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82F"/>
    <a:srgbClr val="004C22"/>
    <a:srgbClr val="005828"/>
    <a:srgbClr val="606060"/>
    <a:srgbClr val="D34D6D"/>
    <a:srgbClr val="D14768"/>
    <a:srgbClr val="B92D4E"/>
    <a:srgbClr val="A428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74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aşlık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9" name="Alt Başlık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28" name="Veri Yer Tutucusu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A23720DD-5B6D-40BF-8493-A6B52D484E6B}" type="datetimeFigureOut">
              <a:rPr lang="tr-TR" smtClean="0"/>
              <a:t>6.5.2015</a:t>
            </a:fld>
            <a:endParaRPr lang="tr-TR"/>
          </a:p>
        </p:txBody>
      </p:sp>
      <p:sp>
        <p:nvSpPr>
          <p:cNvPr id="17" name="Altbilgi Yer Tutucusu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tr-TR"/>
          </a:p>
        </p:txBody>
      </p:sp>
      <p:sp>
        <p:nvSpPr>
          <p:cNvPr id="10" name="Dikdörtgen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ikdörtgen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Dikdörtgen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Dikdörtgen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Düz Bağlayıcı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Düz Bağlayıcı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Düz Bağlayıcı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Düz Bağlayıcı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Düz Bağlayıcı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Düz Bağlayıcı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Dikdörtgen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ayt Numarası Yer Tutucusu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6.5.2015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6.5.2015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8" name="İçerik Yer Tutucusu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23720DD-5B6D-40BF-8493-A6B52D484E6B}" type="datetimeFigureOut">
              <a:rPr lang="tr-TR" smtClean="0"/>
              <a:t>6.5.2015</a:t>
            </a:fld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  <p:sp>
        <p:nvSpPr>
          <p:cNvPr id="10" name="Altbilgi Yer Tutucusu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A23720DD-5B6D-40BF-8493-A6B52D484E6B}" type="datetimeFigureOut">
              <a:rPr lang="tr-TR" smtClean="0"/>
              <a:t>6.5.2015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tr-TR"/>
          </a:p>
        </p:txBody>
      </p:sp>
      <p:sp>
        <p:nvSpPr>
          <p:cNvPr id="9" name="Dikdörtgen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Dikdörtgen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Dikdörtgen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ikdörtgen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Düz Bağlayıcı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Düz Bağlayıcı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Düz Bağlayıcı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Düz Bağlayıcı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Düz Bağlayıcı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Dikdörtgen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Düz Bağlayıcı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6.5.2015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  <p:sp>
        <p:nvSpPr>
          <p:cNvPr id="9" name="İçerik Yer Tutucusu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1" name="İçerik Yer Tutucusu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6.5.2015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  <p:sp>
        <p:nvSpPr>
          <p:cNvPr id="11" name="İçerik Yer Tutucusu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3" name="İçerik Yer Tutucusu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2" name="Metin Yer Tutucusu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14" name="Metin Yer Tutucusu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6" name="Veri Yer Tutucusu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23720DD-5B6D-40BF-8493-A6B52D484E6B}" type="datetimeFigureOut">
              <a:rPr lang="tr-TR" smtClean="0"/>
              <a:t>6.5.2015</a:t>
            </a:fld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6.5.2015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üz Bağlayıcı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Metin Yer Tutucusu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8" name="Düz Bağlayıcı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Düz Bağlayıcı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Düz Bağlayıcı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Dikdörtgen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Düz Bağlayıcı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İçerik Yer Tutucusu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21" name="Veri Yer Tutucusu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23720DD-5B6D-40BF-8493-A6B52D484E6B}" type="datetimeFigureOut">
              <a:rPr lang="tr-TR" smtClean="0"/>
              <a:t>6.5.2015</a:t>
            </a:fld>
            <a:endParaRPr lang="tr-TR"/>
          </a:p>
        </p:txBody>
      </p:sp>
      <p:sp>
        <p:nvSpPr>
          <p:cNvPr id="22" name="Slayt Numarası Yer Tutucusu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  <p:sp>
        <p:nvSpPr>
          <p:cNvPr id="23" name="Altbilgi Yer Tutucusu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tr-T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üz Bağlayıcı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tr-TR" smtClean="0"/>
              <a:t>Resim eklemek için simgeyi tıklatın</a:t>
            </a:r>
            <a:endParaRPr kumimoji="0" lang="en-US" dirty="0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10" name="Düz Bağlayıcı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Dikdörtgen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üz Bağlayıcı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Düz Bağlayıcı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Düz Bağlayıcı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Veri Yer Tutucusu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23720DD-5B6D-40BF-8493-A6B52D484E6B}" type="datetimeFigureOut">
              <a:rPr lang="tr-TR" smtClean="0"/>
              <a:t>6.5.2015</a:t>
            </a:fld>
            <a:endParaRPr lang="tr-TR"/>
          </a:p>
        </p:txBody>
      </p:sp>
      <p:sp>
        <p:nvSpPr>
          <p:cNvPr id="18" name="Slayt Numarası Yer Tutucusu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  <p:sp>
        <p:nvSpPr>
          <p:cNvPr id="21" name="Altbilgi Yer Tutucusu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Düz Bağlayıcı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Başlık Yer Tutucusu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3" name="Metin Yer Tutucusu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14" name="Veri Yer Tutucusu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23720DD-5B6D-40BF-8493-A6B52D484E6B}" type="datetimeFigureOut">
              <a:rPr lang="tr-TR" smtClean="0"/>
              <a:t>6.5.2015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tr-TR"/>
          </a:p>
        </p:txBody>
      </p:sp>
      <p:sp>
        <p:nvSpPr>
          <p:cNvPr id="7" name="Düz Bağlayıcı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Düz Bağlayıcı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Dikdörtgen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Düz Bağlayıcı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ayt Numarası Yer Tutucusu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aşlık 6"/>
          <p:cNvSpPr>
            <a:spLocks noGrp="1"/>
          </p:cNvSpPr>
          <p:nvPr>
            <p:ph type="ctrTitle"/>
          </p:nvPr>
        </p:nvSpPr>
        <p:spPr>
          <a:xfrm>
            <a:off x="2267744" y="476672"/>
            <a:ext cx="6244208" cy="2808312"/>
          </a:xfrm>
        </p:spPr>
        <p:txBody>
          <a:bodyPr>
            <a:noAutofit/>
          </a:bodyPr>
          <a:lstStyle/>
          <a:p>
            <a:pPr algn="ctr"/>
            <a:r>
              <a:rPr lang="en-US" sz="2800" dirty="0">
                <a:solidFill>
                  <a:srgbClr val="D34D6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PSYCHOLOGY OF LANGUAGE </a:t>
            </a:r>
            <a:r>
              <a:rPr lang="en-US" sz="2800" dirty="0" smtClean="0">
                <a:solidFill>
                  <a:srgbClr val="D34D6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tr-TR" sz="2800" dirty="0" smtClean="0">
                <a:solidFill>
                  <a:srgbClr val="D34D6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tr-TR" sz="2800" dirty="0" smtClean="0">
                <a:solidFill>
                  <a:srgbClr val="D34D6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dirty="0" smtClean="0">
                <a:solidFill>
                  <a:srgbClr val="D34D6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2800" dirty="0" smtClean="0">
                <a:solidFill>
                  <a:srgbClr val="D34D6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tr-TR" sz="2800" dirty="0" smtClean="0">
                <a:solidFill>
                  <a:srgbClr val="D34D6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dirty="0" smtClean="0">
                <a:solidFill>
                  <a:srgbClr val="D34D6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PSYCHOLOGICAL </a:t>
            </a:r>
            <a:r>
              <a:rPr lang="en-US" sz="2800" dirty="0">
                <a:solidFill>
                  <a:srgbClr val="D34D6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FACTORS </a:t>
            </a:r>
            <a:r>
              <a:rPr lang="en-US" sz="2800" dirty="0" smtClean="0">
                <a:solidFill>
                  <a:srgbClr val="D34D6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AFFECTING </a:t>
            </a:r>
            <a:r>
              <a:rPr lang="en-US" sz="2800" dirty="0">
                <a:solidFill>
                  <a:srgbClr val="D34D6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LANGUAGE LEARNING</a:t>
            </a:r>
            <a:r>
              <a:rPr lang="tr-TR" sz="2800" dirty="0">
                <a:solidFill>
                  <a:srgbClr val="D34D6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tr-TR" sz="2800" dirty="0">
                <a:solidFill>
                  <a:srgbClr val="D34D6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tr-TR" sz="2800" dirty="0">
              <a:solidFill>
                <a:srgbClr val="D34D6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Alt Başlık 8"/>
          <p:cNvSpPr>
            <a:spLocks noGrp="1"/>
          </p:cNvSpPr>
          <p:nvPr>
            <p:ph type="subTitle" idx="1"/>
          </p:nvPr>
        </p:nvSpPr>
        <p:spPr>
          <a:xfrm>
            <a:off x="2195736" y="3429000"/>
            <a:ext cx="6624736" cy="3168352"/>
          </a:xfrm>
        </p:spPr>
        <p:txBody>
          <a:bodyPr>
            <a:noAutofit/>
          </a:bodyPr>
          <a:lstStyle/>
          <a:p>
            <a:pPr algn="ctr"/>
            <a:r>
              <a:rPr lang="en-US" sz="2600" dirty="0" smtClean="0">
                <a:solidFill>
                  <a:srgbClr val="D34D6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Özge Deniz</a:t>
            </a:r>
          </a:p>
          <a:p>
            <a:pPr algn="ctr"/>
            <a:r>
              <a:rPr lang="en-US" sz="2600" dirty="0" smtClean="0">
                <a:solidFill>
                  <a:srgbClr val="D34D6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 Year</a:t>
            </a:r>
          </a:p>
          <a:p>
            <a:pPr algn="ctr"/>
            <a:r>
              <a:rPr lang="en-US" sz="2600" dirty="0" smtClean="0">
                <a:solidFill>
                  <a:srgbClr val="D34D6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English Language and Literature</a:t>
            </a:r>
          </a:p>
          <a:p>
            <a:pPr algn="ctr"/>
            <a:r>
              <a:rPr lang="en-US" sz="2600" dirty="0" smtClean="0">
                <a:solidFill>
                  <a:srgbClr val="D34D6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Research </a:t>
            </a:r>
            <a:r>
              <a:rPr lang="tr-TR" sz="2600" dirty="0" smtClean="0">
                <a:solidFill>
                  <a:srgbClr val="D34D6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2600" dirty="0" err="1" smtClean="0">
                <a:solidFill>
                  <a:srgbClr val="D34D6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echniques</a:t>
            </a:r>
            <a:r>
              <a:rPr lang="en-US" sz="2600" dirty="0" smtClean="0">
                <a:solidFill>
                  <a:srgbClr val="D34D6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Linguistics - IDE 112</a:t>
            </a:r>
            <a:endParaRPr lang="tr-TR" sz="2600" dirty="0" smtClean="0">
              <a:solidFill>
                <a:srgbClr val="D34D6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600" dirty="0" err="1">
                <a:solidFill>
                  <a:srgbClr val="D34D6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Yrd</a:t>
            </a:r>
            <a:r>
              <a:rPr lang="en-US" sz="2600" dirty="0">
                <a:solidFill>
                  <a:srgbClr val="D34D6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600" dirty="0" err="1">
                <a:solidFill>
                  <a:srgbClr val="D34D6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Doç</a:t>
            </a:r>
            <a:r>
              <a:rPr lang="en-US" sz="2600" dirty="0">
                <a:solidFill>
                  <a:srgbClr val="D34D6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Dr. </a:t>
            </a:r>
            <a:r>
              <a:rPr lang="en-US" sz="2600" dirty="0" err="1">
                <a:solidFill>
                  <a:srgbClr val="D34D6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Elif</a:t>
            </a:r>
            <a:r>
              <a:rPr lang="en-US" sz="2600" dirty="0">
                <a:solidFill>
                  <a:srgbClr val="D34D6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 smtClean="0">
                <a:solidFill>
                  <a:srgbClr val="D34D6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Demirel</a:t>
            </a:r>
            <a:endParaRPr lang="tr-TR" sz="2600" dirty="0" smtClean="0">
              <a:solidFill>
                <a:srgbClr val="D34D6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tr-TR" sz="2600" dirty="0" smtClean="0">
                <a:solidFill>
                  <a:srgbClr val="D34D6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07.05.15</a:t>
            </a:r>
          </a:p>
          <a:p>
            <a:pPr algn="ctr"/>
            <a:r>
              <a:rPr lang="en-US" sz="2600" dirty="0" smtClean="0">
                <a:solidFill>
                  <a:srgbClr val="D34D6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600" dirty="0">
              <a:solidFill>
                <a:srgbClr val="D34D6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6022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sz="quarter" idx="1"/>
          </p:nvPr>
        </p:nvSpPr>
        <p:spPr>
          <a:xfrm>
            <a:off x="2267744" y="1916832"/>
            <a:ext cx="6696744" cy="3456384"/>
          </a:xfrm>
        </p:spPr>
        <p:txBody>
          <a:bodyPr>
            <a:normAutofit/>
          </a:bodyPr>
          <a:lstStyle/>
          <a:p>
            <a:r>
              <a:rPr lang="tr-TR" sz="2800" dirty="0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</a:t>
            </a:r>
            <a:r>
              <a:rPr lang="en-US" sz="2800" dirty="0" err="1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ttention</a:t>
            </a:r>
            <a:endParaRPr lang="tr-TR" sz="2800" dirty="0">
              <a:solidFill>
                <a:srgbClr val="004C2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tr-TR" sz="2800" dirty="0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- </a:t>
            </a:r>
            <a:r>
              <a:rPr lang="en-US" sz="2800" dirty="0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concentration (mental focus, serious consideration)</a:t>
            </a:r>
          </a:p>
          <a:p>
            <a:pPr marL="0" indent="0">
              <a:buNone/>
            </a:pPr>
            <a:endParaRPr lang="en-US" sz="2800" dirty="0" smtClean="0">
              <a:solidFill>
                <a:srgbClr val="004C2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tr-TR" sz="2800" dirty="0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2800" dirty="0" err="1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ptitude</a:t>
            </a:r>
            <a:endParaRPr lang="tr-TR" sz="2800" dirty="0">
              <a:solidFill>
                <a:srgbClr val="004C2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tr-TR" sz="2800" dirty="0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- </a:t>
            </a:r>
            <a:r>
              <a:rPr lang="en-US" sz="2800" dirty="0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capacity</a:t>
            </a:r>
            <a:endParaRPr lang="en-US" sz="2800" dirty="0">
              <a:solidFill>
                <a:srgbClr val="004C2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Başlık 1"/>
          <p:cNvSpPr>
            <a:spLocks noGrp="1"/>
          </p:cNvSpPr>
          <p:nvPr>
            <p:ph type="title"/>
          </p:nvPr>
        </p:nvSpPr>
        <p:spPr>
          <a:xfrm>
            <a:off x="1547664" y="188640"/>
            <a:ext cx="6984776" cy="1008112"/>
          </a:xfrm>
        </p:spPr>
        <p:txBody>
          <a:bodyPr>
            <a:noAutofit/>
          </a:bodyPr>
          <a:lstStyle/>
          <a:p>
            <a:pPr algn="ctr"/>
            <a:r>
              <a:rPr lang="tr-TR" sz="2800" b="1" dirty="0" err="1" smtClean="0">
                <a:solidFill>
                  <a:srgbClr val="00582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Inroduction</a:t>
            </a:r>
            <a:r>
              <a:rPr lang="tr-TR" sz="2800" b="1" dirty="0" smtClean="0">
                <a:solidFill>
                  <a:srgbClr val="00582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2800" b="1" dirty="0" err="1" smtClean="0">
                <a:solidFill>
                  <a:srgbClr val="00582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tr-TR" sz="2800" b="1" dirty="0" smtClean="0">
                <a:solidFill>
                  <a:srgbClr val="00582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2800" b="1" dirty="0" err="1" smtClean="0">
                <a:solidFill>
                  <a:srgbClr val="00582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psychology</a:t>
            </a:r>
            <a:r>
              <a:rPr lang="tr-TR" sz="2800" b="1" dirty="0" smtClean="0">
                <a:solidFill>
                  <a:srgbClr val="00582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tr-TR" sz="2800" b="1" dirty="0" err="1" smtClean="0">
                <a:solidFill>
                  <a:srgbClr val="00582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language</a:t>
            </a:r>
            <a:endParaRPr lang="tr-TR" sz="2800" b="1" dirty="0">
              <a:solidFill>
                <a:srgbClr val="00582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Resi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3212976"/>
            <a:ext cx="3810000" cy="2914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5580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sz="quarter" idx="1"/>
          </p:nvPr>
        </p:nvSpPr>
        <p:spPr>
          <a:xfrm>
            <a:off x="2267744" y="1556792"/>
            <a:ext cx="4824536" cy="4680520"/>
          </a:xfrm>
        </p:spPr>
        <p:txBody>
          <a:bodyPr>
            <a:normAutofit/>
          </a:bodyPr>
          <a:lstStyle/>
          <a:p>
            <a:r>
              <a:rPr lang="tr-TR" sz="2800" dirty="0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2800" dirty="0" err="1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otive</a:t>
            </a:r>
            <a:endParaRPr lang="tr-TR" sz="2800" dirty="0" smtClean="0">
              <a:solidFill>
                <a:srgbClr val="004C2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tr-TR" sz="2800" dirty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2800" dirty="0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en-US" sz="2800" dirty="0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effective-conative factor </a:t>
            </a:r>
            <a:endParaRPr lang="tr-TR" sz="2800" dirty="0" smtClean="0">
              <a:solidFill>
                <a:srgbClr val="004C2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tr-TR" sz="2800" dirty="0" smtClean="0">
              <a:solidFill>
                <a:srgbClr val="004C2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tr-TR" sz="2800" dirty="0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2800" dirty="0" err="1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xhaustion</a:t>
            </a:r>
            <a:endParaRPr lang="tr-TR" sz="2800" dirty="0" smtClean="0">
              <a:solidFill>
                <a:srgbClr val="004C2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tr-TR" sz="2800" dirty="0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- </a:t>
            </a:r>
            <a:r>
              <a:rPr lang="en-US" sz="2800" dirty="0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Psychology exhaustion</a:t>
            </a:r>
            <a:endParaRPr lang="tr-TR" sz="2800" dirty="0" smtClean="0">
              <a:solidFill>
                <a:srgbClr val="004C2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tr-TR" sz="2800" dirty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2800" dirty="0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en-US" sz="2800" dirty="0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Physic exhaustion</a:t>
            </a:r>
            <a:endParaRPr lang="en-US" sz="2800" dirty="0">
              <a:solidFill>
                <a:srgbClr val="004C2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Başlık 1"/>
          <p:cNvSpPr>
            <a:spLocks noGrp="1"/>
          </p:cNvSpPr>
          <p:nvPr>
            <p:ph type="title"/>
          </p:nvPr>
        </p:nvSpPr>
        <p:spPr>
          <a:xfrm>
            <a:off x="1547664" y="188640"/>
            <a:ext cx="6984776" cy="1008112"/>
          </a:xfrm>
        </p:spPr>
        <p:txBody>
          <a:bodyPr>
            <a:noAutofit/>
          </a:bodyPr>
          <a:lstStyle/>
          <a:p>
            <a:pPr algn="ctr"/>
            <a:r>
              <a:rPr lang="en-US" sz="2800" b="1" dirty="0" err="1" smtClean="0">
                <a:solidFill>
                  <a:srgbClr val="00582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Inroduction</a:t>
            </a:r>
            <a:r>
              <a:rPr lang="en-US" sz="2800" b="1" dirty="0" smtClean="0">
                <a:solidFill>
                  <a:srgbClr val="00582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psychology of language</a:t>
            </a:r>
            <a:endParaRPr lang="en-US" sz="2800" b="1" dirty="0">
              <a:solidFill>
                <a:srgbClr val="00582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Resi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4509120"/>
            <a:ext cx="3960440" cy="2227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7620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  <a:alpha val="5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sz="quarter" idx="1"/>
          </p:nvPr>
        </p:nvSpPr>
        <p:spPr>
          <a:xfrm>
            <a:off x="467544" y="404664"/>
            <a:ext cx="8568952" cy="60486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b="1" dirty="0"/>
              <a:t>REFERENCES</a:t>
            </a:r>
            <a:endParaRPr lang="tr-TR" dirty="0"/>
          </a:p>
          <a:p>
            <a:pPr marL="531813" indent="-531813">
              <a:buNone/>
            </a:pPr>
            <a:r>
              <a:rPr lang="en-US" dirty="0" err="1"/>
              <a:t>Craik</a:t>
            </a:r>
            <a:r>
              <a:rPr lang="en-US" dirty="0"/>
              <a:t>, F. I.M., </a:t>
            </a:r>
            <a:r>
              <a:rPr lang="en-US" dirty="0" err="1"/>
              <a:t>Schweizer</a:t>
            </a:r>
            <a:r>
              <a:rPr lang="en-US" dirty="0"/>
              <a:t>, T. A. , Ware, J. , Fischer, C. E. , &amp; Bialystok, E. (2010). </a:t>
            </a:r>
            <a:r>
              <a:rPr lang="en-US" dirty="0" err="1"/>
              <a:t>SciVerse</a:t>
            </a:r>
            <a:r>
              <a:rPr lang="en-US" dirty="0"/>
              <a:t> </a:t>
            </a:r>
            <a:r>
              <a:rPr lang="en-US" dirty="0" err="1"/>
              <a:t>ScienceDirect</a:t>
            </a:r>
            <a:r>
              <a:rPr lang="en-US" dirty="0"/>
              <a:t>. </a:t>
            </a:r>
            <a:r>
              <a:rPr lang="en-US" i="1" dirty="0"/>
              <a:t>Bilingualism as a contributor to cognitive reserve. </a:t>
            </a:r>
            <a:r>
              <a:rPr lang="en-US" dirty="0"/>
              <a:t>48. 992.</a:t>
            </a:r>
            <a:endParaRPr lang="tr-TR" dirty="0"/>
          </a:p>
          <a:p>
            <a:pPr marL="531813" indent="-531813">
              <a:buNone/>
            </a:pPr>
            <a:r>
              <a:rPr lang="en-US" dirty="0" err="1"/>
              <a:t>Demirkan</a:t>
            </a:r>
            <a:r>
              <a:rPr lang="en-US" dirty="0"/>
              <a:t>, </a:t>
            </a:r>
            <a:r>
              <a:rPr lang="en-US" dirty="0" err="1"/>
              <a:t>Ceyda</a:t>
            </a:r>
            <a:r>
              <a:rPr lang="en-US" dirty="0"/>
              <a:t> (2008). </a:t>
            </a:r>
            <a:r>
              <a:rPr lang="en-US" i="1" dirty="0" err="1"/>
              <a:t>Yabancı</a:t>
            </a:r>
            <a:r>
              <a:rPr lang="en-US" i="1" dirty="0"/>
              <a:t> </a:t>
            </a:r>
            <a:r>
              <a:rPr lang="en-US" i="1" dirty="0" err="1"/>
              <a:t>Dil</a:t>
            </a:r>
            <a:r>
              <a:rPr lang="en-US" i="1" dirty="0"/>
              <a:t> </a:t>
            </a:r>
            <a:r>
              <a:rPr lang="en-US" i="1" dirty="0" err="1"/>
              <a:t>Öğreniminin</a:t>
            </a:r>
            <a:r>
              <a:rPr lang="en-US" i="1" dirty="0"/>
              <a:t> </a:t>
            </a:r>
            <a:r>
              <a:rPr lang="en-US" i="1" dirty="0" err="1"/>
              <a:t>Bireylerin</a:t>
            </a:r>
            <a:r>
              <a:rPr lang="en-US" i="1" dirty="0"/>
              <a:t> </a:t>
            </a:r>
            <a:r>
              <a:rPr lang="en-US" i="1" dirty="0" err="1"/>
              <a:t>Sosyal</a:t>
            </a:r>
            <a:r>
              <a:rPr lang="en-US" i="1" dirty="0"/>
              <a:t> </a:t>
            </a:r>
            <a:r>
              <a:rPr lang="en-US" i="1" dirty="0" err="1"/>
              <a:t>Yaşamına</a:t>
            </a:r>
            <a:r>
              <a:rPr lang="en-US" i="1" dirty="0"/>
              <a:t> </a:t>
            </a:r>
            <a:r>
              <a:rPr lang="en-US" i="1" dirty="0" err="1"/>
              <a:t>Etkisi</a:t>
            </a:r>
            <a:r>
              <a:rPr lang="en-US" i="1" dirty="0"/>
              <a:t>. </a:t>
            </a:r>
            <a:r>
              <a:rPr lang="en-US" dirty="0"/>
              <a:t>2.</a:t>
            </a:r>
            <a:endParaRPr lang="tr-TR" dirty="0"/>
          </a:p>
          <a:p>
            <a:pPr marL="531813" indent="-531813">
              <a:buNone/>
            </a:pPr>
            <a:r>
              <a:rPr lang="tr-TR" dirty="0" err="1" smtClean="0"/>
              <a:t>Martensson</a:t>
            </a:r>
            <a:r>
              <a:rPr lang="en-US" dirty="0" smtClean="0"/>
              <a:t>, </a:t>
            </a:r>
            <a:r>
              <a:rPr lang="en-US" dirty="0"/>
              <a:t>J., Eriksson, J., </a:t>
            </a:r>
            <a:r>
              <a:rPr lang="en-US" dirty="0" err="1"/>
              <a:t>Bodammer</a:t>
            </a:r>
            <a:r>
              <a:rPr lang="en-US" dirty="0"/>
              <a:t>, N. C., Lindgren, M., Johansson, M. , Nyberg, L., &amp;  </a:t>
            </a:r>
            <a:r>
              <a:rPr lang="en-US" dirty="0" err="1"/>
              <a:t>Lövdén</a:t>
            </a:r>
            <a:r>
              <a:rPr lang="en-US" dirty="0"/>
              <a:t>, M. (2012). </a:t>
            </a:r>
            <a:r>
              <a:rPr lang="en-US" dirty="0" err="1"/>
              <a:t>NeuroImage</a:t>
            </a:r>
            <a:r>
              <a:rPr lang="en-US" dirty="0"/>
              <a:t>. </a:t>
            </a:r>
            <a:r>
              <a:rPr lang="en-US" i="1" dirty="0"/>
              <a:t>Growth of language-related brain areas after foreign language learning. </a:t>
            </a:r>
            <a:r>
              <a:rPr lang="en-US" dirty="0"/>
              <a:t>63. 242</a:t>
            </a:r>
            <a:endParaRPr lang="tr-TR" dirty="0"/>
          </a:p>
          <a:p>
            <a:pPr marL="531813" indent="-531813">
              <a:buNone/>
            </a:pPr>
            <a:r>
              <a:rPr lang="tr-TR" dirty="0" err="1"/>
              <a:t>Memiş</a:t>
            </a:r>
            <a:r>
              <a:rPr lang="tr-TR" dirty="0"/>
              <a:t>, Muhammet R., &amp; Erdem, Mehmet D. (2003). </a:t>
            </a:r>
            <a:r>
              <a:rPr lang="tr-TR" dirty="0" err="1"/>
              <a:t>Turkish</a:t>
            </a:r>
            <a:r>
              <a:rPr lang="tr-TR" dirty="0"/>
              <a:t> </a:t>
            </a:r>
            <a:r>
              <a:rPr lang="tr-TR" dirty="0" err="1"/>
              <a:t>Studies</a:t>
            </a:r>
            <a:r>
              <a:rPr lang="tr-TR" dirty="0"/>
              <a:t>. </a:t>
            </a:r>
            <a:r>
              <a:rPr lang="tr-TR" i="1" dirty="0"/>
              <a:t>Yabancı Dil Öğretiminde </a:t>
            </a:r>
            <a:r>
              <a:rPr lang="tr-TR" i="1" dirty="0" err="1"/>
              <a:t>Kulllanılan</a:t>
            </a:r>
            <a:r>
              <a:rPr lang="tr-TR" i="1" dirty="0"/>
              <a:t> Yöntemler, Kullanım Özellikleri ve Yöntemler.</a:t>
            </a:r>
            <a:r>
              <a:rPr lang="tr-TR" dirty="0"/>
              <a:t> 8-9</a:t>
            </a:r>
            <a:r>
              <a:rPr lang="tr-TR" i="1" dirty="0"/>
              <a:t>. </a:t>
            </a:r>
            <a:r>
              <a:rPr lang="tr-TR" dirty="0"/>
              <a:t>301.</a:t>
            </a:r>
          </a:p>
          <a:p>
            <a:pPr marL="0" indent="0">
              <a:buNone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777450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547664" y="188640"/>
            <a:ext cx="6984776" cy="1008112"/>
          </a:xfrm>
        </p:spPr>
        <p:txBody>
          <a:bodyPr>
            <a:noAutofit/>
          </a:bodyPr>
          <a:lstStyle/>
          <a:p>
            <a:pPr algn="ctr"/>
            <a:r>
              <a:rPr lang="tr-TR" sz="2800" b="1" dirty="0" err="1" smtClean="0">
                <a:solidFill>
                  <a:srgbClr val="0068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Inroduction</a:t>
            </a:r>
            <a:r>
              <a:rPr lang="tr-TR" sz="2800" b="1" dirty="0" smtClean="0">
                <a:solidFill>
                  <a:srgbClr val="0068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2800" b="1" dirty="0" err="1" smtClean="0">
                <a:solidFill>
                  <a:srgbClr val="0068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tr-TR" sz="2800" b="1" dirty="0" smtClean="0">
                <a:solidFill>
                  <a:srgbClr val="0068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2800" b="1" dirty="0" err="1" smtClean="0">
                <a:solidFill>
                  <a:srgbClr val="0068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psychology</a:t>
            </a:r>
            <a:r>
              <a:rPr lang="tr-TR" sz="2800" b="1" dirty="0" smtClean="0">
                <a:solidFill>
                  <a:srgbClr val="0068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tr-TR" sz="2800" b="1" dirty="0" err="1" smtClean="0">
                <a:solidFill>
                  <a:srgbClr val="0068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language</a:t>
            </a:r>
            <a:endParaRPr lang="tr-TR" sz="2800" b="1" dirty="0">
              <a:solidFill>
                <a:srgbClr val="00682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sz="quarter" idx="1"/>
          </p:nvPr>
        </p:nvSpPr>
        <p:spPr>
          <a:xfrm>
            <a:off x="1979712" y="1700808"/>
            <a:ext cx="6912768" cy="4729736"/>
          </a:xfrm>
          <a:noFill/>
        </p:spPr>
        <p:txBody>
          <a:bodyPr>
            <a:normAutofit/>
          </a:bodyPr>
          <a:lstStyle/>
          <a:p>
            <a:r>
              <a:rPr lang="en-US" sz="2800" dirty="0">
                <a:solidFill>
                  <a:srgbClr val="00582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necessity of language </a:t>
            </a:r>
            <a:r>
              <a:rPr lang="en-US" sz="2800" dirty="0" smtClean="0">
                <a:solidFill>
                  <a:srgbClr val="00582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acquisition</a:t>
            </a:r>
            <a:endParaRPr lang="tr-TR" sz="2800" dirty="0" smtClean="0">
              <a:solidFill>
                <a:srgbClr val="00582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tr-TR" sz="2800" dirty="0">
                <a:solidFill>
                  <a:srgbClr val="00582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tr-TR" sz="2800" dirty="0" smtClean="0">
                <a:solidFill>
                  <a:srgbClr val="00582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T</a:t>
            </a:r>
            <a:r>
              <a:rPr lang="en-US" sz="2800" dirty="0" smtClean="0">
                <a:solidFill>
                  <a:srgbClr val="00582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 </a:t>
            </a:r>
            <a:r>
              <a:rPr lang="en-US" sz="2800" dirty="0">
                <a:solidFill>
                  <a:srgbClr val="00582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work at a qualified </a:t>
            </a:r>
            <a:r>
              <a:rPr lang="en-US" sz="2800" dirty="0" smtClean="0">
                <a:solidFill>
                  <a:srgbClr val="00582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business</a:t>
            </a:r>
            <a:endParaRPr lang="tr-TR" sz="2800" dirty="0" smtClean="0">
              <a:solidFill>
                <a:srgbClr val="00582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tr-TR" sz="2800" dirty="0">
              <a:solidFill>
                <a:srgbClr val="00582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tr-TR" sz="2800" dirty="0" smtClean="0">
                <a:solidFill>
                  <a:srgbClr val="00582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>
                <a:solidFill>
                  <a:srgbClr val="00582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 a requirement of globalization, to learn foreign languages have now become necessary</a:t>
            </a:r>
            <a:r>
              <a:rPr lang="tr-TR" sz="2800" dirty="0">
                <a:solidFill>
                  <a:srgbClr val="00582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in </a:t>
            </a:r>
            <a:r>
              <a:rPr lang="en-US" sz="2800" dirty="0">
                <a:solidFill>
                  <a:srgbClr val="00582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order</a:t>
            </a:r>
            <a:r>
              <a:rPr lang="tr-TR" sz="2800" dirty="0">
                <a:solidFill>
                  <a:srgbClr val="00582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2800" dirty="0" err="1">
                <a:solidFill>
                  <a:srgbClr val="00582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tr-TR" sz="2800" dirty="0">
                <a:solidFill>
                  <a:srgbClr val="00582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modernize, be </a:t>
            </a:r>
            <a:r>
              <a:rPr lang="en-US" sz="2800" dirty="0">
                <a:solidFill>
                  <a:srgbClr val="00582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contemporary, provide communication with the other countries in terms of technology, economy and cultural unity.</a:t>
            </a:r>
            <a:endParaRPr lang="tr-TR" sz="2800" dirty="0">
              <a:solidFill>
                <a:srgbClr val="00582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5456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sz="quarter" idx="1"/>
          </p:nvPr>
        </p:nvSpPr>
        <p:spPr>
          <a:xfrm>
            <a:off x="1979712" y="1844824"/>
            <a:ext cx="6891536" cy="1584176"/>
          </a:xfrm>
        </p:spPr>
        <p:txBody>
          <a:bodyPr>
            <a:normAutofit/>
          </a:bodyPr>
          <a:lstStyle/>
          <a:p>
            <a:r>
              <a:rPr lang="tr-TR" sz="2800" dirty="0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Communication between the different </a:t>
            </a:r>
            <a:r>
              <a:rPr lang="en-US" sz="2800" dirty="0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communities</a:t>
            </a:r>
            <a:r>
              <a:rPr lang="tr-TR" sz="2800" dirty="0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tr-TR" sz="2800" dirty="0">
              <a:solidFill>
                <a:srgbClr val="004C2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Başlık 1"/>
          <p:cNvSpPr>
            <a:spLocks noGrp="1"/>
          </p:cNvSpPr>
          <p:nvPr>
            <p:ph type="title"/>
          </p:nvPr>
        </p:nvSpPr>
        <p:spPr>
          <a:xfrm>
            <a:off x="1547664" y="332656"/>
            <a:ext cx="6984776" cy="1008112"/>
          </a:xfrm>
        </p:spPr>
        <p:txBody>
          <a:bodyPr>
            <a:noAutofit/>
          </a:bodyPr>
          <a:lstStyle/>
          <a:p>
            <a:pPr algn="ctr"/>
            <a:r>
              <a:rPr lang="tr-TR" sz="2800" b="1" dirty="0" err="1" smtClean="0">
                <a:solidFill>
                  <a:srgbClr val="0068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Inroduction</a:t>
            </a:r>
            <a:r>
              <a:rPr lang="tr-TR" sz="2800" b="1" dirty="0" smtClean="0">
                <a:solidFill>
                  <a:srgbClr val="0068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2800" b="1" dirty="0" err="1" smtClean="0">
                <a:solidFill>
                  <a:srgbClr val="0068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tr-TR" sz="2800" b="1" dirty="0" smtClean="0">
                <a:solidFill>
                  <a:srgbClr val="0068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2800" b="1" dirty="0" err="1" smtClean="0">
                <a:solidFill>
                  <a:srgbClr val="0068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psychology</a:t>
            </a:r>
            <a:r>
              <a:rPr lang="tr-TR" sz="2800" b="1" dirty="0" smtClean="0">
                <a:solidFill>
                  <a:srgbClr val="0068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tr-TR" sz="2800" b="1" dirty="0" err="1" smtClean="0">
                <a:solidFill>
                  <a:srgbClr val="0068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language</a:t>
            </a:r>
            <a:endParaRPr lang="tr-TR" sz="2800" b="1" dirty="0">
              <a:solidFill>
                <a:srgbClr val="00682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Resi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3140968"/>
            <a:ext cx="4762500" cy="2886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3928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sz="quarter" idx="1"/>
          </p:nvPr>
        </p:nvSpPr>
        <p:spPr>
          <a:xfrm>
            <a:off x="1835696" y="1628800"/>
            <a:ext cx="7179568" cy="4392488"/>
          </a:xfrm>
          <a:noFill/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tr-TR" sz="2800" dirty="0" smtClean="0">
                <a:solidFill>
                  <a:srgbClr val="00582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Ceyda Demirkan</a:t>
            </a:r>
          </a:p>
          <a:p>
            <a:pPr marL="0" indent="0" algn="ctr">
              <a:buNone/>
            </a:pPr>
            <a:endParaRPr lang="tr-TR" sz="2800" dirty="0" smtClean="0">
              <a:solidFill>
                <a:srgbClr val="00582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tr-TR" sz="2800" dirty="0" smtClean="0">
                <a:solidFill>
                  <a:srgbClr val="00582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tr-TR" sz="2800" dirty="0" err="1" smtClean="0">
                <a:solidFill>
                  <a:srgbClr val="00582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recent</a:t>
            </a:r>
            <a:r>
              <a:rPr lang="tr-TR" sz="2800" dirty="0" smtClean="0">
                <a:solidFill>
                  <a:srgbClr val="00582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2800" dirty="0" err="1" smtClean="0">
                <a:solidFill>
                  <a:srgbClr val="00582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thesis</a:t>
            </a:r>
            <a:r>
              <a:rPr lang="tr-TR" sz="2800" dirty="0">
                <a:solidFill>
                  <a:srgbClr val="00582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on </a:t>
            </a:r>
            <a:r>
              <a:rPr lang="tr-TR" sz="2800" dirty="0" err="1" smtClean="0">
                <a:solidFill>
                  <a:srgbClr val="00582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individuals</a:t>
            </a:r>
            <a:r>
              <a:rPr lang="tr-TR" sz="2800" dirty="0" smtClean="0">
                <a:solidFill>
                  <a:srgbClr val="00582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’ </a:t>
            </a:r>
            <a:r>
              <a:rPr lang="tr-TR" sz="2800" dirty="0" err="1" smtClean="0">
                <a:solidFill>
                  <a:srgbClr val="00582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foreign</a:t>
            </a:r>
            <a:r>
              <a:rPr lang="tr-TR" sz="2800" dirty="0" smtClean="0">
                <a:solidFill>
                  <a:srgbClr val="00582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2800" dirty="0" err="1">
                <a:solidFill>
                  <a:srgbClr val="00582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language</a:t>
            </a:r>
            <a:r>
              <a:rPr lang="tr-TR" sz="2800" dirty="0">
                <a:solidFill>
                  <a:srgbClr val="00582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2800" dirty="0" err="1" smtClean="0">
                <a:solidFill>
                  <a:srgbClr val="00582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learning</a:t>
            </a:r>
            <a:endParaRPr lang="tr-TR" sz="2800" dirty="0" smtClean="0">
              <a:solidFill>
                <a:srgbClr val="00582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tr-TR" sz="2800" dirty="0">
              <a:solidFill>
                <a:srgbClr val="00582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tr-TR" sz="2800" dirty="0" smtClean="0">
                <a:solidFill>
                  <a:srgbClr val="00582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2800" dirty="0" err="1" smtClean="0">
                <a:solidFill>
                  <a:srgbClr val="00582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tr-TR" sz="2800" dirty="0" smtClean="0">
                <a:solidFill>
                  <a:srgbClr val="00582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mutual common language </a:t>
            </a:r>
            <a:endParaRPr lang="tr-TR" sz="2800" dirty="0">
              <a:solidFill>
                <a:srgbClr val="004C2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Başlık 1"/>
          <p:cNvSpPr>
            <a:spLocks noGrp="1"/>
          </p:cNvSpPr>
          <p:nvPr>
            <p:ph type="title"/>
          </p:nvPr>
        </p:nvSpPr>
        <p:spPr>
          <a:xfrm>
            <a:off x="1547664" y="188640"/>
            <a:ext cx="6984776" cy="1008112"/>
          </a:xfrm>
        </p:spPr>
        <p:txBody>
          <a:bodyPr>
            <a:noAutofit/>
          </a:bodyPr>
          <a:lstStyle/>
          <a:p>
            <a:pPr algn="ctr"/>
            <a:r>
              <a:rPr lang="tr-TR" sz="2800" b="1" dirty="0" err="1" smtClean="0">
                <a:solidFill>
                  <a:srgbClr val="00582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Inroduction</a:t>
            </a:r>
            <a:r>
              <a:rPr lang="tr-TR" sz="2800" b="1" dirty="0" smtClean="0">
                <a:solidFill>
                  <a:srgbClr val="00582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2800" b="1" dirty="0" err="1" smtClean="0">
                <a:solidFill>
                  <a:srgbClr val="00582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tr-TR" sz="2800" b="1" dirty="0" smtClean="0">
                <a:solidFill>
                  <a:srgbClr val="00582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2800" b="1" dirty="0" err="1" smtClean="0">
                <a:solidFill>
                  <a:srgbClr val="00582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psychology</a:t>
            </a:r>
            <a:r>
              <a:rPr lang="tr-TR" sz="2800" b="1" dirty="0" smtClean="0">
                <a:solidFill>
                  <a:srgbClr val="00582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tr-TR" sz="2800" b="1" dirty="0" err="1" smtClean="0">
                <a:solidFill>
                  <a:srgbClr val="00582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language</a:t>
            </a:r>
            <a:endParaRPr lang="tr-TR" sz="2800" b="1" dirty="0">
              <a:solidFill>
                <a:srgbClr val="00582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1439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sz="quarter" idx="1"/>
          </p:nvPr>
        </p:nvSpPr>
        <p:spPr>
          <a:xfrm>
            <a:off x="2267744" y="1628800"/>
            <a:ext cx="6048672" cy="2808312"/>
          </a:xfrm>
        </p:spPr>
        <p:txBody>
          <a:bodyPr>
            <a:normAutofit/>
          </a:bodyPr>
          <a:lstStyle/>
          <a:p>
            <a:r>
              <a:rPr lang="tr-TR" sz="2800" dirty="0" err="1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tr-TR" sz="2800" dirty="0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2800" dirty="0" err="1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benefits</a:t>
            </a:r>
            <a:r>
              <a:rPr lang="tr-TR" sz="2800" dirty="0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tr-TR" sz="2800" dirty="0" err="1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language</a:t>
            </a:r>
            <a:r>
              <a:rPr lang="tr-TR" sz="2800" dirty="0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2800" dirty="0" err="1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learning</a:t>
            </a:r>
            <a:endParaRPr lang="tr-TR" sz="2800" dirty="0" smtClean="0">
              <a:solidFill>
                <a:srgbClr val="004C2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tr-TR" sz="2800" dirty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2800" dirty="0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2800" dirty="0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- </a:t>
            </a:r>
            <a:r>
              <a:rPr lang="tr-TR" sz="2800" dirty="0" err="1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develops</a:t>
            </a:r>
            <a:r>
              <a:rPr lang="tr-TR" sz="2800" dirty="0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2800" dirty="0" err="1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brain</a:t>
            </a:r>
            <a:endParaRPr lang="tr-TR" sz="2800" dirty="0" smtClean="0">
              <a:solidFill>
                <a:srgbClr val="004C2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tr-TR" sz="2800" dirty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2800" dirty="0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- </a:t>
            </a:r>
            <a:r>
              <a:rPr lang="tr-TR" sz="2800" dirty="0" err="1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protect</a:t>
            </a:r>
            <a:r>
              <a:rPr lang="tr-TR" sz="2800" dirty="0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tr-TR" sz="2800" dirty="0" err="1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tr-TR" sz="2800" dirty="0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2800" dirty="0" err="1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tr-TR" sz="2800" dirty="0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2800" dirty="0" err="1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diseases</a:t>
            </a:r>
            <a:endParaRPr lang="tr-TR" sz="2800" dirty="0" smtClean="0">
              <a:solidFill>
                <a:srgbClr val="004C2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tr-TR" sz="2800" dirty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2800" dirty="0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</p:txBody>
      </p:sp>
      <p:sp>
        <p:nvSpPr>
          <p:cNvPr id="4" name="Başlık 1"/>
          <p:cNvSpPr>
            <a:spLocks noGrp="1"/>
          </p:cNvSpPr>
          <p:nvPr>
            <p:ph type="title"/>
          </p:nvPr>
        </p:nvSpPr>
        <p:spPr>
          <a:xfrm>
            <a:off x="1547664" y="188640"/>
            <a:ext cx="6984776" cy="1008112"/>
          </a:xfrm>
        </p:spPr>
        <p:txBody>
          <a:bodyPr>
            <a:noAutofit/>
          </a:bodyPr>
          <a:lstStyle/>
          <a:p>
            <a:pPr algn="ctr"/>
            <a:r>
              <a:rPr lang="tr-TR" sz="2800" b="1" dirty="0" err="1" smtClean="0">
                <a:solidFill>
                  <a:srgbClr val="00582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Inroduction</a:t>
            </a:r>
            <a:r>
              <a:rPr lang="tr-TR" sz="2800" b="1" dirty="0" smtClean="0">
                <a:solidFill>
                  <a:srgbClr val="00582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2800" b="1" dirty="0" err="1" smtClean="0">
                <a:solidFill>
                  <a:srgbClr val="00582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tr-TR" sz="2800" b="1" dirty="0" smtClean="0">
                <a:solidFill>
                  <a:srgbClr val="00582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2800" b="1" dirty="0" err="1" smtClean="0">
                <a:solidFill>
                  <a:srgbClr val="00582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psychology</a:t>
            </a:r>
            <a:r>
              <a:rPr lang="tr-TR" sz="2800" b="1" dirty="0" smtClean="0">
                <a:solidFill>
                  <a:srgbClr val="00582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tr-TR" sz="2800" b="1" dirty="0" err="1" smtClean="0">
                <a:solidFill>
                  <a:srgbClr val="00582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language</a:t>
            </a:r>
            <a:endParaRPr lang="tr-TR" sz="2800" b="1" dirty="0">
              <a:solidFill>
                <a:srgbClr val="00582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Resi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3356992"/>
            <a:ext cx="5966340" cy="338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4919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sz="quarter" idx="1"/>
          </p:nvPr>
        </p:nvSpPr>
        <p:spPr>
          <a:xfrm>
            <a:off x="1978473" y="1844824"/>
            <a:ext cx="7179568" cy="331236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tr-TR" sz="2800" dirty="0" smtClean="0"/>
              <a:t> </a:t>
            </a:r>
            <a:r>
              <a:rPr lang="en-US" sz="2800" dirty="0" err="1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Mårtensson</a:t>
            </a:r>
            <a:r>
              <a:rPr lang="en-US" sz="2800" dirty="0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US" sz="2800" dirty="0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tr-TR" sz="2800" dirty="0" smtClean="0">
              <a:solidFill>
                <a:srgbClr val="004C2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tr-TR" sz="2800" dirty="0" smtClean="0">
              <a:solidFill>
                <a:srgbClr val="004C2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tr-TR" sz="2800" dirty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2800" dirty="0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tr-TR" sz="2800" dirty="0" err="1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recent</a:t>
            </a:r>
            <a:r>
              <a:rPr lang="tr-TR" sz="2800" dirty="0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2800" dirty="0" err="1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study</a:t>
            </a:r>
            <a:r>
              <a:rPr lang="tr-TR" sz="2800" dirty="0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on </a:t>
            </a:r>
            <a:r>
              <a:rPr lang="tr-TR" sz="2800" dirty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sz="2800" dirty="0" err="1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rowth</a:t>
            </a:r>
            <a:r>
              <a:rPr lang="en-US" sz="2800" dirty="0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language-related brain areas after foreign language learning</a:t>
            </a:r>
            <a:r>
              <a:rPr lang="en-US" sz="2800" dirty="0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tr-TR" sz="2800" dirty="0" smtClean="0">
              <a:solidFill>
                <a:srgbClr val="004C2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tr-TR" sz="2800" dirty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2800" dirty="0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marL="0" indent="0">
              <a:buNone/>
            </a:pPr>
            <a:r>
              <a:rPr lang="tr-TR" sz="2800" dirty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2800" dirty="0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- </a:t>
            </a:r>
            <a:r>
              <a:rPr lang="tr-TR" sz="2800" dirty="0" err="1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development</a:t>
            </a:r>
            <a:r>
              <a:rPr lang="tr-TR" sz="2800" dirty="0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2800" dirty="0" err="1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tr-TR" sz="2800" dirty="0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2800" dirty="0" err="1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growth</a:t>
            </a:r>
            <a:r>
              <a:rPr lang="tr-TR" sz="2800" dirty="0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tr-TR" sz="2800" dirty="0" err="1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tr-TR" sz="2800" dirty="0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2800" dirty="0" err="1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brain</a:t>
            </a:r>
            <a:endParaRPr lang="en-US" sz="2800" dirty="0">
              <a:solidFill>
                <a:srgbClr val="004C2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tr-TR" sz="2800" dirty="0">
              <a:solidFill>
                <a:srgbClr val="004C2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Başlık 1"/>
          <p:cNvSpPr>
            <a:spLocks noGrp="1"/>
          </p:cNvSpPr>
          <p:nvPr>
            <p:ph type="title"/>
          </p:nvPr>
        </p:nvSpPr>
        <p:spPr>
          <a:xfrm>
            <a:off x="1547664" y="188640"/>
            <a:ext cx="6984776" cy="1008112"/>
          </a:xfrm>
        </p:spPr>
        <p:txBody>
          <a:bodyPr>
            <a:noAutofit/>
          </a:bodyPr>
          <a:lstStyle/>
          <a:p>
            <a:pPr algn="ctr"/>
            <a:r>
              <a:rPr lang="tr-TR" sz="2800" b="1" dirty="0" err="1" smtClean="0">
                <a:solidFill>
                  <a:srgbClr val="00582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Inroduction</a:t>
            </a:r>
            <a:r>
              <a:rPr lang="tr-TR" sz="2800" b="1" dirty="0" smtClean="0">
                <a:solidFill>
                  <a:srgbClr val="00582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2800" b="1" dirty="0" err="1" smtClean="0">
                <a:solidFill>
                  <a:srgbClr val="00582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tr-TR" sz="2800" b="1" dirty="0" smtClean="0">
                <a:solidFill>
                  <a:srgbClr val="00582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2800" b="1" dirty="0" err="1" smtClean="0">
                <a:solidFill>
                  <a:srgbClr val="00582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psychology</a:t>
            </a:r>
            <a:r>
              <a:rPr lang="tr-TR" sz="2800" b="1" dirty="0" smtClean="0">
                <a:solidFill>
                  <a:srgbClr val="00582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tr-TR" sz="2800" b="1" dirty="0" err="1" smtClean="0">
                <a:solidFill>
                  <a:srgbClr val="00582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language</a:t>
            </a:r>
            <a:endParaRPr lang="tr-TR" sz="2800" b="1" dirty="0">
              <a:solidFill>
                <a:srgbClr val="00582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3789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sz="quarter" idx="1"/>
          </p:nvPr>
        </p:nvSpPr>
        <p:spPr>
          <a:xfrm>
            <a:off x="2339752" y="1484784"/>
            <a:ext cx="5472608" cy="26642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dirty="0" err="1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Craik</a:t>
            </a:r>
            <a:r>
              <a:rPr lang="en-US" sz="2800" dirty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F. I.M., </a:t>
            </a:r>
            <a:endParaRPr lang="tr-TR" sz="2800" dirty="0">
              <a:solidFill>
                <a:srgbClr val="004C2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tr-TR" sz="2800" dirty="0" smtClean="0">
              <a:solidFill>
                <a:srgbClr val="004C2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tr-TR" sz="2800" dirty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2800" dirty="0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tr-TR" sz="2800" dirty="0" err="1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recent</a:t>
            </a:r>
            <a:r>
              <a:rPr lang="tr-TR" sz="2800" dirty="0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2800" dirty="0" err="1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study</a:t>
            </a:r>
            <a:r>
              <a:rPr lang="tr-TR" sz="2800" dirty="0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on </a:t>
            </a:r>
            <a:r>
              <a:rPr lang="tr-TR" sz="2800" dirty="0" err="1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bilingualism</a:t>
            </a:r>
            <a:r>
              <a:rPr lang="tr-TR" sz="2800" dirty="0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tr-TR" sz="2800" dirty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2800" dirty="0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tr-TR" sz="2800" dirty="0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tr-TR" sz="2800" dirty="0" err="1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protect</a:t>
            </a:r>
            <a:r>
              <a:rPr lang="tr-TR" sz="2800" dirty="0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2800" dirty="0" err="1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tr-TR" sz="2800" dirty="0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2800" dirty="0" err="1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tr-TR" sz="2800" dirty="0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2800" dirty="0" err="1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diseases</a:t>
            </a:r>
            <a:r>
              <a:rPr lang="tr-TR" sz="2800" dirty="0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tr-TR" sz="2800" dirty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2800" dirty="0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- </a:t>
            </a:r>
            <a:r>
              <a:rPr lang="tr-TR" sz="2800" dirty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2800" dirty="0" err="1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ementia</a:t>
            </a:r>
            <a:r>
              <a:rPr lang="tr-TR" sz="2800" dirty="0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2800" dirty="0" err="1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tr-TR" sz="2800" dirty="0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Alzheimer</a:t>
            </a:r>
            <a:endParaRPr lang="tr-TR" sz="2800" dirty="0">
              <a:solidFill>
                <a:srgbClr val="004C2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Başlık 1"/>
          <p:cNvSpPr>
            <a:spLocks noGrp="1"/>
          </p:cNvSpPr>
          <p:nvPr>
            <p:ph type="title"/>
          </p:nvPr>
        </p:nvSpPr>
        <p:spPr>
          <a:xfrm>
            <a:off x="1547664" y="188640"/>
            <a:ext cx="6984776" cy="1008112"/>
          </a:xfrm>
        </p:spPr>
        <p:txBody>
          <a:bodyPr>
            <a:noAutofit/>
          </a:bodyPr>
          <a:lstStyle/>
          <a:p>
            <a:pPr algn="ctr"/>
            <a:r>
              <a:rPr lang="tr-TR" sz="2800" b="1" dirty="0" err="1" smtClean="0">
                <a:solidFill>
                  <a:srgbClr val="00582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Inroduction</a:t>
            </a:r>
            <a:r>
              <a:rPr lang="tr-TR" sz="2800" b="1" dirty="0" smtClean="0">
                <a:solidFill>
                  <a:srgbClr val="00582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2800" b="1" dirty="0" err="1" smtClean="0">
                <a:solidFill>
                  <a:srgbClr val="00582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tr-TR" sz="2800" b="1" dirty="0" smtClean="0">
                <a:solidFill>
                  <a:srgbClr val="00582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2800" b="1" dirty="0" err="1" smtClean="0">
                <a:solidFill>
                  <a:srgbClr val="00582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psychology</a:t>
            </a:r>
            <a:r>
              <a:rPr lang="tr-TR" sz="2800" b="1" dirty="0" smtClean="0">
                <a:solidFill>
                  <a:srgbClr val="00582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tr-TR" sz="2800" b="1" dirty="0" err="1" smtClean="0">
                <a:solidFill>
                  <a:srgbClr val="00582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language</a:t>
            </a:r>
            <a:endParaRPr lang="tr-TR" sz="2800" b="1" dirty="0">
              <a:solidFill>
                <a:srgbClr val="00582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Resi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4437112"/>
            <a:ext cx="4248472" cy="1848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5446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sz="quarter" idx="1"/>
          </p:nvPr>
        </p:nvSpPr>
        <p:spPr>
          <a:xfrm>
            <a:off x="2267744" y="2060848"/>
            <a:ext cx="6408712" cy="3960440"/>
          </a:xfrm>
        </p:spPr>
        <p:txBody>
          <a:bodyPr>
            <a:normAutofit/>
          </a:bodyPr>
          <a:lstStyle/>
          <a:p>
            <a:r>
              <a:rPr lang="tr-TR" sz="2800" dirty="0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Language </a:t>
            </a:r>
            <a:r>
              <a:rPr lang="en-US" sz="2800" dirty="0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learning</a:t>
            </a:r>
          </a:p>
          <a:p>
            <a:pPr marL="0" indent="0">
              <a:buNone/>
            </a:pPr>
            <a:r>
              <a:rPr lang="tr-TR" sz="2800" dirty="0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tr-TR" sz="2800" dirty="0" smtClean="0">
              <a:solidFill>
                <a:srgbClr val="004C2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tr-TR" sz="2800" dirty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2800" dirty="0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- </a:t>
            </a:r>
            <a:r>
              <a:rPr lang="en-US" sz="2800" dirty="0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psychological factor</a:t>
            </a:r>
            <a:r>
              <a:rPr lang="tr-TR" sz="2800" dirty="0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</a:p>
          <a:p>
            <a:pPr marL="0" indent="0">
              <a:buNone/>
            </a:pPr>
            <a:r>
              <a:rPr lang="tr-TR" sz="2800" dirty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2800" dirty="0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-</a:t>
            </a:r>
            <a:r>
              <a:rPr lang="en-US" sz="2800" dirty="0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intelligence</a:t>
            </a:r>
            <a:r>
              <a:rPr lang="en-US" sz="2800" dirty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interest, attention, aptitude, </a:t>
            </a:r>
            <a:r>
              <a:rPr lang="tr-TR" sz="2800" dirty="0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sz="2800" dirty="0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motive</a:t>
            </a:r>
            <a:r>
              <a:rPr lang="en-US" sz="2800" dirty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exhaustion.</a:t>
            </a:r>
            <a:endParaRPr lang="tr-TR" sz="2800" dirty="0">
              <a:solidFill>
                <a:srgbClr val="004C2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tr-TR" sz="2800" dirty="0" smtClean="0">
              <a:solidFill>
                <a:srgbClr val="004C2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tr-TR" sz="2800" dirty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2800" dirty="0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tr-TR" sz="2800" dirty="0">
              <a:solidFill>
                <a:srgbClr val="004C2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Başlık 1"/>
          <p:cNvSpPr>
            <a:spLocks noGrp="1"/>
          </p:cNvSpPr>
          <p:nvPr>
            <p:ph type="title"/>
          </p:nvPr>
        </p:nvSpPr>
        <p:spPr>
          <a:xfrm>
            <a:off x="1547664" y="188640"/>
            <a:ext cx="6984776" cy="1008112"/>
          </a:xfrm>
        </p:spPr>
        <p:txBody>
          <a:bodyPr>
            <a:noAutofit/>
          </a:bodyPr>
          <a:lstStyle/>
          <a:p>
            <a:pPr algn="ctr"/>
            <a:r>
              <a:rPr lang="tr-TR" sz="2800" b="1" dirty="0" err="1" smtClean="0">
                <a:solidFill>
                  <a:srgbClr val="00582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Inroduction</a:t>
            </a:r>
            <a:r>
              <a:rPr lang="tr-TR" sz="2800" b="1" dirty="0" smtClean="0">
                <a:solidFill>
                  <a:srgbClr val="00582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2800" b="1" dirty="0" err="1" smtClean="0">
                <a:solidFill>
                  <a:srgbClr val="00582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tr-TR" sz="2800" b="1" dirty="0" smtClean="0">
                <a:solidFill>
                  <a:srgbClr val="00582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2800" b="1" dirty="0" err="1" smtClean="0">
                <a:solidFill>
                  <a:srgbClr val="00582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psychology</a:t>
            </a:r>
            <a:r>
              <a:rPr lang="tr-TR" sz="2800" b="1" dirty="0" smtClean="0">
                <a:solidFill>
                  <a:srgbClr val="00582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tr-TR" sz="2800" b="1" dirty="0" err="1" smtClean="0">
                <a:solidFill>
                  <a:srgbClr val="00582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language</a:t>
            </a:r>
            <a:endParaRPr lang="tr-TR" sz="2800" b="1" dirty="0">
              <a:solidFill>
                <a:srgbClr val="00582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5056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sz="quarter" idx="1"/>
          </p:nvPr>
        </p:nvSpPr>
        <p:spPr>
          <a:xfrm>
            <a:off x="2051720" y="1700808"/>
            <a:ext cx="6912768" cy="4536504"/>
          </a:xfrm>
        </p:spPr>
        <p:txBody>
          <a:bodyPr>
            <a:normAutofit/>
          </a:bodyPr>
          <a:lstStyle/>
          <a:p>
            <a:r>
              <a:rPr lang="tr-TR" sz="2800" dirty="0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2800" dirty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800" dirty="0" err="1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ntelligence</a:t>
            </a:r>
            <a:r>
              <a:rPr lang="tr-TR" sz="2800" dirty="0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tr-TR" sz="2800" dirty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2800" dirty="0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tr-TR" sz="2800" dirty="0" err="1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adapt</a:t>
            </a:r>
            <a:r>
              <a:rPr lang="tr-TR" sz="2800" dirty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tr-TR" sz="2800" dirty="0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2800" dirty="0" err="1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novel</a:t>
            </a:r>
            <a:r>
              <a:rPr lang="tr-TR" sz="2800" dirty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2800" dirty="0" err="1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situations</a:t>
            </a:r>
            <a:r>
              <a:rPr lang="tr-TR" sz="2800" dirty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tr-TR" sz="2800" dirty="0" smtClean="0">
              <a:solidFill>
                <a:srgbClr val="004C2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tr-TR" sz="2800" dirty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2800" dirty="0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tr-TR" sz="2800" dirty="0" err="1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utilize</a:t>
            </a:r>
            <a:r>
              <a:rPr lang="tr-TR" sz="2800" dirty="0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2800" dirty="0" err="1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abstract</a:t>
            </a:r>
            <a:r>
              <a:rPr lang="tr-TR" sz="2800" dirty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2800" dirty="0" err="1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concepts</a:t>
            </a:r>
            <a:endParaRPr lang="tr-TR" sz="2800" dirty="0" smtClean="0">
              <a:solidFill>
                <a:srgbClr val="004C2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tr-TR" sz="2800" dirty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2800" dirty="0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tr-TR" sz="2800" dirty="0" err="1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grasp</a:t>
            </a:r>
            <a:r>
              <a:rPr lang="tr-TR" sz="2800" dirty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2800" dirty="0" err="1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relationship</a:t>
            </a:r>
            <a:endParaRPr lang="tr-TR" sz="2800" dirty="0" smtClean="0">
              <a:solidFill>
                <a:srgbClr val="004C2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tr-TR" sz="2800" dirty="0" smtClean="0">
              <a:solidFill>
                <a:srgbClr val="004C2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tr-TR" sz="2800" dirty="0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800" dirty="0" err="1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nterest</a:t>
            </a:r>
            <a:endParaRPr lang="tr-TR" sz="2800" dirty="0" smtClean="0">
              <a:solidFill>
                <a:srgbClr val="004C2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tr-TR" sz="2800" dirty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2800" dirty="0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2800" dirty="0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persist</a:t>
            </a:r>
            <a:r>
              <a:rPr lang="tr-TR" sz="2800" dirty="0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2800" dirty="0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tendency to pay </a:t>
            </a:r>
            <a:r>
              <a:rPr lang="en-US" sz="2800" dirty="0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attention</a:t>
            </a:r>
            <a:endParaRPr lang="tr-TR" sz="2800" dirty="0" smtClean="0">
              <a:solidFill>
                <a:srgbClr val="004C2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tr-TR" sz="2800" dirty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2800" dirty="0" smtClean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2800" dirty="0">
                <a:solidFill>
                  <a:srgbClr val="004C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enjoy some activity or content</a:t>
            </a:r>
            <a:endParaRPr lang="tr-TR" sz="2800" dirty="0">
              <a:solidFill>
                <a:srgbClr val="004C2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tr-TR" sz="2800" dirty="0">
              <a:solidFill>
                <a:srgbClr val="004C2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Başlık 1"/>
          <p:cNvSpPr>
            <a:spLocks noGrp="1"/>
          </p:cNvSpPr>
          <p:nvPr>
            <p:ph type="title"/>
          </p:nvPr>
        </p:nvSpPr>
        <p:spPr>
          <a:xfrm>
            <a:off x="1547664" y="188640"/>
            <a:ext cx="6984776" cy="1008112"/>
          </a:xfrm>
        </p:spPr>
        <p:txBody>
          <a:bodyPr>
            <a:noAutofit/>
          </a:bodyPr>
          <a:lstStyle/>
          <a:p>
            <a:pPr algn="ctr"/>
            <a:r>
              <a:rPr lang="tr-TR" sz="2800" b="1" dirty="0" err="1" smtClean="0">
                <a:solidFill>
                  <a:srgbClr val="00582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Inroduction</a:t>
            </a:r>
            <a:r>
              <a:rPr lang="tr-TR" sz="2800" b="1" dirty="0" smtClean="0">
                <a:solidFill>
                  <a:srgbClr val="00582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2800" b="1" dirty="0" err="1" smtClean="0">
                <a:solidFill>
                  <a:srgbClr val="00582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tr-TR" sz="2800" b="1" dirty="0" smtClean="0">
                <a:solidFill>
                  <a:srgbClr val="00582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2800" b="1" dirty="0" err="1" smtClean="0">
                <a:solidFill>
                  <a:srgbClr val="00582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psychology</a:t>
            </a:r>
            <a:r>
              <a:rPr lang="tr-TR" sz="2800" b="1" dirty="0" smtClean="0">
                <a:solidFill>
                  <a:srgbClr val="00582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tr-TR" sz="2800" b="1" dirty="0" err="1" smtClean="0">
                <a:solidFill>
                  <a:srgbClr val="00582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language</a:t>
            </a:r>
            <a:endParaRPr lang="tr-TR" sz="2800" b="1" dirty="0">
              <a:solidFill>
                <a:srgbClr val="00582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Resi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1772816"/>
            <a:ext cx="1924050" cy="2381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863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umba">
  <a:themeElements>
    <a:clrScheme name="Canlı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Cumba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umba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531</TotalTime>
  <Words>404</Words>
  <Application>Microsoft Office PowerPoint</Application>
  <PresentationFormat>Ekran Gösterisi (4:3)</PresentationFormat>
  <Paragraphs>72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12</vt:i4>
      </vt:variant>
    </vt:vector>
  </HeadingPairs>
  <TitlesOfParts>
    <vt:vector size="13" baseType="lpstr">
      <vt:lpstr>Cumba</vt:lpstr>
      <vt:lpstr>PSYCHOLOGY OF LANGUAGE :   PSYCHOLOGICAL FACTORS AFFECTING LANGUAGE LEARNING </vt:lpstr>
      <vt:lpstr>Inroduction to psychology of language</vt:lpstr>
      <vt:lpstr>Inroduction to psychology of language</vt:lpstr>
      <vt:lpstr>Inroduction to psychology of language</vt:lpstr>
      <vt:lpstr>Inroduction to psychology of language</vt:lpstr>
      <vt:lpstr>Inroduction to psychology of language</vt:lpstr>
      <vt:lpstr>Inroduction to psychology of language</vt:lpstr>
      <vt:lpstr>Inroduction to psychology of language</vt:lpstr>
      <vt:lpstr>Inroduction to psychology of language</vt:lpstr>
      <vt:lpstr>Inroduction to psychology of language</vt:lpstr>
      <vt:lpstr>Inroduction to psychology of language</vt:lpstr>
      <vt:lpstr>PowerPoint Sunusu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Özge Deniz</dc:creator>
  <cp:lastModifiedBy>Özge Deniz</cp:lastModifiedBy>
  <cp:revision>32</cp:revision>
  <dcterms:created xsi:type="dcterms:W3CDTF">2015-05-03T11:41:49Z</dcterms:created>
  <dcterms:modified xsi:type="dcterms:W3CDTF">2015-05-06T13:30:22Z</dcterms:modified>
</cp:coreProperties>
</file>