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F71-AD12-4D15-881E-9D967737F7FD}" type="datetimeFigureOut">
              <a:rPr lang="tr-TR" smtClean="0"/>
              <a:t>11.10.2012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B758A-A571-4F2F-AE49-0A4348663C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8705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F71-AD12-4D15-881E-9D967737F7FD}" type="datetimeFigureOut">
              <a:rPr lang="tr-TR" smtClean="0"/>
              <a:t>11.10.2012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B758A-A571-4F2F-AE49-0A4348663C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3081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F71-AD12-4D15-881E-9D967737F7FD}" type="datetimeFigureOut">
              <a:rPr lang="tr-TR" smtClean="0"/>
              <a:t>11.10.2012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B758A-A571-4F2F-AE49-0A4348663C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856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F71-AD12-4D15-881E-9D967737F7FD}" type="datetimeFigureOut">
              <a:rPr lang="tr-TR" smtClean="0"/>
              <a:t>11.10.2012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B758A-A571-4F2F-AE49-0A4348663C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9107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F71-AD12-4D15-881E-9D967737F7FD}" type="datetimeFigureOut">
              <a:rPr lang="tr-TR" smtClean="0"/>
              <a:t>11.10.2012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B758A-A571-4F2F-AE49-0A4348663C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4431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F71-AD12-4D15-881E-9D967737F7FD}" type="datetimeFigureOut">
              <a:rPr lang="tr-TR" smtClean="0"/>
              <a:t>11.10.2012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B758A-A571-4F2F-AE49-0A4348663C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2311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F71-AD12-4D15-881E-9D967737F7FD}" type="datetimeFigureOut">
              <a:rPr lang="tr-TR" smtClean="0"/>
              <a:t>11.10.2012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B758A-A571-4F2F-AE49-0A4348663C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6621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F71-AD12-4D15-881E-9D967737F7FD}" type="datetimeFigureOut">
              <a:rPr lang="tr-TR" smtClean="0"/>
              <a:t>11.10.2012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B758A-A571-4F2F-AE49-0A4348663C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7863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F71-AD12-4D15-881E-9D967737F7FD}" type="datetimeFigureOut">
              <a:rPr lang="tr-TR" smtClean="0"/>
              <a:t>11.10.2012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B758A-A571-4F2F-AE49-0A4348663C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835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F71-AD12-4D15-881E-9D967737F7FD}" type="datetimeFigureOut">
              <a:rPr lang="tr-TR" smtClean="0"/>
              <a:t>11.10.2012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B758A-A571-4F2F-AE49-0A4348663C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3830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3F71-AD12-4D15-881E-9D967737F7FD}" type="datetimeFigureOut">
              <a:rPr lang="tr-TR" smtClean="0"/>
              <a:t>11.10.2012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B758A-A571-4F2F-AE49-0A4348663C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0699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63F71-AD12-4D15-881E-9D967737F7FD}" type="datetimeFigureOut">
              <a:rPr lang="tr-TR" smtClean="0"/>
              <a:t>11.10.2012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B758A-A571-4F2F-AE49-0A4348663C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6994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13.jp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4.jp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7.jp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8.jp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9.jp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10.jp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11.jp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12.jp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r-TR" sz="5400" dirty="0" err="1" smtClean="0">
                <a:solidFill>
                  <a:srgbClr val="FF0000"/>
                </a:solidFill>
              </a:rPr>
              <a:t>Punctuation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solidFill>
            <a:schemeClr val="accent3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r-TR" b="1" dirty="0" smtClean="0"/>
              <a:t> </a:t>
            </a:r>
            <a:r>
              <a:rPr lang="en-US" b="1" dirty="0" smtClean="0"/>
              <a:t>Period [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  <a:r>
              <a:rPr lang="en-US" b="1" dirty="0" smtClean="0"/>
              <a:t>]</a:t>
            </a:r>
            <a:r>
              <a:rPr lang="tr-TR" b="1" dirty="0" smtClean="0"/>
              <a:t>                                      </a:t>
            </a:r>
          </a:p>
          <a:p>
            <a:pPr marL="0" indent="0">
              <a:buNone/>
            </a:pPr>
            <a:r>
              <a:rPr lang="en-US" b="1" dirty="0" smtClean="0"/>
              <a:t>Use a period to show the end of a sentence.</a:t>
            </a:r>
            <a:endParaRPr lang="tr-TR" b="1" dirty="0" smtClean="0"/>
          </a:p>
          <a:p>
            <a:pPr marL="0" indent="0">
              <a:buNone/>
            </a:pPr>
            <a:r>
              <a:rPr lang="en-US" dirty="0" smtClean="0"/>
              <a:t>Hockey is a popular sport in Canada</a:t>
            </a:r>
            <a:r>
              <a:rPr lang="en-US" b="1" dirty="0" smtClean="0"/>
              <a:t>.</a:t>
            </a: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The federal government is based in Ottawa</a:t>
            </a:r>
            <a:r>
              <a:rPr lang="en-US" b="1" dirty="0" smtClean="0"/>
              <a:t>.</a:t>
            </a:r>
            <a:endParaRPr lang="tr-TR" b="1" dirty="0" smtClean="0"/>
          </a:p>
          <a:p>
            <a:pPr marL="0" indent="0">
              <a:buNone/>
            </a:pPr>
            <a:r>
              <a:rPr lang="en-US" b="1" dirty="0" smtClean="0"/>
              <a:t>2. Use a period after certain abbreviations.</a:t>
            </a:r>
            <a:endParaRPr lang="tr-TR" b="1" dirty="0" smtClean="0"/>
          </a:p>
          <a:p>
            <a:pPr marL="0" indent="0">
              <a:buNone/>
            </a:pPr>
            <a:r>
              <a:rPr lang="en-US" b="1" dirty="0" smtClean="0"/>
              <a:t>B.C.</a:t>
            </a:r>
            <a:r>
              <a:rPr lang="en-US" dirty="0" smtClean="0"/>
              <a:t> is the province located on the West Coast. </a:t>
            </a:r>
            <a:br>
              <a:rPr lang="en-US" dirty="0" smtClean="0"/>
            </a:br>
            <a:r>
              <a:rPr lang="en-US" b="1" dirty="0" smtClean="0"/>
              <a:t>Dr.</a:t>
            </a:r>
            <a:r>
              <a:rPr lang="en-US" dirty="0" smtClean="0"/>
              <a:t> Bethune was a Canadian who worked in China. </a:t>
            </a:r>
            <a:br>
              <a:rPr lang="en-US" dirty="0" smtClean="0"/>
            </a:br>
            <a:r>
              <a:rPr lang="en-US" dirty="0" smtClean="0"/>
              <a:t>The company is located at 888 Bay </a:t>
            </a:r>
            <a:r>
              <a:rPr lang="en-US" b="1" dirty="0" smtClean="0"/>
              <a:t>St.</a:t>
            </a:r>
            <a:r>
              <a:rPr lang="en-US" dirty="0" smtClean="0"/>
              <a:t> in Toronto. </a:t>
            </a:r>
            <a:br>
              <a:rPr lang="en-US" dirty="0" smtClean="0"/>
            </a:br>
            <a:r>
              <a:rPr lang="en-US" dirty="0" smtClean="0"/>
              <a:t>It is 4:00 </a:t>
            </a:r>
            <a:r>
              <a:rPr lang="en-US" b="1" dirty="0" smtClean="0"/>
              <a:t>p.m.</a:t>
            </a:r>
            <a:r>
              <a:rPr lang="en-US" dirty="0" smtClean="0"/>
              <a:t> in Halifax right now.</a:t>
            </a:r>
            <a:endParaRPr lang="tr-TR" dirty="0" smtClean="0"/>
          </a:p>
          <a:p>
            <a:pPr marL="0" indent="0" algn="ctr">
              <a:buNone/>
            </a:pPr>
            <a:endParaRPr lang="tr-TR" dirty="0"/>
          </a:p>
        </p:txBody>
      </p:sp>
      <p:pic>
        <p:nvPicPr>
          <p:cNvPr id="6" name="Ses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88639"/>
            <a:ext cx="1675036" cy="123809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88640"/>
            <a:ext cx="1584176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0970453"/>
      </p:ext>
    </p:extLst>
  </p:cSld>
  <p:clrMapOvr>
    <a:masterClrMapping/>
  </p:clrMapOvr>
  <p:transition spd="slow" advTm="2505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-8206" y="-13856"/>
            <a:ext cx="9144000" cy="68760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u="sng" dirty="0" smtClean="0"/>
              <a:t>Dash [</a:t>
            </a:r>
            <a:r>
              <a:rPr lang="en-US" sz="2400" b="1" u="sng" dirty="0" smtClean="0">
                <a:solidFill>
                  <a:srgbClr val="FF0000"/>
                </a:solidFill>
              </a:rPr>
              <a:t>-</a:t>
            </a:r>
            <a:r>
              <a:rPr lang="en-US" sz="2400" b="1" u="sng" dirty="0" smtClean="0"/>
              <a:t>]</a:t>
            </a:r>
          </a:p>
          <a:p>
            <a:pPr marL="514350" indent="-514350">
              <a:buAutoNum type="arabicPeriod"/>
            </a:pPr>
            <a:r>
              <a:rPr lang="en-US" sz="2400" b="1" dirty="0" smtClean="0"/>
              <a:t>Use a dash before a phrase that summarizes the idea of a sentence.</a:t>
            </a:r>
            <a:endParaRPr lang="tr-TR" sz="2400" b="1" dirty="0" smtClean="0"/>
          </a:p>
          <a:p>
            <a:r>
              <a:rPr lang="en-US" sz="2400" dirty="0" smtClean="0"/>
              <a:t>Mild, wet, and cloudy </a:t>
            </a:r>
            <a:r>
              <a:rPr lang="en-US" sz="2400" b="1" dirty="0" smtClean="0"/>
              <a:t>-</a:t>
            </a:r>
            <a:r>
              <a:rPr lang="en-US" sz="2400" dirty="0" smtClean="0"/>
              <a:t> these are the characteristics of weather in Vancouver.</a:t>
            </a:r>
            <a:endParaRPr lang="tr-TR" sz="2400" dirty="0" smtClean="0"/>
          </a:p>
          <a:p>
            <a:endParaRPr lang="tr-TR" sz="2400" b="1" dirty="0" smtClean="0"/>
          </a:p>
          <a:p>
            <a:r>
              <a:rPr lang="en-US" sz="2400" b="1" dirty="0" smtClean="0"/>
              <a:t>2. Use a dash before and after a phrase or list that adds extra information in the middle of a sentence.</a:t>
            </a:r>
            <a:endParaRPr lang="tr-TR" sz="2400" b="1" dirty="0" smtClean="0"/>
          </a:p>
          <a:p>
            <a:r>
              <a:rPr lang="en-US" sz="2400" dirty="0" smtClean="0"/>
              <a:t>The children </a:t>
            </a:r>
            <a:r>
              <a:rPr lang="en-US" sz="2400" b="1" dirty="0" smtClean="0"/>
              <a:t>-</a:t>
            </a:r>
            <a:r>
              <a:rPr lang="en-US" sz="2400" dirty="0" smtClean="0"/>
              <a:t> Pierre, Laura, and Ashley </a:t>
            </a:r>
            <a:r>
              <a:rPr lang="en-US" sz="2400" b="1" dirty="0" smtClean="0"/>
              <a:t>-</a:t>
            </a:r>
            <a:r>
              <a:rPr lang="en-US" sz="2400" dirty="0" smtClean="0"/>
              <a:t> went to the store. </a:t>
            </a:r>
            <a:br>
              <a:rPr lang="en-US" sz="2400" dirty="0" smtClean="0"/>
            </a:br>
            <a:r>
              <a:rPr lang="en-US" sz="2400" dirty="0" smtClean="0"/>
              <a:t>Most Canadians </a:t>
            </a:r>
            <a:r>
              <a:rPr lang="en-US" sz="2400" b="1" dirty="0" smtClean="0"/>
              <a:t>-</a:t>
            </a:r>
            <a:r>
              <a:rPr lang="en-US" sz="2400" dirty="0" smtClean="0"/>
              <a:t> but not all </a:t>
            </a:r>
            <a:r>
              <a:rPr lang="en-US" sz="2400" b="1" dirty="0" smtClean="0"/>
              <a:t>-</a:t>
            </a:r>
            <a:r>
              <a:rPr lang="en-US" sz="2400" dirty="0" smtClean="0"/>
              <a:t> voted in the last election.</a:t>
            </a:r>
            <a:endParaRPr lang="tr-TR" sz="2400" dirty="0" smtClean="0"/>
          </a:p>
          <a:p>
            <a:endParaRPr lang="tr-TR" sz="2400" b="1" dirty="0" smtClean="0"/>
          </a:p>
          <a:p>
            <a:r>
              <a:rPr lang="en-US" sz="2400" b="1" dirty="0" smtClean="0"/>
              <a:t>3. Use a dash to show that someone has been interrupted when speaking.</a:t>
            </a:r>
            <a:endParaRPr lang="tr-TR" sz="2400" b="1" dirty="0" smtClean="0"/>
          </a:p>
          <a:p>
            <a:r>
              <a:rPr lang="en-US" sz="2400" dirty="0" smtClean="0"/>
              <a:t>The woman said, "I want to ask </a:t>
            </a:r>
            <a:r>
              <a:rPr lang="en-US" sz="2400" b="1" dirty="0" smtClean="0"/>
              <a:t>-</a:t>
            </a:r>
            <a:r>
              <a:rPr lang="en-US" sz="2400" dirty="0" smtClean="0"/>
              <a:t> " when the earthquake began to shake the room.</a:t>
            </a:r>
            <a:endParaRPr lang="tr-TR" sz="2400" dirty="0"/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700" y="5326725"/>
            <a:ext cx="3600400" cy="141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105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3537">
        <p:split orient="vert"/>
      </p:transition>
    </mc:Choice>
    <mc:Fallback>
      <p:transition spd="slow" advTm="4353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0"/>
            <a:ext cx="9144000" cy="6912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u="sng" cap="small" dirty="0" smtClean="0"/>
              <a:t>parentheses </a:t>
            </a:r>
            <a:r>
              <a:rPr lang="tr-TR" sz="2400" b="1" u="sng" cap="small" dirty="0" smtClean="0"/>
              <a:t> </a:t>
            </a:r>
            <a:r>
              <a:rPr lang="en-US" sz="2400" b="1" u="sng" cap="small" dirty="0" smtClean="0">
                <a:solidFill>
                  <a:srgbClr val="FF0000"/>
                </a:solidFill>
              </a:rPr>
              <a:t>( </a:t>
            </a:r>
            <a:r>
              <a:rPr lang="en-US" sz="2400" b="1" u="sng" cap="small" dirty="0">
                <a:solidFill>
                  <a:srgbClr val="FF0000"/>
                </a:solidFill>
              </a:rPr>
              <a:t>) </a:t>
            </a:r>
            <a:endParaRPr lang="tr-TR" sz="2400" u="sng" cap="small" dirty="0" smtClean="0">
              <a:solidFill>
                <a:srgbClr val="FF0000"/>
              </a:solidFill>
            </a:endParaRPr>
          </a:p>
          <a:p>
            <a:r>
              <a:rPr lang="en-US" sz="2000" b="1" cap="small" dirty="0" smtClean="0"/>
              <a:t>to </a:t>
            </a:r>
            <a:r>
              <a:rPr lang="en-US" sz="2000" b="1" cap="small" dirty="0"/>
              <a:t>include material that you want to de-emphasize</a:t>
            </a:r>
            <a:r>
              <a:rPr lang="en-US" sz="2000" b="1" dirty="0"/>
              <a:t> or that wouldn't normally fit into the flow of your text but you want to include nonetheless. If the material within parentheses appears within a sentence, do not use a capital letter or period to punctuate that material, even if the material is itself a complete sentence. (A question mark or exclamation mark, however, might be appropriate and necessary.) If the material within your parentheses is written as a separate sentence (not included within another sentence), punctuate it as if it were a separate sentence.</a:t>
            </a:r>
          </a:p>
          <a:p>
            <a:endParaRPr lang="tr-TR" sz="2000" dirty="0" smtClean="0"/>
          </a:p>
          <a:p>
            <a:r>
              <a:rPr lang="en-US" sz="2000" dirty="0" smtClean="0"/>
              <a:t>Thirty-five </a:t>
            </a:r>
            <a:r>
              <a:rPr lang="en-US" sz="2000" dirty="0"/>
              <a:t>years after his death, Robert Frost (we remember him at Kennedy's inauguration) remains America's favorite poet.</a:t>
            </a:r>
            <a:br>
              <a:rPr lang="en-US" sz="2000" dirty="0"/>
            </a:br>
            <a:endParaRPr lang="en-US" sz="2000" dirty="0"/>
          </a:p>
          <a:p>
            <a:r>
              <a:rPr lang="en-US" sz="2000" dirty="0"/>
              <a:t>Thirty-five years after his death, Robert Frost (do you remember him?) remains America's favorite poet.</a:t>
            </a:r>
            <a:br>
              <a:rPr lang="en-US" sz="2000" dirty="0"/>
            </a:br>
            <a:endParaRPr lang="en-US" sz="2000" dirty="0"/>
          </a:p>
          <a:p>
            <a:r>
              <a:rPr lang="en-US" sz="2000" dirty="0"/>
              <a:t>Thirty-five years after his death, Robert Frost remains America's favorite poet. (We remember him at Kennedy's inauguration.)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163" y="5204463"/>
            <a:ext cx="4427984" cy="163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020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0" y="-55263"/>
            <a:ext cx="9144000" cy="69865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anchor="ctr">
            <a:spAutoFit/>
          </a:bodyPr>
          <a:lstStyle/>
          <a:p>
            <a:pPr algn="ctr"/>
            <a:endParaRPr lang="tr-TR" sz="2800" b="1" u="sng" dirty="0" smtClean="0"/>
          </a:p>
          <a:p>
            <a:pPr algn="ctr"/>
            <a:endParaRPr lang="tr-TR" sz="2800" b="1" u="sng" dirty="0"/>
          </a:p>
          <a:p>
            <a:pPr algn="ctr"/>
            <a:endParaRPr lang="tr-TR" sz="2800" b="1" u="sng" dirty="0" smtClean="0"/>
          </a:p>
          <a:p>
            <a:pPr algn="ctr"/>
            <a:endParaRPr lang="tr-TR" sz="2800" b="1" u="sng" dirty="0"/>
          </a:p>
          <a:p>
            <a:pPr algn="ctr"/>
            <a:endParaRPr lang="tr-TR" sz="2800" b="1" u="sng" dirty="0"/>
          </a:p>
          <a:p>
            <a:pPr algn="ctr"/>
            <a:r>
              <a:rPr lang="en-US" sz="2800" b="1" u="sng" dirty="0" smtClean="0"/>
              <a:t>Comma [</a:t>
            </a:r>
            <a:r>
              <a:rPr lang="en-US" sz="2800" b="1" u="sng" dirty="0" smtClean="0">
                <a:solidFill>
                  <a:srgbClr val="FF0000"/>
                </a:solidFill>
              </a:rPr>
              <a:t>,</a:t>
            </a:r>
            <a:r>
              <a:rPr lang="en-US" sz="2800" b="1" u="sng" dirty="0" smtClean="0"/>
              <a:t>]</a:t>
            </a:r>
          </a:p>
          <a:p>
            <a:pPr>
              <a:buAutoNum type="arabicPeriod"/>
            </a:pPr>
            <a:r>
              <a:rPr lang="en-US" sz="2800" b="1" dirty="0" smtClean="0"/>
              <a:t>Use a comma to show a pause in a sentence.</a:t>
            </a:r>
            <a:endParaRPr lang="tr-TR" sz="2800" b="1" dirty="0" smtClean="0"/>
          </a:p>
          <a:p>
            <a:r>
              <a:rPr lang="en-US" sz="2800" dirty="0" smtClean="0"/>
              <a:t>Therefore</a:t>
            </a:r>
            <a:r>
              <a:rPr lang="en-US" sz="2800" b="1" dirty="0" smtClean="0"/>
              <a:t>,</a:t>
            </a:r>
            <a:r>
              <a:rPr lang="en-US" sz="2800" dirty="0" smtClean="0"/>
              <a:t> we should write a letter to the prime minister.</a:t>
            </a:r>
            <a:endParaRPr lang="tr-TR" sz="2800" dirty="0" smtClean="0"/>
          </a:p>
          <a:p>
            <a:r>
              <a:rPr lang="en-US" sz="2800" b="1" dirty="0" smtClean="0"/>
              <a:t>2. Use a comma with quotation marks to show what someone has said directly.</a:t>
            </a:r>
            <a:endParaRPr lang="tr-TR" sz="2800" b="1" dirty="0" smtClean="0"/>
          </a:p>
          <a:p>
            <a:r>
              <a:rPr lang="en-US" sz="2800" dirty="0" smtClean="0"/>
              <a:t>"I can come today</a:t>
            </a:r>
            <a:r>
              <a:rPr lang="en-US" sz="2800" b="1" dirty="0" smtClean="0"/>
              <a:t>,</a:t>
            </a:r>
            <a:r>
              <a:rPr lang="en-US" sz="2800" dirty="0" smtClean="0"/>
              <a:t>" she said</a:t>
            </a:r>
            <a:r>
              <a:rPr lang="en-US" sz="2800" b="1" dirty="0" smtClean="0"/>
              <a:t>,</a:t>
            </a:r>
            <a:r>
              <a:rPr lang="en-US" sz="2800" dirty="0" smtClean="0"/>
              <a:t> "but not tomorrow.«</a:t>
            </a:r>
            <a:endParaRPr lang="tr-TR" sz="2800" dirty="0" smtClean="0"/>
          </a:p>
          <a:p>
            <a:r>
              <a:rPr lang="en-US" sz="2800" b="1" dirty="0" smtClean="0"/>
              <a:t>3. Use commas for listing three or more different things.</a:t>
            </a:r>
            <a:endParaRPr lang="tr-TR" sz="2800" b="1" dirty="0" smtClean="0"/>
          </a:p>
          <a:p>
            <a:r>
              <a:rPr lang="en-US" sz="2800" dirty="0" smtClean="0"/>
              <a:t>Ontario</a:t>
            </a:r>
            <a:r>
              <a:rPr lang="en-US" sz="2800" b="1" dirty="0" smtClean="0"/>
              <a:t>,</a:t>
            </a:r>
            <a:r>
              <a:rPr lang="en-US" sz="2800" dirty="0" smtClean="0"/>
              <a:t> Quebec</a:t>
            </a:r>
            <a:r>
              <a:rPr lang="en-US" sz="2800" b="1" dirty="0" smtClean="0"/>
              <a:t>,</a:t>
            </a:r>
            <a:r>
              <a:rPr lang="en-US" sz="2800" dirty="0" smtClean="0"/>
              <a:t> and B.C. are the three biggest provinces.</a:t>
            </a:r>
            <a:endParaRPr lang="tr-TR" sz="2800" dirty="0" smtClean="0"/>
          </a:p>
          <a:p>
            <a:r>
              <a:rPr lang="en-US" sz="2800" b="1" dirty="0" smtClean="0"/>
              <a:t>4. Use commas around relative clauses that add extra information to a sentence.</a:t>
            </a:r>
            <a:endParaRPr lang="tr-TR" sz="2800" b="1" dirty="0" smtClean="0"/>
          </a:p>
          <a:p>
            <a:r>
              <a:rPr lang="en-US" sz="2800" dirty="0" smtClean="0"/>
              <a:t>Emily Carr</a:t>
            </a:r>
            <a:r>
              <a:rPr lang="en-US" sz="2800" b="1" dirty="0" smtClean="0"/>
              <a:t>,</a:t>
            </a:r>
            <a:r>
              <a:rPr lang="en-US" sz="2800" dirty="0" smtClean="0"/>
              <a:t> who was born in 1871</a:t>
            </a:r>
            <a:r>
              <a:rPr lang="en-US" sz="2800" b="1" dirty="0" smtClean="0"/>
              <a:t>,</a:t>
            </a:r>
            <a:r>
              <a:rPr lang="en-US" sz="2800" dirty="0" smtClean="0"/>
              <a:t> was a great painter.</a:t>
            </a:r>
            <a:endParaRPr lang="tr-TR" sz="2800" dirty="0"/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7" y="116632"/>
            <a:ext cx="424847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2030"/>
      </p:ext>
    </p:extLst>
  </p:cSld>
  <p:clrMapOvr>
    <a:masterClrMapping/>
  </p:clrMapOvr>
  <p:transition spd="slow" advTm="2931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0"/>
            <a:ext cx="9144000" cy="687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tr-TR" sz="4000" b="1" u="sng" dirty="0" smtClean="0"/>
          </a:p>
          <a:p>
            <a:pPr algn="ctr"/>
            <a:endParaRPr lang="tr-TR" sz="4000" b="1" u="sng" dirty="0"/>
          </a:p>
          <a:p>
            <a:pPr algn="ctr"/>
            <a:r>
              <a:rPr lang="en-US" sz="4000" b="1" u="sng" dirty="0" smtClean="0"/>
              <a:t>Question Mark [</a:t>
            </a:r>
            <a:r>
              <a:rPr lang="en-US" sz="4000" b="1" u="sng" dirty="0" smtClean="0">
                <a:solidFill>
                  <a:srgbClr val="FF0000"/>
                </a:solidFill>
              </a:rPr>
              <a:t>?</a:t>
            </a:r>
            <a:r>
              <a:rPr lang="en-US" sz="4000" b="1" u="sng" dirty="0" smtClean="0"/>
              <a:t>]</a:t>
            </a:r>
          </a:p>
          <a:p>
            <a:r>
              <a:rPr lang="en-US" sz="4000" b="1" dirty="0" smtClean="0"/>
              <a:t>Use a question mark at the end of a sentence to show a direct question.</a:t>
            </a:r>
            <a:r>
              <a:rPr lang="tr-TR" sz="4000" b="1" dirty="0" smtClean="0"/>
              <a:t>      </a:t>
            </a:r>
          </a:p>
          <a:p>
            <a:r>
              <a:rPr lang="en-US" sz="4000" dirty="0" smtClean="0"/>
              <a:t>How many provinces are there in Canada</a:t>
            </a:r>
            <a:r>
              <a:rPr lang="en-US" sz="4000" b="1" dirty="0" smtClean="0"/>
              <a:t>?</a:t>
            </a:r>
            <a:r>
              <a:rPr lang="tr-TR" sz="4000" b="1" dirty="0" smtClean="0"/>
              <a:t>     </a:t>
            </a:r>
          </a:p>
          <a:p>
            <a:r>
              <a:rPr lang="en-US" sz="4000" b="1" i="1" dirty="0" smtClean="0"/>
              <a:t>Note:</a:t>
            </a:r>
            <a:r>
              <a:rPr lang="en-US" sz="4000" b="1" dirty="0" smtClean="0"/>
              <a:t> do not use a question mark for indirect questions.</a:t>
            </a:r>
            <a:endParaRPr lang="tr-TR" sz="4000" b="1" dirty="0" smtClean="0"/>
          </a:p>
          <a:p>
            <a:r>
              <a:rPr lang="en-US" sz="4000" dirty="0" smtClean="0"/>
              <a:t>The teacher asked the class a question. Do not ask me why</a:t>
            </a:r>
            <a:r>
              <a:rPr lang="en-US" sz="4400" dirty="0" smtClean="0"/>
              <a:t>.</a:t>
            </a:r>
            <a:endParaRPr lang="tr-TR" sz="4400" dirty="0" smtClean="0"/>
          </a:p>
        </p:txBody>
      </p:sp>
      <p:pic>
        <p:nvPicPr>
          <p:cNvPr id="3" name="Ses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475" y="0"/>
            <a:ext cx="1914525" cy="1872208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23"/>
            <a:ext cx="1914525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9018580"/>
      </p:ext>
    </p:extLst>
  </p:cSld>
  <p:clrMapOvr>
    <a:masterClrMapping/>
  </p:clrMapOvr>
  <p:transition spd="slow" advTm="176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-33002" y="-1"/>
            <a:ext cx="9177001" cy="6876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400" b="1" u="sng" dirty="0" smtClean="0"/>
              <a:t>Exclamation Mark [</a:t>
            </a:r>
            <a:r>
              <a:rPr lang="en-US" sz="4400" b="1" u="sng" dirty="0" smtClean="0">
                <a:solidFill>
                  <a:srgbClr val="FF0000"/>
                </a:solidFill>
              </a:rPr>
              <a:t>!</a:t>
            </a:r>
            <a:r>
              <a:rPr lang="en-US" sz="4400" b="1" u="sng" dirty="0" smtClean="0"/>
              <a:t>]</a:t>
            </a:r>
          </a:p>
          <a:p>
            <a:r>
              <a:rPr lang="en-US" sz="4400" b="1" dirty="0" smtClean="0"/>
              <a:t>Use an exclamation mark at the end of a sentence to show surprise or excitement.</a:t>
            </a:r>
            <a:endParaRPr lang="tr-TR" sz="4400" b="1" dirty="0" smtClean="0"/>
          </a:p>
          <a:p>
            <a:endParaRPr lang="tr-TR" sz="4400" dirty="0" smtClean="0"/>
          </a:p>
          <a:p>
            <a:r>
              <a:rPr lang="en-US" sz="4400" dirty="0" smtClean="0"/>
              <a:t>We won the Stanley Cup</a:t>
            </a:r>
            <a:r>
              <a:rPr lang="en-US" sz="4400" b="1" dirty="0" smtClean="0"/>
              <a:t>!</a:t>
            </a:r>
            <a:r>
              <a:rPr lang="en-US" sz="4400" dirty="0" smtClean="0"/>
              <a:t/>
            </a:r>
            <a:br>
              <a:rPr lang="en-US" sz="4400" dirty="0" smtClean="0"/>
            </a:br>
            <a:endParaRPr lang="tr-TR" sz="4400" dirty="0" smtClean="0"/>
          </a:p>
          <a:p>
            <a:r>
              <a:rPr lang="en-US" sz="4400" dirty="0" smtClean="0"/>
              <a:t>The forest is on fire</a:t>
            </a:r>
            <a:r>
              <a:rPr lang="en-US" sz="4400" b="1" dirty="0" smtClean="0"/>
              <a:t>!</a:t>
            </a:r>
            <a:endParaRPr lang="tr-TR" sz="4400" b="1" dirty="0" smtClean="0"/>
          </a:p>
        </p:txBody>
      </p:sp>
      <p:pic>
        <p:nvPicPr>
          <p:cNvPr id="3" name="Ses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7081">
            <a:off x="6247903" y="3518549"/>
            <a:ext cx="261114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878498"/>
      </p:ext>
    </p:extLst>
  </p:cSld>
  <p:clrMapOvr>
    <a:masterClrMapping/>
  </p:clrMapOvr>
  <p:transition spd="slow" advTm="1243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-10978"/>
            <a:ext cx="9144000" cy="6876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r-TR" sz="3600" b="1" u="sng" dirty="0" smtClean="0"/>
              <a:t> </a:t>
            </a:r>
            <a:r>
              <a:rPr lang="en-US" sz="2800" b="1" u="sng" dirty="0" smtClean="0"/>
              <a:t>Apostrophe [</a:t>
            </a:r>
            <a:r>
              <a:rPr lang="en-US" sz="2800" b="1" u="sng" dirty="0" smtClean="0">
                <a:solidFill>
                  <a:srgbClr val="FF0000"/>
                </a:solidFill>
              </a:rPr>
              <a:t>'</a:t>
            </a:r>
            <a:r>
              <a:rPr lang="en-US" sz="2800" b="1" u="sng" dirty="0" smtClean="0"/>
              <a:t>]</a:t>
            </a:r>
          </a:p>
          <a:p>
            <a:pPr>
              <a:buAutoNum type="arabicPeriod"/>
            </a:pPr>
            <a:r>
              <a:rPr lang="en-US" sz="2800" b="1" dirty="0" smtClean="0"/>
              <a:t>Use an apostrophe to show ownership of something.</a:t>
            </a:r>
            <a:r>
              <a:rPr lang="tr-TR" sz="2800" b="1" dirty="0" smtClean="0"/>
              <a:t>          </a:t>
            </a:r>
          </a:p>
          <a:p>
            <a:r>
              <a:rPr lang="en-US" sz="2800" dirty="0" smtClean="0"/>
              <a:t>This is </a:t>
            </a:r>
            <a:r>
              <a:rPr lang="en-US" sz="2800" b="1" dirty="0" smtClean="0"/>
              <a:t>David's</a:t>
            </a:r>
            <a:r>
              <a:rPr lang="en-US" sz="2800" dirty="0" smtClean="0"/>
              <a:t> computer. </a:t>
            </a:r>
            <a:br>
              <a:rPr lang="en-US" sz="2800" dirty="0" smtClean="0"/>
            </a:br>
            <a:r>
              <a:rPr lang="en-US" sz="2800" dirty="0" smtClean="0"/>
              <a:t>These are the </a:t>
            </a:r>
            <a:r>
              <a:rPr lang="en-US" sz="2800" b="1" dirty="0" smtClean="0"/>
              <a:t>player's</a:t>
            </a:r>
            <a:r>
              <a:rPr lang="en-US" sz="2800" dirty="0" smtClean="0"/>
              <a:t> things. (things that belong to the player)</a:t>
            </a:r>
            <a:endParaRPr lang="tr-TR" sz="2800" dirty="0" smtClean="0"/>
          </a:p>
          <a:p>
            <a:r>
              <a:rPr lang="en-US" sz="2800" b="1" i="1" dirty="0" smtClean="0"/>
              <a:t>Note:</a:t>
            </a:r>
            <a:r>
              <a:rPr lang="en-US" sz="2800" b="1" dirty="0" smtClean="0"/>
              <a:t> For nouns in plural form, put the apostrophe at the end of the noun.</a:t>
            </a:r>
            <a:endParaRPr lang="tr-TR" sz="2800" b="1" dirty="0" smtClean="0"/>
          </a:p>
          <a:p>
            <a:r>
              <a:rPr lang="en-US" sz="2800" dirty="0" smtClean="0"/>
              <a:t>These are the </a:t>
            </a:r>
            <a:r>
              <a:rPr lang="en-US" sz="2800" b="1" dirty="0" smtClean="0"/>
              <a:t>players'</a:t>
            </a:r>
            <a:r>
              <a:rPr lang="en-US" sz="2800" dirty="0" smtClean="0"/>
              <a:t> things. (things that belong to the players)</a:t>
            </a:r>
            <a:endParaRPr lang="tr-TR" sz="2800" dirty="0" smtClean="0"/>
          </a:p>
          <a:p>
            <a:r>
              <a:rPr lang="en-US" sz="2800" b="1" dirty="0" smtClean="0"/>
              <a:t>2. Use an apostrophe to show letters that have been left out of a word.</a:t>
            </a:r>
            <a:endParaRPr lang="tr-TR" sz="2800" b="1" dirty="0" smtClean="0"/>
          </a:p>
          <a:p>
            <a:r>
              <a:rPr lang="en-US" sz="2800" dirty="0" smtClean="0"/>
              <a:t>I don't know how to fix it.</a:t>
            </a:r>
            <a:endParaRPr lang="tr-TR" sz="2800" dirty="0"/>
          </a:p>
        </p:txBody>
      </p:sp>
      <p:pic>
        <p:nvPicPr>
          <p:cNvPr id="3" name="Ses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990" y="4441825"/>
            <a:ext cx="20764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567393"/>
      </p:ext>
    </p:extLst>
  </p:cSld>
  <p:clrMapOvr>
    <a:masterClrMapping/>
  </p:clrMapOvr>
  <p:transition spd="slow" advTm="2933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0"/>
            <a:ext cx="9144000" cy="6840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400" b="1" u="sng" dirty="0" smtClean="0"/>
              <a:t>Quotation Marks [</a:t>
            </a:r>
            <a:r>
              <a:rPr lang="en-US" sz="4400" b="1" u="sng" dirty="0" smtClean="0">
                <a:solidFill>
                  <a:srgbClr val="FF0000"/>
                </a:solidFill>
              </a:rPr>
              <a:t>"</a:t>
            </a:r>
            <a:r>
              <a:rPr lang="en-US" sz="4400" b="1" u="sng" dirty="0" smtClean="0"/>
              <a:t>]</a:t>
            </a:r>
          </a:p>
          <a:p>
            <a:r>
              <a:rPr lang="en-US" sz="4400" b="1" dirty="0" smtClean="0"/>
              <a:t>Use quotation marks to show what someone has said directly.</a:t>
            </a:r>
            <a:endParaRPr lang="tr-TR" sz="4400" b="1" dirty="0" smtClean="0"/>
          </a:p>
          <a:p>
            <a:endParaRPr lang="tr-TR" sz="4400" dirty="0" smtClean="0"/>
          </a:p>
          <a:p>
            <a:endParaRPr lang="tr-TR" sz="4400" dirty="0" smtClean="0"/>
          </a:p>
          <a:p>
            <a:r>
              <a:rPr lang="en-US" sz="4400" dirty="0" smtClean="0"/>
              <a:t>The prime minister said, </a:t>
            </a:r>
            <a:r>
              <a:rPr lang="en-US" sz="4400" b="1" dirty="0" smtClean="0"/>
              <a:t>"</a:t>
            </a:r>
            <a:r>
              <a:rPr lang="en-US" sz="4400" dirty="0" smtClean="0"/>
              <a:t>We will win the election.</a:t>
            </a:r>
            <a:r>
              <a:rPr lang="en-US" sz="4400" b="1" dirty="0" smtClean="0"/>
              <a:t>"</a:t>
            </a:r>
            <a:r>
              <a:rPr lang="en-US" sz="4400" dirty="0" smtClean="0"/>
              <a:t> </a:t>
            </a:r>
            <a:endParaRPr lang="tr-TR" sz="4400" dirty="0" smtClean="0"/>
          </a:p>
          <a:p>
            <a:endParaRPr lang="tr-TR" sz="4400" b="1" dirty="0" smtClean="0"/>
          </a:p>
          <a:p>
            <a:r>
              <a:rPr lang="en-US" sz="4400" b="1" dirty="0" smtClean="0"/>
              <a:t>"</a:t>
            </a:r>
            <a:r>
              <a:rPr lang="en-US" sz="4400" dirty="0" smtClean="0"/>
              <a:t>I can come today,</a:t>
            </a:r>
            <a:r>
              <a:rPr lang="en-US" sz="4400" b="1" dirty="0" smtClean="0"/>
              <a:t>"</a:t>
            </a:r>
            <a:r>
              <a:rPr lang="en-US" sz="4400" dirty="0" smtClean="0"/>
              <a:t> she said, </a:t>
            </a:r>
            <a:r>
              <a:rPr lang="en-US" sz="4400" b="1" dirty="0" smtClean="0"/>
              <a:t>"</a:t>
            </a:r>
            <a:r>
              <a:rPr lang="en-US" sz="4400" dirty="0" smtClean="0"/>
              <a:t>but not tomorrow.</a:t>
            </a:r>
            <a:endParaRPr lang="tr-TR" sz="4400" dirty="0" smtClean="0"/>
          </a:p>
        </p:txBody>
      </p:sp>
      <p:pic>
        <p:nvPicPr>
          <p:cNvPr id="3" name="Ses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276875"/>
            <a:ext cx="2143125" cy="21431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6866025"/>
      </p:ext>
    </p:extLst>
  </p:cSld>
  <p:clrMapOvr>
    <a:masterClrMapping/>
  </p:clrMapOvr>
  <p:transition spd="slow" advTm="2063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0"/>
            <a:ext cx="9144000" cy="68400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4000" b="1" u="sng" dirty="0" smtClean="0"/>
              <a:t>Colon [</a:t>
            </a:r>
            <a:r>
              <a:rPr lang="en-US" sz="4000" b="1" u="sng" dirty="0" smtClean="0">
                <a:solidFill>
                  <a:srgbClr val="FF0000"/>
                </a:solidFill>
              </a:rPr>
              <a:t>:</a:t>
            </a:r>
            <a:r>
              <a:rPr lang="en-US" sz="4000" b="1" u="sng" dirty="0" smtClean="0"/>
              <a:t>]</a:t>
            </a:r>
          </a:p>
          <a:p>
            <a:pPr>
              <a:buAutoNum type="arabicPeriod"/>
            </a:pPr>
            <a:r>
              <a:rPr lang="en-US" sz="4000" b="1" dirty="0" smtClean="0"/>
              <a:t>Use a colon to introduce a list of things.</a:t>
            </a:r>
            <a:endParaRPr lang="tr-TR" sz="4000" b="1" dirty="0" smtClean="0"/>
          </a:p>
          <a:p>
            <a:r>
              <a:rPr lang="en-US" sz="4000" dirty="0" smtClean="0"/>
              <a:t>There are three positions in hockey</a:t>
            </a:r>
            <a:r>
              <a:rPr lang="en-US" sz="4000" b="1" dirty="0" smtClean="0"/>
              <a:t>:</a:t>
            </a:r>
            <a:r>
              <a:rPr lang="en-US" sz="4000" dirty="0" smtClean="0"/>
              <a:t> goalie, </a:t>
            </a:r>
            <a:r>
              <a:rPr lang="en-US" sz="4000" dirty="0" err="1" smtClean="0"/>
              <a:t>defence</a:t>
            </a:r>
            <a:r>
              <a:rPr lang="en-US" sz="4000" dirty="0" smtClean="0"/>
              <a:t>, and forward.</a:t>
            </a:r>
            <a:endParaRPr lang="tr-TR" sz="4000" dirty="0" smtClean="0"/>
          </a:p>
          <a:p>
            <a:endParaRPr lang="tr-TR" sz="4000" b="1" dirty="0" smtClean="0"/>
          </a:p>
          <a:p>
            <a:r>
              <a:rPr lang="en-US" sz="4000" b="1" dirty="0" smtClean="0"/>
              <a:t>2. Use a colon to introduce a long quotation.</a:t>
            </a:r>
            <a:endParaRPr lang="tr-TR" sz="4000" b="1" dirty="0" smtClean="0"/>
          </a:p>
          <a:p>
            <a:r>
              <a:rPr lang="en-US" sz="4000" dirty="0" smtClean="0"/>
              <a:t>The prime minister said</a:t>
            </a:r>
            <a:r>
              <a:rPr lang="en-US" sz="4000" b="1" dirty="0" smtClean="0"/>
              <a:t>:</a:t>
            </a:r>
            <a:r>
              <a:rPr lang="en-US" sz="4000" dirty="0" smtClean="0"/>
              <a:t> "We will fight. </a:t>
            </a:r>
            <a:endParaRPr lang="tr-TR" sz="4000" dirty="0" smtClean="0"/>
          </a:p>
          <a:p>
            <a:r>
              <a:rPr lang="en-US" sz="4000" dirty="0" smtClean="0"/>
              <a:t>We will not give up. We will win the next election</a:t>
            </a:r>
            <a:r>
              <a:rPr lang="en-US" sz="3600" dirty="0" smtClean="0"/>
              <a:t>."</a:t>
            </a:r>
            <a:endParaRPr lang="tr-TR" sz="3600" dirty="0" smtClean="0"/>
          </a:p>
        </p:txBody>
      </p:sp>
      <p:pic>
        <p:nvPicPr>
          <p:cNvPr id="3" name="Ses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44824"/>
            <a:ext cx="2952328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64720"/>
      </p:ext>
    </p:extLst>
  </p:cSld>
  <p:clrMapOvr>
    <a:masterClrMapping/>
  </p:clrMapOvr>
  <p:transition spd="slow" advTm="3142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-1"/>
            <a:ext cx="9144000" cy="684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u="sng" dirty="0" smtClean="0"/>
              <a:t>Semicolon [</a:t>
            </a:r>
            <a:r>
              <a:rPr lang="en-US" sz="3200" b="1" u="sng" dirty="0" smtClean="0">
                <a:solidFill>
                  <a:srgbClr val="FF0000"/>
                </a:solidFill>
              </a:rPr>
              <a:t>;</a:t>
            </a:r>
            <a:r>
              <a:rPr lang="en-US" sz="3200" b="1" u="sng" dirty="0" smtClean="0"/>
              <a:t>]</a:t>
            </a:r>
          </a:p>
          <a:p>
            <a:pPr>
              <a:buAutoNum type="arabicPeriod"/>
            </a:pPr>
            <a:r>
              <a:rPr lang="en-US" sz="3200" b="1" dirty="0" smtClean="0"/>
              <a:t>Use a semicolon to join related sentences together.</a:t>
            </a:r>
            <a:endParaRPr lang="tr-TR" sz="3200" b="1" dirty="0" smtClean="0"/>
          </a:p>
          <a:p>
            <a:endParaRPr lang="tr-TR" sz="3200" dirty="0" smtClean="0"/>
          </a:p>
          <a:p>
            <a:r>
              <a:rPr lang="en-US" sz="3200" dirty="0" smtClean="0"/>
              <a:t>The festival is very popular</a:t>
            </a:r>
            <a:r>
              <a:rPr lang="en-US" sz="3200" b="1" dirty="0" smtClean="0"/>
              <a:t>;</a:t>
            </a:r>
            <a:r>
              <a:rPr lang="en-US" sz="3200" dirty="0" smtClean="0"/>
              <a:t> people from all over the world visit each year.</a:t>
            </a:r>
            <a:endParaRPr lang="tr-TR" sz="3200" dirty="0" smtClean="0"/>
          </a:p>
          <a:p>
            <a:endParaRPr lang="tr-TR" sz="3200" b="1" dirty="0" smtClean="0"/>
          </a:p>
          <a:p>
            <a:r>
              <a:rPr lang="en-US" sz="3200" b="1" dirty="0" smtClean="0"/>
              <a:t>2. Use a semicolon in lists that already have commas.</a:t>
            </a:r>
            <a:endParaRPr lang="tr-TR" sz="3200" b="1" dirty="0" smtClean="0"/>
          </a:p>
          <a:p>
            <a:endParaRPr lang="tr-TR" sz="3200" dirty="0" smtClean="0"/>
          </a:p>
          <a:p>
            <a:r>
              <a:rPr lang="en-US" sz="3200" dirty="0" smtClean="0"/>
              <a:t>The three biggest cities in Canada are Toronto, Ontario</a:t>
            </a:r>
            <a:r>
              <a:rPr lang="en-US" sz="3200" b="1" dirty="0" smtClean="0"/>
              <a:t>;</a:t>
            </a:r>
            <a:r>
              <a:rPr lang="en-US" sz="3200" dirty="0" smtClean="0"/>
              <a:t> Montreal, Quebec</a:t>
            </a:r>
            <a:r>
              <a:rPr lang="en-US" sz="3200" b="1" dirty="0" smtClean="0"/>
              <a:t>;</a:t>
            </a:r>
            <a:r>
              <a:rPr lang="en-US" sz="3200" dirty="0" smtClean="0"/>
              <a:t> and Vancouver, B.C.</a:t>
            </a:r>
            <a:endParaRPr lang="tr-TR" sz="3200" dirty="0" smtClean="0"/>
          </a:p>
        </p:txBody>
      </p:sp>
      <p:pic>
        <p:nvPicPr>
          <p:cNvPr id="3" name="Ses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5157192"/>
            <a:ext cx="3672408" cy="148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212707"/>
      </p:ext>
    </p:extLst>
  </p:cSld>
  <p:clrMapOvr>
    <a:masterClrMapping/>
  </p:clrMapOvr>
  <p:transition spd="slow" advTm="3101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-1"/>
            <a:ext cx="9144000" cy="687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u="sng" dirty="0" smtClean="0"/>
              <a:t>Hyphen [</a:t>
            </a:r>
            <a:r>
              <a:rPr lang="en-US" sz="2800" b="1" u="sng" dirty="0" smtClean="0">
                <a:solidFill>
                  <a:srgbClr val="FF0000"/>
                </a:solidFill>
              </a:rPr>
              <a:t>-</a:t>
            </a:r>
            <a:r>
              <a:rPr lang="en-US" sz="2800" b="1" u="sng" dirty="0" smtClean="0"/>
              <a:t>]</a:t>
            </a:r>
          </a:p>
          <a:p>
            <a:r>
              <a:rPr lang="en-US" sz="2800" b="1" dirty="0" smtClean="0"/>
              <a:t>Use a hyphen to join two words that form one idea together.</a:t>
            </a:r>
            <a:r>
              <a:rPr lang="tr-TR" sz="2800" b="1" dirty="0" smtClean="0"/>
              <a:t> </a:t>
            </a:r>
          </a:p>
          <a:p>
            <a:r>
              <a:rPr lang="en-US" sz="2800" dirty="0" smtClean="0"/>
              <a:t>sweet-smelling </a:t>
            </a:r>
            <a:br>
              <a:rPr lang="en-US" sz="2800" dirty="0" smtClean="0"/>
            </a:br>
            <a:r>
              <a:rPr lang="en-US" sz="2800" dirty="0" smtClean="0"/>
              <a:t>fire-resistant</a:t>
            </a:r>
            <a:r>
              <a:rPr lang="tr-TR" sz="2800" dirty="0" smtClean="0"/>
              <a:t> </a:t>
            </a:r>
          </a:p>
          <a:p>
            <a:endParaRPr lang="tr-TR" sz="2800" b="1" dirty="0" smtClean="0"/>
          </a:p>
          <a:p>
            <a:r>
              <a:rPr lang="en-US" sz="2800" b="1" dirty="0" smtClean="0"/>
              <a:t>2. Use a hyphen to join prefixes to words.</a:t>
            </a:r>
            <a:r>
              <a:rPr lang="tr-TR" sz="2800" b="1" dirty="0" smtClean="0"/>
              <a:t>           </a:t>
            </a:r>
          </a:p>
          <a:p>
            <a:r>
              <a:rPr lang="en-US" sz="2800" dirty="0" smtClean="0"/>
              <a:t>anti-</a:t>
            </a:r>
            <a:r>
              <a:rPr lang="tr-TR" sz="2800" dirty="0" smtClean="0"/>
              <a:t> </a:t>
            </a:r>
            <a:r>
              <a:rPr lang="en-US" sz="2800" dirty="0" smtClean="0"/>
              <a:t>Canadian </a:t>
            </a:r>
            <a:br>
              <a:rPr lang="en-US" sz="2800" dirty="0" smtClean="0"/>
            </a:br>
            <a:r>
              <a:rPr lang="en-US" sz="2800" dirty="0" smtClean="0"/>
              <a:t>non-contact</a:t>
            </a:r>
            <a:endParaRPr lang="tr-TR" sz="2800" dirty="0" smtClean="0"/>
          </a:p>
          <a:p>
            <a:endParaRPr lang="tr-TR" sz="2800" b="1" dirty="0" smtClean="0"/>
          </a:p>
          <a:p>
            <a:r>
              <a:rPr lang="en-US" sz="2800" b="1" dirty="0" smtClean="0"/>
              <a:t>3. Use a hyphen when writing compound numbers.</a:t>
            </a:r>
            <a:endParaRPr lang="tr-TR" sz="2800" b="1" dirty="0" smtClean="0"/>
          </a:p>
          <a:p>
            <a:r>
              <a:rPr lang="en-US" sz="2800" dirty="0" smtClean="0"/>
              <a:t>one-quarter </a:t>
            </a:r>
            <a:br>
              <a:rPr lang="en-US" sz="2800" dirty="0" smtClean="0"/>
            </a:br>
            <a:r>
              <a:rPr lang="en-US" sz="2800" dirty="0" smtClean="0"/>
              <a:t>twenty-three</a:t>
            </a:r>
            <a:endParaRPr lang="tr-TR" sz="2800" dirty="0" smtClean="0"/>
          </a:p>
        </p:txBody>
      </p:sp>
      <p:pic>
        <p:nvPicPr>
          <p:cNvPr id="3" name="Ses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624628"/>
            <a:ext cx="4250556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90732"/>
      </p:ext>
    </p:extLst>
  </p:cSld>
  <p:clrMapOvr>
    <a:masterClrMapping/>
  </p:clrMapOvr>
  <p:transition spd="slow" advTm="3098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mute="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</a:spPr>
      <a:bodyPr wrap="square">
        <a:spAutoFit/>
      </a:bodyPr>
      <a:lstStyle>
        <a:defPPr algn="ctr">
          <a:defRPr sz="4000" b="1" u="sng" dirty="0" smtClean="0"/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202</Words>
  <Application>Microsoft Office PowerPoint</Application>
  <PresentationFormat>Ekran Gösterisi (4:3)</PresentationFormat>
  <Paragraphs>85</Paragraphs>
  <Slides>11</Slides>
  <Notes>0</Notes>
  <HiddenSlides>0</HiddenSlides>
  <MMClips>10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Punctuation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Punctuation</dc:title>
  <dc:creator>Abdullah</dc:creator>
  <cp:lastModifiedBy>Abdullah</cp:lastModifiedBy>
  <cp:revision>11</cp:revision>
  <dcterms:created xsi:type="dcterms:W3CDTF">2012-10-10T21:41:57Z</dcterms:created>
  <dcterms:modified xsi:type="dcterms:W3CDTF">2012-10-10T23:14:36Z</dcterms:modified>
</cp:coreProperties>
</file>