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3FF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C54A-8420-489B-8D4C-CD5C43C74C6C}" type="datetimeFigureOut">
              <a:rPr lang="tr-TR" smtClean="0"/>
              <a:t>17.10.2012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0E546-7AEC-460D-8B5D-10748B311274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C54A-8420-489B-8D4C-CD5C43C74C6C}" type="datetimeFigureOut">
              <a:rPr lang="tr-TR" smtClean="0"/>
              <a:t>17.10.2012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0E546-7AEC-460D-8B5D-10748B31127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C54A-8420-489B-8D4C-CD5C43C74C6C}" type="datetimeFigureOut">
              <a:rPr lang="tr-TR" smtClean="0"/>
              <a:t>17.10.2012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0E546-7AEC-460D-8B5D-10748B31127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C54A-8420-489B-8D4C-CD5C43C74C6C}" type="datetimeFigureOut">
              <a:rPr lang="tr-TR" smtClean="0"/>
              <a:t>17.10.2012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0E546-7AEC-460D-8B5D-10748B31127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C54A-8420-489B-8D4C-CD5C43C74C6C}" type="datetimeFigureOut">
              <a:rPr lang="tr-TR" smtClean="0"/>
              <a:t>17.10.2012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0E546-7AEC-460D-8B5D-10748B311274}" type="slidenum">
              <a:rPr lang="tr-TR" smtClean="0"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C54A-8420-489B-8D4C-CD5C43C74C6C}" type="datetimeFigureOut">
              <a:rPr lang="tr-TR" smtClean="0"/>
              <a:t>17.10.2012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0E546-7AEC-460D-8B5D-10748B31127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C54A-8420-489B-8D4C-CD5C43C74C6C}" type="datetimeFigureOut">
              <a:rPr lang="tr-TR" smtClean="0"/>
              <a:t>17.10.2012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0E546-7AEC-460D-8B5D-10748B31127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C54A-8420-489B-8D4C-CD5C43C74C6C}" type="datetimeFigureOut">
              <a:rPr lang="tr-TR" smtClean="0"/>
              <a:t>17.10.2012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0E546-7AEC-460D-8B5D-10748B31127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C54A-8420-489B-8D4C-CD5C43C74C6C}" type="datetimeFigureOut">
              <a:rPr lang="tr-TR" smtClean="0"/>
              <a:t>17.10.2012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0E546-7AEC-460D-8B5D-10748B31127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C54A-8420-489B-8D4C-CD5C43C74C6C}" type="datetimeFigureOut">
              <a:rPr lang="tr-TR" smtClean="0"/>
              <a:t>17.10.2012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0E546-7AEC-460D-8B5D-10748B311274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C54A-8420-489B-8D4C-CD5C43C74C6C}" type="datetimeFigureOut">
              <a:rPr lang="tr-TR" smtClean="0"/>
              <a:t>17.10.2012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640E546-7AEC-460D-8B5D-10748B311274}" type="slidenum">
              <a:rPr lang="tr-TR" smtClean="0"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92C54A-8420-489B-8D4C-CD5C43C74C6C}" type="datetimeFigureOut">
              <a:rPr lang="tr-TR" smtClean="0"/>
              <a:t>17.10.2012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640E546-7AEC-460D-8B5D-10748B311274}" type="slidenum">
              <a:rPr lang="tr-TR" smtClean="0"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grammar.about.com/od/il/g/independterm.htm" TargetMode="External"/><Relationship Id="rId2" Type="http://schemas.openxmlformats.org/officeDocument/2006/relationships/hyperlink" Target="http://grammar.about.com/od/pq/g/prescgramterm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grammar.about.com/od/pq/g/punctuationterm.htm" TargetMode="External"/><Relationship Id="rId4" Type="http://schemas.openxmlformats.org/officeDocument/2006/relationships/hyperlink" Target="http://grammar.about.com/od/c/g/conjuncterm.htm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0" y="2571744"/>
            <a:ext cx="9001156" cy="1428761"/>
          </a:xfrm>
        </p:spPr>
        <p:txBody>
          <a:bodyPr>
            <a:normAutofit fontScale="90000"/>
          </a:bodyPr>
          <a:lstStyle/>
          <a:p>
            <a:r>
              <a:rPr lang="tr-TR" sz="5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COMMON SENTENCENCE ERRORS    </a:t>
            </a:r>
            <a:endParaRPr lang="tr-TR" sz="5400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533400" y="4786322"/>
            <a:ext cx="7854696" cy="194814"/>
          </a:xfrm>
        </p:spPr>
        <p:txBody>
          <a:bodyPr>
            <a:normAutofit fontScale="32500" lnSpcReduction="20000"/>
          </a:bodyPr>
          <a:lstStyle/>
          <a:p>
            <a:endParaRPr lang="tr-TR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706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tr-TR" i="1" dirty="0" smtClean="0"/>
              <a:t>    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Incorrect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: She wished she had some ice cream </a:t>
            </a:r>
            <a:r>
              <a:rPr lang="tr-TR" dirty="0" smtClean="0">
                <a:solidFill>
                  <a:srgbClr val="F33FF7"/>
                </a:solidFill>
              </a:rPr>
              <a:t>and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because it was raining, she asked her roommate to drive her to the store, but she refused. </a:t>
            </a:r>
            <a:b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tr-TR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 Correct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: She wished she had some ice cream</a:t>
            </a:r>
            <a:r>
              <a:rPr lang="tr-TR" dirty="0" smtClean="0">
                <a:solidFill>
                  <a:srgbClr val="F33FF7"/>
                </a:solidFill>
              </a:rPr>
              <a:t>.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Because it was raining, she asked her roommate to drive her to the store, but she refused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  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Incorrect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: They wanted to start a band</a:t>
            </a:r>
            <a:r>
              <a:rPr lang="tr-TR" dirty="0" smtClean="0">
                <a:solidFill>
                  <a:srgbClr val="F33FF7"/>
                </a:solidFill>
              </a:rPr>
              <a:t>,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none of them knew how to sing. </a:t>
            </a:r>
            <a:b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tr-TR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 Correct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They  wanted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to start a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band</a:t>
            </a:r>
            <a:r>
              <a:rPr lang="tr-TR" dirty="0" smtClean="0">
                <a:solidFill>
                  <a:srgbClr val="F33FF7"/>
                </a:solidFill>
              </a:rPr>
              <a:t>;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rgbClr val="F33FF7"/>
                </a:solidFill>
              </a:rPr>
              <a:t>however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, none of them knew how to sing. </a:t>
            </a:r>
            <a:endParaRPr lang="tr-TR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B- Run-On Sentence: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>
            <a:normAutofit fontScale="92500" lnSpcReduction="20000"/>
          </a:bodyPr>
          <a:lstStyle/>
          <a:p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In </a:t>
            </a:r>
            <a:r>
              <a:rPr lang="tr-TR" dirty="0" smtClean="0">
                <a:solidFill>
                  <a:srgbClr val="F33FF7"/>
                </a:solidFill>
                <a:hlinkClick r:id="rId2"/>
              </a:rPr>
              <a:t>prescriptive grammar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, two 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  <a:hlinkClick r:id="rId3"/>
              </a:rPr>
              <a:t>independent clauses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that have been run together without an appropriate 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  <a:hlinkClick r:id="rId4"/>
              </a:rPr>
              <a:t>conjunction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and/or mark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of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  <a:hlinkClick r:id="rId5"/>
              </a:rPr>
              <a:t>punctuation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between them.</a:t>
            </a: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Incorrect: Adam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is a sweet boy he really loves 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animals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Correct: Adam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is a sweet boy</a:t>
            </a:r>
            <a:r>
              <a:rPr lang="tr-TR" dirty="0" smtClean="0">
                <a:solidFill>
                  <a:srgbClr val="F33FF7"/>
                </a:solidFill>
              </a:rPr>
              <a:t>,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he really loves animals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endParaRPr lang="tr-TR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tr-TR" dirty="0" smtClean="0"/>
              <a:t> 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Incorrect: It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was a beautiful day there was not a cloud in the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sky.</a:t>
            </a:r>
          </a:p>
          <a:p>
            <a:pPr>
              <a:buNone/>
            </a:pP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Correct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It was a beautiful day</a:t>
            </a:r>
            <a:r>
              <a:rPr lang="tr-TR" dirty="0" smtClean="0">
                <a:solidFill>
                  <a:srgbClr val="F33FF7"/>
                </a:solidFill>
              </a:rPr>
              <a:t>;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there was not a cloud in the sky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dirty="0" smtClean="0"/>
              <a:t> </a:t>
            </a:r>
            <a:r>
              <a:rPr lang="tr-TR" dirty="0" smtClean="0"/>
              <a:t> 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Incorrect: John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went to the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movies.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Sue stayed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home.</a:t>
            </a:r>
          </a:p>
          <a:p>
            <a:pPr>
              <a:buNone/>
            </a:pP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 Correct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John went to the movies</a:t>
            </a:r>
            <a:r>
              <a:rPr lang="tr-TR" dirty="0" smtClean="0">
                <a:solidFill>
                  <a:srgbClr val="F33FF7"/>
                </a:solidFill>
              </a:rPr>
              <a:t>,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and Sue stayed home.</a:t>
            </a:r>
          </a:p>
          <a:p>
            <a:pPr>
              <a:buNone/>
            </a:pPr>
            <a:endParaRPr lang="tr-TR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C- Non-Parallel Sentences: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38674"/>
          </a:xfrm>
        </p:spPr>
        <p:txBody>
          <a:bodyPr>
            <a:normAutofit fontScale="77500" lnSpcReduction="20000"/>
          </a:bodyPr>
          <a:lstStyle/>
          <a:p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Parallelism concerns the balance of a sentence, or the similarity of words, phrases, or clauses in a list or series. </a:t>
            </a:r>
            <a:endParaRPr lang="tr-TR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 Incorrect: 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Bethany enjoys baking cakes, cookies, and brownies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  Correct: 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Bethany enjoys baking cakes, cookies, and to make brownies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</a:p>
          <a:p>
            <a:pPr>
              <a:buNone/>
            </a:pP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   Incorrect: 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She doesn’t like washing clothes or housework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   Correct: 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She doesn’t like washing clothes or doing housework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</a:p>
          <a:p>
            <a:pPr>
              <a:buNone/>
            </a:pP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  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Incorrect: 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The British Museum is a wonderful place to see ancient Egyptian art, you can explore African artifacts, and beautiful find textiles from around the world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   Correct: 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The British Museum is a wonderful place where you can find ancient Egyptian art, explore African artifacts, and discover beautiful textiles from around the world.</a:t>
            </a:r>
            <a:endParaRPr lang="tr-TR" i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D- Sentence Fragments: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A 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sentence fragment fails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to be a sentence in the sense that it cannot stand by itself. It does not contain even one 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independent clause. </a:t>
            </a:r>
          </a:p>
          <a:p>
            <a:endParaRPr lang="tr-TR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 Incorrect: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Purdue offers many majors in engineering</a:t>
            </a:r>
            <a:r>
              <a:rPr lang="tr-TR" dirty="0" smtClean="0">
                <a:solidFill>
                  <a:srgbClr val="F33FF7"/>
                </a:solidFill>
              </a:rPr>
              <a:t>. S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uch as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electrical, chemical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, and industrial engineering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 Correct: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Purdue offers many majors in engineering</a:t>
            </a:r>
            <a:r>
              <a:rPr lang="tr-TR" b="1" dirty="0" smtClean="0">
                <a:solidFill>
                  <a:srgbClr val="F33FF7"/>
                </a:solidFill>
              </a:rPr>
              <a:t>, s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uch as electrical, chemical, and industrial engineering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</a:t>
            </a: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 Incorrect: Coach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Dietz exemplified this behavior by walking off the field in the middle of a game.</a:t>
            </a:r>
            <a:r>
              <a:rPr lang="tr-TR" dirty="0" smtClean="0">
                <a:solidFill>
                  <a:srgbClr val="F33FF7"/>
                </a:solidFill>
              </a:rPr>
              <a:t> L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eaving her team at a time when we needed her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 Correct: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Coach Dietz exemplified this behavior by walking off the field in the middle of a game</a:t>
            </a:r>
            <a:r>
              <a:rPr lang="tr-TR" dirty="0" smtClean="0">
                <a:solidFill>
                  <a:srgbClr val="F33FF7"/>
                </a:solidFill>
              </a:rPr>
              <a:t>, l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eaving her team at a time when we needed her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  </a:t>
            </a: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  Incorrect: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I need to find a new roommate</a:t>
            </a:r>
            <a:r>
              <a:rPr lang="tr-TR" dirty="0" smtClean="0">
                <a:solidFill>
                  <a:srgbClr val="F33FF7"/>
                </a:solidFill>
              </a:rPr>
              <a:t>.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r>
              <a:rPr lang="tr-TR" dirty="0" smtClean="0">
                <a:solidFill>
                  <a:srgbClr val="F33FF7"/>
                </a:solidFill>
              </a:rPr>
              <a:t>B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ecause the one I have now isn't working out too well. </a:t>
            </a:r>
            <a:endParaRPr lang="tr-TR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  Correct: 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I need to find a new roommate </a:t>
            </a:r>
            <a:r>
              <a:rPr lang="tr-TR" dirty="0" smtClean="0">
                <a:solidFill>
                  <a:srgbClr val="F33FF7"/>
                </a:solidFill>
              </a:rPr>
              <a:t>b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ecause the one I have now isn't working out too well.</a:t>
            </a:r>
            <a:endParaRPr lang="tr-TR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1-What Is An Error?</a:t>
            </a:r>
            <a:endParaRPr lang="tr-T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 smtClean="0">
                <a:solidFill>
                  <a:schemeClr val="accent3">
                    <a:lumMod val="75000"/>
                  </a:schemeClr>
                </a:solidFill>
              </a:rPr>
              <a:t>1. 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An act, assertion, or belief that unintentionally deviates from what is correct, right, or true.</a:t>
            </a:r>
          </a:p>
          <a:p>
            <a:r>
              <a:rPr lang="tr-TR" b="1" dirty="0" smtClean="0">
                <a:solidFill>
                  <a:schemeClr val="accent3">
                    <a:lumMod val="75000"/>
                  </a:schemeClr>
                </a:solidFill>
              </a:rPr>
              <a:t>2. 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The condition of having incorrect or false knowledge.</a:t>
            </a:r>
          </a:p>
          <a:p>
            <a:r>
              <a:rPr lang="tr-TR" b="1" dirty="0" smtClean="0">
                <a:solidFill>
                  <a:schemeClr val="accent3">
                    <a:lumMod val="75000"/>
                  </a:schemeClr>
                </a:solidFill>
              </a:rPr>
              <a:t>3. 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The act or an instance of deviating from an accepted code of behavior.</a:t>
            </a:r>
          </a:p>
          <a:p>
            <a:r>
              <a:rPr lang="tr-TR" b="1" dirty="0" smtClean="0">
                <a:solidFill>
                  <a:schemeClr val="accent3">
                    <a:lumMod val="75000"/>
                  </a:schemeClr>
                </a:solidFill>
              </a:rPr>
              <a:t>4. 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A mistake.</a:t>
            </a:r>
          </a:p>
          <a:p>
            <a:endParaRPr lang="tr-TR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2-The Common Sentence Mistakes Examples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The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students </a:t>
            </a:r>
            <a:r>
              <a:rPr lang="tr-TR" dirty="0" smtClean="0">
                <a:solidFill>
                  <a:srgbClr val="F33FF7"/>
                </a:solidFill>
              </a:rPr>
              <a:t>was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late for class. </a:t>
            </a: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 In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this sentence, the subject “students” is plural while the verb “was” is singular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Jessica </a:t>
            </a:r>
            <a:r>
              <a:rPr lang="tr-TR" dirty="0" smtClean="0">
                <a:solidFill>
                  <a:srgbClr val="F33FF7"/>
                </a:solidFill>
              </a:rPr>
              <a:t>take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the bus to school. </a:t>
            </a: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 In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this sentence, the subject “Jessica” is singular while the verb “take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”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is plural. </a:t>
            </a:r>
            <a:endParaRPr lang="tr-TR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After hours of futile debate, the committee </a:t>
            </a:r>
            <a:r>
              <a:rPr lang="tr-TR" dirty="0" smtClean="0">
                <a:solidFill>
                  <a:srgbClr val="F33FF7"/>
                </a:solidFill>
              </a:rPr>
              <a:t>has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decided to postpone further discussion of </a:t>
            </a:r>
            <a:r>
              <a:rPr lang="tr-TR" dirty="0" smtClean="0">
                <a:solidFill>
                  <a:srgbClr val="F33FF7"/>
                </a:solidFill>
              </a:rPr>
              <a:t>their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resolution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until their next meeting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The “their” should be an “its” – a committee, whilst it consists of people, is an item. In order to employ “their” here, “the committee has” would have to become “the committee </a:t>
            </a:r>
            <a:r>
              <a:rPr lang="tr-TR" b="1" dirty="0" smtClean="0">
                <a:solidFill>
                  <a:srgbClr val="F33FF7"/>
                </a:solidFill>
              </a:rPr>
              <a:t>members have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”.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/>
          </a:bodyPr>
          <a:lstStyle/>
          <a:p>
            <a:r>
              <a:rPr lang="tr-TR" sz="2400" dirty="0" smtClean="0">
                <a:solidFill>
                  <a:schemeClr val="accent3">
                    <a:lumMod val="75000"/>
                  </a:schemeClr>
                </a:solidFill>
              </a:rPr>
              <a:t>At the music recital, Alexandra</a:t>
            </a:r>
            <a:r>
              <a:rPr lang="tr-TR" sz="2400" dirty="0" smtClean="0">
                <a:solidFill>
                  <a:srgbClr val="F33FF7"/>
                </a:solidFill>
              </a:rPr>
              <a:t> enjoyed listening</a:t>
            </a:r>
            <a:r>
              <a:rPr lang="tr-TR" sz="2400" dirty="0" smtClean="0">
                <a:solidFill>
                  <a:schemeClr val="accent3">
                    <a:lumMod val="75000"/>
                  </a:schemeClr>
                </a:solidFill>
              </a:rPr>
              <a:t> to her friend Mohammed’s insightful interpretation, </a:t>
            </a:r>
            <a:r>
              <a:rPr lang="tr-TR" sz="2400" dirty="0" smtClean="0">
                <a:solidFill>
                  <a:srgbClr val="F33FF7"/>
                </a:solidFill>
              </a:rPr>
              <a:t>which she</a:t>
            </a:r>
            <a:r>
              <a:rPr lang="tr-TR" sz="2400" dirty="0" smtClean="0">
                <a:solidFill>
                  <a:schemeClr val="accent3">
                    <a:lumMod val="75000"/>
                  </a:schemeClr>
                </a:solidFill>
              </a:rPr>
              <a:t> thought was</a:t>
            </a:r>
            <a:r>
              <a:rPr lang="tr-TR" sz="2400" dirty="0" smtClean="0">
                <a:solidFill>
                  <a:srgbClr val="F33FF7"/>
                </a:solidFill>
              </a:rPr>
              <a:t> more sophisticated than the other performers</a:t>
            </a:r>
            <a:r>
              <a:rPr lang="tr-TR" sz="24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tr-TR" sz="24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sz="2400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  <a:r>
              <a:rPr lang="tr-TR" sz="2400" dirty="0" smtClean="0">
                <a:solidFill>
                  <a:schemeClr val="accent3">
                    <a:lumMod val="75000"/>
                  </a:schemeClr>
                </a:solidFill>
              </a:rPr>
              <a:t>It wasn’t stated that Alexandra enjoyed listening to Mohammed – she enjoyed listening to his </a:t>
            </a:r>
            <a:r>
              <a:rPr lang="tr-TR" sz="2400" i="1" dirty="0" smtClean="0">
                <a:solidFill>
                  <a:schemeClr val="accent3">
                    <a:lumMod val="75000"/>
                  </a:schemeClr>
                </a:solidFill>
              </a:rPr>
              <a:t>interpretation</a:t>
            </a:r>
            <a:r>
              <a:rPr lang="tr-TR" sz="2400" dirty="0" smtClean="0">
                <a:solidFill>
                  <a:schemeClr val="accent3">
                    <a:lumMod val="75000"/>
                  </a:schemeClr>
                </a:solidFill>
              </a:rPr>
              <a:t>, as supported by there being a “which” at the beginning of the next clause. If we were talking about Mohammed, then we would have utilized a “who”; furthermore, we might not have mentioned his interpretation at all. We need, then, to complete this sentence with a comment about the interpretation and not Mohammed – that’s the error. She thought his </a:t>
            </a:r>
            <a:r>
              <a:rPr lang="tr-TR" sz="2400" i="1" dirty="0" smtClean="0">
                <a:solidFill>
                  <a:schemeClr val="accent3">
                    <a:lumMod val="75000"/>
                  </a:schemeClr>
                </a:solidFill>
              </a:rPr>
              <a:t>interpretation</a:t>
            </a:r>
            <a:r>
              <a:rPr lang="tr-TR" sz="2400" dirty="0" smtClean="0">
                <a:solidFill>
                  <a:schemeClr val="accent3">
                    <a:lumMod val="75000"/>
                  </a:schemeClr>
                </a:solidFill>
              </a:rPr>
              <a:t> more sophisticated, but the sentence currently speaks of people</a:t>
            </a:r>
            <a:r>
              <a:rPr lang="tr-TR" sz="24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/>
          <a:lstStyle/>
          <a:p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Originally 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a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r>
              <a:rPr lang="tr-TR" u="sng" dirty="0" smtClean="0">
                <a:solidFill>
                  <a:srgbClr val="F33FF7"/>
                </a:solidFill>
              </a:rPr>
              <a:t>protest on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conventional painting, the Pre-Raphaelite movement </a:t>
            </a:r>
            <a:r>
              <a:rPr lang="tr-TR" u="sng" dirty="0" smtClean="0">
                <a:solidFill>
                  <a:srgbClr val="F33FF7"/>
                </a:solidFill>
              </a:rPr>
              <a:t>exerted</a:t>
            </a:r>
            <a:r>
              <a:rPr lang="tr-TR" dirty="0" smtClean="0">
                <a:solidFill>
                  <a:srgbClr val="F33FF7"/>
                </a:solidFill>
              </a:rPr>
              <a:t> 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great influence on the art </a:t>
            </a:r>
            <a:r>
              <a:rPr lang="tr-TR" u="sng" dirty="0" smtClean="0">
                <a:solidFill>
                  <a:srgbClr val="F33FF7"/>
                </a:solidFill>
              </a:rPr>
              <a:t>of its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time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 Our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error lies in the first underlined portion. You protest 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against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something, not 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on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it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The board </a:t>
            </a:r>
            <a:r>
              <a:rPr lang="tr-TR" u="sng" dirty="0" smtClean="0">
                <a:solidFill>
                  <a:srgbClr val="F33FF7"/>
                </a:solidFill>
              </a:rPr>
              <a:t>reviewing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the courses offered by the college </a:t>
            </a:r>
            <a:r>
              <a:rPr lang="tr-TR" u="sng" dirty="0" smtClean="0">
                <a:solidFill>
                  <a:srgbClr val="F33FF7"/>
                </a:solidFill>
              </a:rPr>
              <a:t>found</a:t>
            </a:r>
            <a:r>
              <a:rPr lang="tr-TR" dirty="0" smtClean="0">
                <a:solidFill>
                  <a:srgbClr val="F33FF7"/>
                </a:solidFill>
              </a:rPr>
              <a:t> 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that the quality of academic programs </a:t>
            </a:r>
            <a:r>
              <a:rPr lang="tr-TR" u="sng" dirty="0" smtClean="0">
                <a:solidFill>
                  <a:srgbClr val="F33FF7"/>
                </a:solidFill>
              </a:rPr>
              <a:t>were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generally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good but </a:t>
            </a:r>
            <a:r>
              <a:rPr lang="tr-TR" u="sng" dirty="0" smtClean="0">
                <a:solidFill>
                  <a:srgbClr val="F33FF7"/>
                </a:solidFill>
              </a:rPr>
              <a:t>somewhat</a:t>
            </a:r>
            <a:r>
              <a:rPr lang="tr-TR" dirty="0" smtClean="0">
                <a:solidFill>
                  <a:srgbClr val="F33FF7"/>
                </a:solidFill>
              </a:rPr>
              <a:t> 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uneven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The quality 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of the academic programs. That’s a singular noun. We’re describing the quality, not the programs, so the “were” should be a “was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”.</a:t>
            </a:r>
          </a:p>
          <a:p>
            <a:pPr>
              <a:buNone/>
            </a:pPr>
            <a:endParaRPr lang="tr-TR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3144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 lnSpcReduction="10000"/>
          </a:bodyPr>
          <a:lstStyle/>
          <a:p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Maude Adams, after her spectacular </a:t>
            </a:r>
            <a:r>
              <a:rPr lang="tr-TR" dirty="0" smtClean="0">
                <a:solidFill>
                  <a:srgbClr val="F33FF7"/>
                </a:solidFill>
              </a:rPr>
              <a:t>triumph 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as the original Peter Pan, </a:t>
            </a:r>
            <a:r>
              <a:rPr lang="tr-TR" dirty="0" smtClean="0">
                <a:solidFill>
                  <a:srgbClr val="F33FF7"/>
                </a:solidFill>
              </a:rPr>
              <a:t>went about heavy veiled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and was accessible to </a:t>
            </a:r>
            <a:r>
              <a:rPr lang="tr-TR" dirty="0" smtClean="0">
                <a:solidFill>
                  <a:srgbClr val="F33FF7"/>
                </a:solidFill>
              </a:rPr>
              <a:t>only a handful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of intimate friends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Quite simply, you go about 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heavily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veiled, not “heavy veiled”. Though a word may appear as a noun far more often than it does as a verb, it can still be a verb in a certain context. Try asking yourself something like “How did Maude Adams go about?”</a:t>
            </a:r>
            <a:b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“She went about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veiled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– heavily veiled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.”</a:t>
            </a:r>
          </a:p>
          <a:p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All states </a:t>
            </a:r>
            <a:r>
              <a:rPr lang="tr-TR" dirty="0" smtClean="0">
                <a:solidFill>
                  <a:srgbClr val="F33FF7"/>
                </a:solidFill>
              </a:rPr>
              <a:t>impose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severe </a:t>
            </a:r>
            <a:r>
              <a:rPr lang="tr-TR" dirty="0" smtClean="0">
                <a:solidFill>
                  <a:srgbClr val="F33FF7"/>
                </a:solidFill>
              </a:rPr>
              <a:t>penalties on 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drivers who do not stop when </a:t>
            </a:r>
            <a:r>
              <a:rPr lang="tr-TR" dirty="0" smtClean="0">
                <a:solidFill>
                  <a:srgbClr val="F33FF7"/>
                </a:solidFill>
              </a:rPr>
              <a:t>he or she is involved in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accidents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the error is the final portion – the error is using “he or she” to describe “drivers”. This should not be done – “</a:t>
            </a:r>
            <a:r>
              <a:rPr lang="tr-TR" b="1" dirty="0" smtClean="0">
                <a:solidFill>
                  <a:srgbClr val="F33FF7"/>
                </a:solidFill>
              </a:rPr>
              <a:t>they are involved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” is the correct piece.</a:t>
            </a:r>
            <a:endParaRPr lang="tr-TR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/>
          <a:lstStyle/>
          <a:p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Helena's car </a:t>
            </a:r>
            <a:r>
              <a:rPr lang="tr-TR" dirty="0" smtClean="0">
                <a:solidFill>
                  <a:srgbClr val="F33FF7"/>
                </a:solidFill>
              </a:rPr>
              <a:t>being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the only one that could carry all of our equipment.</a:t>
            </a: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 Note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that "being" is a participial form of the verb "to be." It is not acting as a verb in the sentence.</a:t>
            </a:r>
          </a:p>
          <a:p>
            <a:r>
              <a:rPr lang="tr-TR" dirty="0" smtClean="0"/>
              <a:t> 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Going with our biology teacher to visit the marine aquarium research lab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Note that this sentence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needs a subject ‘‘we’’ and the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helping verb "are" to make it complete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endParaRPr lang="tr-TR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tr-TR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3-Correction In A Sentence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Incorrect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: I tried to clean the house, I gave up and watched soap operas instead. 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 smtClean="0"/>
          </a:p>
          <a:p>
            <a:endParaRPr lang="tr-TR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Correct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: I tried to clean the house, </a:t>
            </a:r>
            <a:r>
              <a:rPr lang="tr-TR" dirty="0" smtClean="0">
                <a:solidFill>
                  <a:srgbClr val="F33FF7"/>
                </a:solidFill>
              </a:rPr>
              <a:t>but</a:t>
            </a:r>
            <a:r>
              <a:rPr lang="tr-TR" dirty="0" smtClean="0"/>
              <a:t>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I gave up and watched soap operas instead. </a:t>
            </a:r>
            <a:r>
              <a:rPr lang="tr-TR" dirty="0" smtClean="0"/>
              <a:t/>
            </a:r>
            <a:br>
              <a:rPr lang="tr-TR" dirty="0" smtClean="0"/>
            </a:br>
            <a:endParaRPr lang="tr-TR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47046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4- Sentential Errors In Writing</a:t>
            </a:r>
            <a:br>
              <a:rPr lang="tr-TR" dirty="0" smtClean="0"/>
            </a:br>
            <a:r>
              <a:rPr lang="tr-TR" dirty="0" smtClean="0">
                <a:solidFill>
                  <a:schemeClr val="accent3">
                    <a:lumMod val="50000"/>
                  </a:schemeClr>
                </a:solidFill>
              </a:rPr>
              <a:t>A-Comma Splice: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Comma 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splices entail the incorrect use of a comma (hence: 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comma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 splice) to join two (or more) independent clauses together in a single sentence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   Incorrect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: We have hundreds of pages of reading to do</a:t>
            </a:r>
            <a:r>
              <a:rPr lang="tr-TR" dirty="0" smtClean="0">
                <a:solidFill>
                  <a:srgbClr val="F33FF7"/>
                </a:solidFill>
              </a:rPr>
              <a:t>,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it will be impossible to finish it all before the exam. </a:t>
            </a:r>
            <a:b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tr-TR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r-TR" i="1" dirty="0" smtClean="0">
                <a:solidFill>
                  <a:schemeClr val="accent3">
                    <a:lumMod val="75000"/>
                  </a:schemeClr>
                </a:solidFill>
              </a:rPr>
              <a:t>  Correct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: We have hundreds of pages of reading to do</a:t>
            </a:r>
            <a:r>
              <a:rPr lang="tr-TR" dirty="0" smtClean="0">
                <a:solidFill>
                  <a:srgbClr val="F33FF7"/>
                </a:solidFill>
              </a:rPr>
              <a:t>;</a:t>
            </a:r>
            <a:r>
              <a:rPr lang="tr-TR" dirty="0" smtClean="0">
                <a:solidFill>
                  <a:schemeClr val="accent3">
                    <a:lumMod val="75000"/>
                  </a:schemeClr>
                </a:solidFill>
              </a:rPr>
              <a:t> it will be impossible to finish it all before the exam.</a:t>
            </a:r>
            <a:endParaRPr lang="tr-TR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</TotalTime>
  <Words>238</Words>
  <Application>Microsoft Office PowerPoint</Application>
  <PresentationFormat>Ekran Gösterisi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13</vt:i4>
      </vt:variant>
    </vt:vector>
  </HeadingPairs>
  <TitlesOfParts>
    <vt:vector size="14" baseType="lpstr">
      <vt:lpstr>Akış</vt:lpstr>
      <vt:lpstr>COMMON SENTENCENCE ERRORS    </vt:lpstr>
      <vt:lpstr>1-What Is An Error?</vt:lpstr>
      <vt:lpstr>2-The Common Sentence Mistakes Examples</vt:lpstr>
      <vt:lpstr>Slayt 4</vt:lpstr>
      <vt:lpstr>Slayt 5</vt:lpstr>
      <vt:lpstr>Slayt 6</vt:lpstr>
      <vt:lpstr>Slayt 7</vt:lpstr>
      <vt:lpstr>3-Correction In A Sentence</vt:lpstr>
      <vt:lpstr>4- Sentential Errors In Writing A-Comma Splice:</vt:lpstr>
      <vt:lpstr>Slayt 10</vt:lpstr>
      <vt:lpstr>B- Run-On Sentence:</vt:lpstr>
      <vt:lpstr>C- Non-Parallel Sentences:</vt:lpstr>
      <vt:lpstr>D- Sentence Fragments:</vt:lpstr>
    </vt:vector>
  </TitlesOfParts>
  <Company>rocco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SENTENCENCE ERRORS    </dc:title>
  <dc:creator>YurtNET</dc:creator>
  <cp:lastModifiedBy>YurtNET</cp:lastModifiedBy>
  <cp:revision>8</cp:revision>
  <dcterms:created xsi:type="dcterms:W3CDTF">2012-10-17T16:26:07Z</dcterms:created>
  <dcterms:modified xsi:type="dcterms:W3CDTF">2012-10-17T17:36:54Z</dcterms:modified>
</cp:coreProperties>
</file>