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251B9D-E06F-47D4-A8E5-8074186570F8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DE159-5FC2-4A26-8A2E-2E37D9DEF5F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DE159-5FC2-4A26-8A2E-2E37D9DEF5F7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DE159-5FC2-4A26-8A2E-2E37D9DEF5F7}" type="slidenum">
              <a:rPr lang="tr-TR" smtClean="0"/>
              <a:pPr/>
              <a:t>10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med">
    <p:cover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ver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B33865E-60F1-46E4-86F0-D8BF8840B412}" type="datetimeFigureOut">
              <a:rPr lang="tr-TR" smtClean="0"/>
              <a:pPr/>
              <a:t>18.10.2012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A827F0-077F-4B6E-9024-E1FD0C769856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med">
    <p:cover dir="l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071538" y="428604"/>
            <a:ext cx="7772400" cy="1785949"/>
          </a:xfrm>
        </p:spPr>
        <p:txBody>
          <a:bodyPr/>
          <a:lstStyle/>
          <a:p>
            <a:r>
              <a:rPr lang="tr-TR" dirty="0" smtClean="0"/>
              <a:t>SENTENTIAL ERRORS IN WRITING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7929618" cy="3852874"/>
          </a:xfrm>
        </p:spPr>
        <p:txBody>
          <a:bodyPr/>
          <a:lstStyle/>
          <a:p>
            <a:pPr algn="l"/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1)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Comma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splice</a:t>
            </a:r>
            <a:endParaRPr lang="tr-TR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2)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Run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-on 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sentence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algn="l"/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3)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Non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-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parallel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sentence</a:t>
            </a:r>
            <a:endParaRPr lang="tr-TR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4)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Sentence</a:t>
            </a:r>
            <a:r>
              <a:rPr lang="tr-TR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tr-TR" b="1" dirty="0" err="1" smtClean="0">
                <a:solidFill>
                  <a:schemeClr val="tx1"/>
                </a:solidFill>
                <a:latin typeface="Comic Sans MS" pitchFamily="66" charset="0"/>
              </a:rPr>
              <a:t>fragments</a:t>
            </a:r>
            <a:endParaRPr lang="tr-TR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EXAMPLES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tr-TR" b="1" dirty="0" smtClean="0">
                <a:latin typeface="Comic Sans MS" pitchFamily="66" charset="0"/>
              </a:rPr>
              <a:t>1)</a:t>
            </a:r>
            <a:r>
              <a:rPr lang="en-US" b="1" dirty="0" smtClean="0">
                <a:latin typeface="Comic Sans MS" pitchFamily="66" charset="0"/>
              </a:rPr>
              <a:t>Adam </a:t>
            </a:r>
            <a:r>
              <a:rPr lang="en-US" b="1" dirty="0" smtClean="0">
                <a:latin typeface="Comic Sans MS" pitchFamily="66" charset="0"/>
              </a:rPr>
              <a:t>is a sweet boy he really loves animals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Adam is a sweet boy</a:t>
            </a:r>
            <a:r>
              <a:rPr lang="tr-TR" b="1" dirty="0" smtClean="0">
                <a:latin typeface="Comic Sans MS" pitchFamily="66" charset="0"/>
              </a:rPr>
              <a:t>.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tr-TR" b="1" dirty="0" smtClean="0">
                <a:latin typeface="Comic Sans MS" pitchFamily="66" charset="0"/>
              </a:rPr>
              <a:t>H</a:t>
            </a:r>
            <a:r>
              <a:rPr lang="en-US" b="1" dirty="0" smtClean="0">
                <a:latin typeface="Comic Sans MS" pitchFamily="66" charset="0"/>
              </a:rPr>
              <a:t>e really loves animals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 marL="514350" indent="-514350">
              <a:buNone/>
            </a:pP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smtClean="0">
                <a:latin typeface="Comic Sans MS" pitchFamily="66" charset="0"/>
              </a:rPr>
              <a:t>2) </a:t>
            </a:r>
            <a:r>
              <a:rPr lang="en-US" b="1" dirty="0" smtClean="0">
                <a:latin typeface="Comic Sans MS" pitchFamily="66" charset="0"/>
              </a:rPr>
              <a:t>It was a beautiful day there was not a cloud in the sky.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It was a beautiful day; there was not a cloud in the sky.</a:t>
            </a:r>
            <a:endParaRPr lang="tr-TR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3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 don't play tennis well I have a poor backhand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 don't play tennis well </a:t>
            </a:r>
            <a:r>
              <a:rPr lang="en-US" b="1" i="1" dirty="0" smtClean="0">
                <a:latin typeface="Comic Sans MS" pitchFamily="66" charset="0"/>
              </a:rPr>
              <a:t>because</a:t>
            </a:r>
            <a:r>
              <a:rPr lang="en-US" b="1" dirty="0" smtClean="0">
                <a:latin typeface="Comic Sans MS" pitchFamily="66" charset="0"/>
              </a:rPr>
              <a:t> I have a poor backhand.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4)</a:t>
            </a:r>
            <a:r>
              <a:rPr lang="en-US" b="1" i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My favorite Mediterranean spread is hummus it is very garlicky.</a:t>
            </a:r>
            <a:endParaRPr lang="tr-TR" b="1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My favorite Mediterranean spread is hummus; it is very garlicky</a:t>
            </a:r>
            <a:r>
              <a:rPr lang="en-US" i="1" dirty="0" smtClean="0"/>
              <a:t>.</a:t>
            </a:r>
            <a:endParaRPr lang="tr-TR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5)</a:t>
            </a:r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I went to school in Ankara it is the capital of Turkey.</a:t>
            </a:r>
            <a:br>
              <a:rPr lang="en-US" b="1" dirty="0" smtClean="0">
                <a:latin typeface="Comic Sans MS" pitchFamily="66" charset="0"/>
              </a:rPr>
            </a:b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Correct: </a:t>
            </a:r>
            <a:r>
              <a:rPr lang="en-US" b="1" dirty="0" smtClean="0">
                <a:latin typeface="Comic Sans MS" pitchFamily="66" charset="0"/>
              </a:rPr>
              <a:t>I went to school in Ankara. It is the capital of Turkey.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6)</a:t>
            </a:r>
            <a:r>
              <a:rPr lang="en-US" b="1" dirty="0" smtClean="0">
                <a:latin typeface="Comic Sans MS" pitchFamily="66" charset="0"/>
              </a:rPr>
              <a:t> Mr. Baker used to teach arts in Memorial High School I used to be a student there.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   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Correct: </a:t>
            </a:r>
            <a:r>
              <a:rPr lang="en-US" b="1" dirty="0" smtClean="0">
                <a:latin typeface="Comic Sans MS" pitchFamily="66" charset="0"/>
              </a:rPr>
              <a:t>Mr. Baker used to teach arts in memorial High School, where I used to be a student.</a:t>
            </a:r>
            <a:br>
              <a:rPr lang="en-US" b="1" dirty="0" smtClean="0">
                <a:latin typeface="Comic Sans MS" pitchFamily="66" charset="0"/>
              </a:rPr>
            </a:b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7)</a:t>
            </a:r>
            <a:r>
              <a:rPr lang="en-US" b="1" dirty="0" smtClean="0">
                <a:latin typeface="Comic Sans MS" pitchFamily="66" charset="0"/>
              </a:rPr>
              <a:t>Judy leads a charmed life she never seems to have a serious accident.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Judy leads a charmed life</a:t>
            </a:r>
            <a:r>
              <a:rPr lang="tr-TR" b="1" dirty="0" smtClean="0">
                <a:latin typeface="Comic Sans MS" pitchFamily="66" charset="0"/>
              </a:rPr>
              <a:t>; </a:t>
            </a:r>
            <a:r>
              <a:rPr lang="en-US" b="1" dirty="0" smtClean="0">
                <a:latin typeface="Comic Sans MS" pitchFamily="66" charset="0"/>
              </a:rPr>
              <a:t>she never seems to have a serious accident.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8)</a:t>
            </a:r>
            <a:r>
              <a:rPr lang="en-US" b="1" dirty="0" smtClean="0">
                <a:latin typeface="Comic Sans MS" pitchFamily="66" charset="0"/>
              </a:rPr>
              <a:t> . The airport is about to shut down because of the snow and if the plane doesn't land soon it will have to go on to Boston.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 The airport is about to shut down because of the snow</a:t>
            </a:r>
            <a:r>
              <a:rPr lang="tr-TR" b="1" dirty="0" smtClean="0">
                <a:latin typeface="Comic Sans MS" pitchFamily="66" charset="0"/>
              </a:rPr>
              <a:t>,</a:t>
            </a:r>
            <a:r>
              <a:rPr lang="en-US" b="1" dirty="0" smtClean="0">
                <a:latin typeface="Comic Sans MS" pitchFamily="66" charset="0"/>
              </a:rPr>
              <a:t> and if the plane doesn't land soon it will have to go on to Boston</a:t>
            </a:r>
            <a:r>
              <a:rPr lang="en-US" dirty="0" smtClean="0"/>
              <a:t>. </a:t>
            </a: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tr-TR" b="1" dirty="0" smtClean="0"/>
              <a:t>9)</a:t>
            </a:r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The show begins at 7:30 make sure you're there before 7:15.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show begins at 7:30</a:t>
            </a:r>
            <a:r>
              <a:rPr lang="tr-TR" b="1" dirty="0" smtClean="0">
                <a:latin typeface="Comic Sans MS" pitchFamily="66" charset="0"/>
              </a:rPr>
              <a:t>. M</a:t>
            </a:r>
            <a:r>
              <a:rPr lang="en-US" b="1" dirty="0" err="1" smtClean="0">
                <a:latin typeface="Comic Sans MS" pitchFamily="66" charset="0"/>
              </a:rPr>
              <a:t>ake</a:t>
            </a:r>
            <a:r>
              <a:rPr lang="en-US" b="1" dirty="0" smtClean="0">
                <a:latin typeface="Comic Sans MS" pitchFamily="66" charset="0"/>
              </a:rPr>
              <a:t> sure you're there before 7:15.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10)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Marcellino</a:t>
            </a:r>
            <a:r>
              <a:rPr lang="en-US" b="1" dirty="0" smtClean="0">
                <a:latin typeface="Comic Sans MS" pitchFamily="66" charset="0"/>
              </a:rPr>
              <a:t> always knew his way around the woods this is something he could always depend on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latin typeface="Comic Sans MS" pitchFamily="66" charset="0"/>
              </a:rPr>
              <a:t>:</a:t>
            </a:r>
            <a:r>
              <a:rPr lang="en-US" b="1" dirty="0" err="1" smtClean="0">
                <a:latin typeface="Comic Sans MS" pitchFamily="66" charset="0"/>
              </a:rPr>
              <a:t>Marcellino</a:t>
            </a:r>
            <a:r>
              <a:rPr lang="en-US" b="1" dirty="0" smtClean="0">
                <a:latin typeface="Comic Sans MS" pitchFamily="66" charset="0"/>
              </a:rPr>
              <a:t> always knew his way around the woods</a:t>
            </a:r>
            <a:r>
              <a:rPr lang="tr-TR" b="1" dirty="0" smtClean="0">
                <a:latin typeface="Comic Sans MS" pitchFamily="66" charset="0"/>
              </a:rPr>
              <a:t>;</a:t>
            </a:r>
            <a:r>
              <a:rPr lang="en-US" b="1" dirty="0" smtClean="0">
                <a:latin typeface="Comic Sans MS" pitchFamily="66" charset="0"/>
              </a:rPr>
              <a:t> this is something he could always depend on. 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NON-PARALLEL SENTENCE</a:t>
            </a:r>
            <a:endParaRPr lang="tr-TR" dirty="0"/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Single words, multi-word phrases and clauses can be made parallel by ensuring each item is equal. Examples of parallel structure include multiple gerunds or –</a:t>
            </a:r>
            <a:r>
              <a:rPr lang="en-US" b="1" dirty="0" err="1" smtClean="0">
                <a:latin typeface="Comic Sans MS" pitchFamily="66" charset="0"/>
              </a:rPr>
              <a:t>ing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verbals</a:t>
            </a:r>
            <a:r>
              <a:rPr lang="en-US" b="1" dirty="0" smtClean="0">
                <a:latin typeface="Comic Sans MS" pitchFamily="66" charset="0"/>
              </a:rPr>
              <a:t> that function as nouns, past participles, infinitive phrases (to be) and complete clauses that include a subject and predicate. Never mix and match when using parallel structure to create a list or series. 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EXAMPLES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b="1" dirty="0" smtClean="0">
                <a:latin typeface="Comic Sans MS" pitchFamily="66" charset="0"/>
              </a:rPr>
              <a:t>On his day off, he did this, this and did that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On his day off, he did this, this and that.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smtClean="0">
                <a:latin typeface="Comic Sans MS" pitchFamily="66" charset="0"/>
              </a:rPr>
              <a:t>2)</a:t>
            </a:r>
            <a:r>
              <a:rPr lang="en-US" b="1" dirty="0" smtClean="0">
                <a:latin typeface="Comic Sans MS" pitchFamily="66" charset="0"/>
              </a:rPr>
              <a:t> Joel packed sneakers, sweatpants and put in three pairs of socks.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Joel packed sneakers, sweatpants and three pairs of socks.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545465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3)</a:t>
            </a:r>
            <a:r>
              <a:rPr lang="en-US" b="1" dirty="0" smtClean="0">
                <a:latin typeface="Comic Sans MS" pitchFamily="66" charset="0"/>
              </a:rPr>
              <a:t> Mary likes hiking, biking and to go running.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Mary likes hiking, biking and running.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4)</a:t>
            </a:r>
            <a:r>
              <a:rPr lang="en-US" b="1" dirty="0" smtClean="0">
                <a:latin typeface="Comic Sans MS" pitchFamily="66" charset="0"/>
              </a:rPr>
              <a:t>The salesman said the car was fast, sporty and didn’t use a lot of gas.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salesman said the car was fast, sporty and economical.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5)</a:t>
            </a:r>
            <a:r>
              <a:rPr lang="en-US" b="1" dirty="0" smtClean="0">
                <a:latin typeface="Comic Sans MS" pitchFamily="66" charset="0"/>
              </a:rPr>
              <a:t> The tour guide said they would view sea lions, they would hunt seashells and could photograph the wildlife.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tour guide said they would view sea lions, they would hunt seashells and they would photograph the wildlife</a:t>
            </a:r>
            <a:r>
              <a:rPr lang="en-US" dirty="0" smtClean="0">
                <a:latin typeface="Comic Sans MS" pitchFamily="66" charset="0"/>
              </a:rPr>
              <a:t>.</a:t>
            </a:r>
            <a:endParaRPr lang="tr-TR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58118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6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John Taylor </a:t>
            </a:r>
            <a:r>
              <a:rPr lang="en-US" b="1" dirty="0" err="1" smtClean="0">
                <a:latin typeface="Comic Sans MS" pitchFamily="66" charset="0"/>
              </a:rPr>
              <a:t>Gatto</a:t>
            </a:r>
            <a:r>
              <a:rPr lang="en-US" b="1" dirty="0" smtClean="0">
                <a:latin typeface="Comic Sans MS" pitchFamily="66" charset="0"/>
              </a:rPr>
              <a:t> criticizes public schools because they are compulsory, funded by the government, and destroy students' humanity.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John Taylor </a:t>
            </a:r>
            <a:r>
              <a:rPr lang="en-US" b="1" dirty="0" err="1" smtClean="0">
                <a:latin typeface="Comic Sans MS" pitchFamily="66" charset="0"/>
              </a:rPr>
              <a:t>Gatto</a:t>
            </a:r>
            <a:r>
              <a:rPr lang="en-US" b="1" dirty="0" smtClean="0">
                <a:latin typeface="Comic Sans MS" pitchFamily="66" charset="0"/>
              </a:rPr>
              <a:t> criticizes public schools because they are compulsory, government-funded, and normalizing.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7)</a:t>
            </a:r>
            <a:r>
              <a:rPr lang="en-US" b="1" dirty="0" smtClean="0">
                <a:latin typeface="Comic Sans MS" pitchFamily="66" charset="0"/>
              </a:rPr>
              <a:t>  My best friend took me dancing and to a show. 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My best friend took me to a dance and a show</a:t>
            </a:r>
            <a:r>
              <a:rPr lang="en-US" dirty="0" smtClean="0"/>
              <a:t>. </a:t>
            </a: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8)</a:t>
            </a:r>
            <a:r>
              <a:rPr lang="en-US" b="1" dirty="0" smtClean="0">
                <a:latin typeface="Comic Sans MS" pitchFamily="66" charset="0"/>
              </a:rPr>
              <a:t>My dog not only likes to play fetch, but also chase cars.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My dog not only likes to play fetch, but he also likes to chase cars.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9)</a:t>
            </a:r>
            <a:r>
              <a:rPr lang="en-US" b="1" dirty="0" smtClean="0">
                <a:latin typeface="Comic Sans MS" pitchFamily="66" charset="0"/>
              </a:rPr>
              <a:t> I would rather pay for my education than financial aid.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I would rather pay for my education than receive financial </a:t>
            </a:r>
            <a:r>
              <a:rPr lang="tr-TR" b="1" dirty="0" err="1" smtClean="0">
                <a:latin typeface="Comic Sans MS" pitchFamily="66" charset="0"/>
              </a:rPr>
              <a:t>aid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10)</a:t>
            </a:r>
            <a:r>
              <a:rPr lang="en-US" b="1" dirty="0" smtClean="0">
                <a:latin typeface="Comic Sans MS" pitchFamily="66" charset="0"/>
              </a:rPr>
              <a:t> Ellen likes hiking, the rodeo, and to take afternoon naps. 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Ellen likes hiking, attending the rodeo, and taking afternoon naps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28596" y="274638"/>
            <a:ext cx="7496204" cy="1143000"/>
          </a:xfrm>
        </p:spPr>
        <p:txBody>
          <a:bodyPr/>
          <a:lstStyle/>
          <a:p>
            <a:r>
              <a:rPr lang="tr-TR" dirty="0" smtClean="0"/>
              <a:t>COMMA SPLICE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    A </a:t>
            </a:r>
            <a:r>
              <a:rPr lang="en-US" b="1" dirty="0" smtClean="0">
                <a:latin typeface="Comic Sans MS" pitchFamily="66" charset="0"/>
              </a:rPr>
              <a:t>comma splice, also called a </a:t>
            </a:r>
            <a:r>
              <a:rPr lang="en-US" b="1" i="1" dirty="0" smtClean="0">
                <a:latin typeface="Comic Sans MS" pitchFamily="66" charset="0"/>
              </a:rPr>
              <a:t>run-on</a:t>
            </a:r>
            <a:r>
              <a:rPr lang="en-US" b="1" dirty="0" smtClean="0">
                <a:latin typeface="Comic Sans MS" pitchFamily="66" charset="0"/>
              </a:rPr>
              <a:t>, occurs when a writer has connected two main clauses with a comma alone. A </a:t>
            </a:r>
            <a:r>
              <a:rPr lang="tr-TR" b="1" dirty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main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clause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makes a complete thought, so you should not find a wimpy comma struggling to join two such powerful clauses.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SENTENCE FRAGMENTS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    </a:t>
            </a:r>
            <a:r>
              <a:rPr lang="en-US" b="1" dirty="0" smtClean="0">
                <a:latin typeface="Comic Sans MS" pitchFamily="66" charset="0"/>
              </a:rPr>
              <a:t>A 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sentence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fragment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fails to be a sentence in the sense that it cannot stand by itself. It does not contain even one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independent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clause</a:t>
            </a:r>
            <a:r>
              <a:rPr lang="en-US" b="1" dirty="0" smtClean="0">
                <a:latin typeface="Comic Sans MS" pitchFamily="66" charset="0"/>
              </a:rPr>
              <a:t>.There are several reasons why a group of words may seem to act like a sentence but not have the wherewithal to make it as a complete thought.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EXAMPLES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1)</a:t>
            </a:r>
            <a:r>
              <a:rPr lang="en-US" b="1" dirty="0" smtClean="0">
                <a:latin typeface="Comic Sans MS" pitchFamily="66" charset="0"/>
              </a:rPr>
              <a:t> We would be glad to help you solve the </a:t>
            </a:r>
            <a:r>
              <a:rPr lang="en-US" b="1" dirty="0" err="1" smtClean="0">
                <a:latin typeface="Comic Sans MS" pitchFamily="66" charset="0"/>
              </a:rPr>
              <a:t>problem.If</a:t>
            </a:r>
            <a:r>
              <a:rPr lang="en-US" b="1" dirty="0" smtClean="0">
                <a:latin typeface="Comic Sans MS" pitchFamily="66" charset="0"/>
              </a:rPr>
              <a:t> you would send us a letter describing your current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accounting</a:t>
            </a:r>
            <a:r>
              <a:rPr lang="tr-TR" b="1" dirty="0" smtClean="0">
                <a:latin typeface="Comic Sans MS" pitchFamily="66" charset="0"/>
              </a:rPr>
              <a:t>         </a:t>
            </a:r>
            <a:r>
              <a:rPr lang="tr-TR" b="1" dirty="0" err="1" smtClean="0">
                <a:latin typeface="Comic Sans MS" pitchFamily="66" charset="0"/>
              </a:rPr>
              <a:t>procedures</a:t>
            </a:r>
            <a:r>
              <a:rPr lang="tr-TR" b="1" dirty="0" smtClean="0">
                <a:latin typeface="Comic Sans MS" pitchFamily="66" charset="0"/>
              </a:rPr>
              <a:t>.</a:t>
            </a: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tr-TR" b="1" dirty="0" err="1" smtClean="0">
                <a:latin typeface="Comic Sans MS" pitchFamily="66" charset="0"/>
              </a:rPr>
              <a:t>We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would</a:t>
            </a:r>
            <a:r>
              <a:rPr lang="tr-TR" b="1" dirty="0" smtClean="0">
                <a:latin typeface="Comic Sans MS" pitchFamily="66" charset="0"/>
              </a:rPr>
              <a:t> be </a:t>
            </a:r>
            <a:r>
              <a:rPr lang="tr-TR" b="1" dirty="0" err="1" smtClean="0">
                <a:latin typeface="Comic Sans MS" pitchFamily="66" charset="0"/>
              </a:rPr>
              <a:t>glad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to help you solve the problem if you would send us a letter describing your current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accounting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procedures</a:t>
            </a:r>
            <a:r>
              <a:rPr lang="tr-TR" b="1" dirty="0" smtClean="0">
                <a:latin typeface="Comic Sans MS" pitchFamily="66" charset="0"/>
              </a:rPr>
              <a:t>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2)</a:t>
            </a:r>
            <a:r>
              <a:rPr lang="en-US" dirty="0" smtClean="0"/>
              <a:t> </a:t>
            </a:r>
            <a:r>
              <a:rPr lang="en-US" b="1" dirty="0" smtClean="0">
                <a:latin typeface="Comic Sans MS" pitchFamily="66" charset="0"/>
              </a:rPr>
              <a:t>In response to your letter of May 6 concerning our hiring policies.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Thank you for your letter of May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6 concerning our hiring policies.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3)</a:t>
            </a:r>
            <a:r>
              <a:rPr lang="en-US" b="1" dirty="0" smtClean="0">
                <a:latin typeface="Comic Sans MS" pitchFamily="66" charset="0"/>
              </a:rPr>
              <a:t> The report, which was completed by the April 15 deadline only through the hard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work and long hours of the entire staff 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report was completed by the April 15 deadline only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through the hard work and long hours of the entire staff.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4)</a:t>
            </a:r>
            <a:r>
              <a:rPr lang="en-US" dirty="0" smtClean="0"/>
              <a:t> </a:t>
            </a:r>
            <a:r>
              <a:rPr lang="en-US" b="1" dirty="0" smtClean="0">
                <a:latin typeface="Comic Sans MS" pitchFamily="66" charset="0"/>
              </a:rPr>
              <a:t>The approach that was recommended by the consultants whom we had contracted to</a:t>
            </a:r>
            <a:r>
              <a:rPr lang="tr-TR" b="1" dirty="0" smtClean="0">
                <a:latin typeface="Comic Sans MS" pitchFamily="66" charset="0"/>
              </a:rPr>
              <a:t>  </a:t>
            </a:r>
            <a:r>
              <a:rPr lang="en-US" b="1" dirty="0" smtClean="0">
                <a:latin typeface="Comic Sans MS" pitchFamily="66" charset="0"/>
              </a:rPr>
              <a:t>solve the problem. In this approach, we increase the formal training of our analysts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and hire an additional analyst.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approach was recommended by the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consultants whom we had contracted to 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solve the problem. In this approach, we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increase the formal training of our analysts and hire an additional analyst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5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After we studied the technical aspects of the proposal and our contracts office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reviewed its financial aspects. The proposal, although innovative, does not meet our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immediate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needs</a:t>
            </a:r>
            <a:r>
              <a:rPr lang="tr-TR" b="1" dirty="0" smtClean="0"/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latin typeface="Comic Sans MS" pitchFamily="66" charset="0"/>
              </a:rPr>
              <a:t>:</a:t>
            </a:r>
            <a:r>
              <a:rPr lang="tr-TR" b="1" dirty="0" err="1" smtClean="0">
                <a:latin typeface="Comic Sans MS" pitchFamily="66" charset="0"/>
              </a:rPr>
              <a:t>We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studied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the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technical aspects of the proposal and our contracts office reviewed its financial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aspects. The proposal, although innovative, does not meet our immediate needs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6</a:t>
            </a:r>
            <a:r>
              <a:rPr lang="tr-TR" dirty="0" smtClean="0">
                <a:latin typeface="Comic Sans MS" pitchFamily="66" charset="0"/>
              </a:rPr>
              <a:t>)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Music videos began to make their appearance in the late 1980s. Some of them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concert performances and some technological innovations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tr-TR" b="1" dirty="0" err="1" smtClean="0">
                <a:latin typeface="Comic Sans MS" pitchFamily="66" charset="0"/>
              </a:rPr>
              <a:t>Music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videos began to make their appearance in the late 1980s. Some of them contain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concert performances, and some feature technological innovations.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7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The return on the investment was 20 percent. Which was higher than he expected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tr-TR" b="1" i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The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return on the investment was 20 percent, which was higher than he expected.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8)</a:t>
            </a:r>
            <a:r>
              <a:rPr lang="en-US" b="1" dirty="0" smtClean="0">
                <a:latin typeface="Comic Sans MS" pitchFamily="66" charset="0"/>
              </a:rPr>
              <a:t> The contrast between the two women is great. One of them, Roberta, being arrogant</a:t>
            </a: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and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Patrice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being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shy</a:t>
            </a:r>
            <a:r>
              <a:rPr lang="tr-TR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i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The contrast between the two women is great. One of them, Roberta, is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arrogant, and Patrice is shy.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9)</a:t>
            </a:r>
            <a:r>
              <a:rPr lang="en-US" b="1" dirty="0" smtClean="0">
                <a:latin typeface="Comic Sans MS" pitchFamily="66" charset="0"/>
              </a:rPr>
              <a:t> The name of the game is knowing the right people. Because they will help you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invest your money in the right bank.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The name of the game is knowing the right people because they will help you invest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your money in the right bank</a:t>
            </a:r>
            <a:r>
              <a:rPr lang="en-US" b="1" i="1" dirty="0" smtClean="0">
                <a:latin typeface="Comic Sans MS" pitchFamily="66" charset="0"/>
              </a:rPr>
              <a:t>.</a:t>
            </a:r>
            <a:endParaRPr lang="tr-TR" b="1" i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i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i="1" dirty="0" smtClean="0">
                <a:latin typeface="Comic Sans MS" pitchFamily="66" charset="0"/>
              </a:rPr>
              <a:t>10)</a:t>
            </a:r>
            <a:r>
              <a:rPr lang="en-US" b="1" dirty="0" smtClean="0">
                <a:latin typeface="Comic Sans MS" pitchFamily="66" charset="0"/>
              </a:rPr>
              <a:t> Perry can be loudmouthed and overbearing. For example, his remarks that he should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be working with “better quality people.”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Perry can be loudmouthed and overbearing.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For example, he remarks that he should be working with “better quality people.”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            </a:t>
            </a: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r>
              <a:rPr lang="tr-TR" sz="6600" dirty="0" smtClean="0">
                <a:latin typeface="Algerian" pitchFamily="82" charset="0"/>
              </a:rPr>
              <a:t>     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lgerian" pitchFamily="82" charset="0"/>
              </a:rPr>
              <a:t>AYŞE ASLAN</a:t>
            </a:r>
            <a:endParaRPr lang="tr-TR" sz="6600" dirty="0" smtClean="0">
              <a:latin typeface="Algerian" pitchFamily="82" charset="0"/>
            </a:endParaRPr>
          </a:p>
          <a:p>
            <a:pPr>
              <a:buNone/>
            </a:pPr>
            <a:r>
              <a:rPr lang="tr-TR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       265564</a:t>
            </a:r>
          </a:p>
          <a:p>
            <a:pPr>
              <a:buNone/>
            </a:pPr>
            <a:r>
              <a:rPr lang="tr-TR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       EVENING</a:t>
            </a:r>
          </a:p>
          <a:p>
            <a:pPr>
              <a:buNone/>
            </a:pPr>
            <a:r>
              <a:rPr lang="tr-TR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lgerian" pitchFamily="82" charset="0"/>
              </a:rPr>
              <a:t>        SECOND PRESENTATION</a:t>
            </a:r>
            <a:endParaRPr lang="tr-TR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EXAMPLES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b="1" dirty="0" smtClean="0">
                <a:latin typeface="Comic Sans MS" pitchFamily="66" charset="0"/>
              </a:rPr>
              <a:t>Fanning the slice of pizza with a napkin, Jolene waited for it to cool, she had already burned the roof of her mouth with the fried cheese sticks.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Fanning the slice of pizza with a napkin, Jolene waited for it to cool. She had already burned the roof of her mouth with the fried cheese sticks.</a:t>
            </a:r>
            <a:endParaRPr lang="tr-TR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2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I love eating fruit, it is one of my </a:t>
            </a:r>
            <a:r>
              <a:rPr lang="en-US" b="1" dirty="0" err="1" smtClean="0">
                <a:latin typeface="Comic Sans MS" pitchFamily="66" charset="0"/>
              </a:rPr>
              <a:t>favourite</a:t>
            </a:r>
            <a:r>
              <a:rPr lang="en-US" b="1" dirty="0" smtClean="0">
                <a:latin typeface="Comic Sans MS" pitchFamily="66" charset="0"/>
              </a:rPr>
              <a:t> things.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 love eating fruit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 it is one of my </a:t>
            </a:r>
            <a:r>
              <a:rPr lang="en-US" b="1" dirty="0" err="1" smtClean="0">
                <a:latin typeface="Comic Sans MS" pitchFamily="66" charset="0"/>
              </a:rPr>
              <a:t>favourite</a:t>
            </a:r>
            <a:r>
              <a:rPr lang="en-US" b="1" dirty="0" smtClean="0">
                <a:latin typeface="Comic Sans MS" pitchFamily="66" charset="0"/>
              </a:rPr>
              <a:t> things.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3)</a:t>
            </a:r>
            <a:r>
              <a:rPr lang="en-US" b="1" dirty="0" smtClean="0">
                <a:latin typeface="Comic Sans MS" pitchFamily="66" charset="0"/>
              </a:rPr>
              <a:t>I'll never be able to buy a house prices these days are just ridiculous. 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 </a:t>
            </a:r>
            <a:r>
              <a:rPr lang="en-US" b="1" dirty="0" smtClean="0">
                <a:latin typeface="Comic Sans MS" pitchFamily="66" charset="0"/>
              </a:rPr>
              <a:t>I'll never be able to buy a house, prices these days are just ridiculous. </a:t>
            </a: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4</a:t>
            </a:r>
            <a:r>
              <a:rPr lang="tr-TR" b="1" dirty="0" smtClean="0">
                <a:latin typeface="Comic Sans MS" pitchFamily="66" charset="0"/>
              </a:rPr>
              <a:t>)</a:t>
            </a:r>
            <a:r>
              <a:rPr lang="en-US" b="1" dirty="0" smtClean="0">
                <a:latin typeface="Comic Sans MS" pitchFamily="66" charset="0"/>
              </a:rPr>
              <a:t> After visiting the cinema we are intending to go to the pub. After visiting the cinema, we are intending to go to the pub.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After visiting the cinema, we are intending to go to the pub.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5) </a:t>
            </a:r>
            <a:r>
              <a:rPr lang="en-US" b="1" dirty="0" smtClean="0">
                <a:latin typeface="Comic Sans MS" pitchFamily="66" charset="0"/>
              </a:rPr>
              <a:t>I can not afford a house in London, so I am moving to Sunderland. </a:t>
            </a: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latin typeface="Comic Sans MS" pitchFamily="66" charset="0"/>
              </a:rPr>
              <a:t>:</a:t>
            </a:r>
            <a:r>
              <a:rPr lang="en-US" b="1" dirty="0" smtClean="0">
                <a:latin typeface="Comic Sans MS" pitchFamily="66" charset="0"/>
              </a:rPr>
              <a:t>I can not afford a house in London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so I am moving to Sunderland. 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6)</a:t>
            </a:r>
            <a:r>
              <a:rPr lang="en-US" b="1" dirty="0" smtClean="0">
                <a:latin typeface="Comic Sans MS" pitchFamily="66" charset="0"/>
              </a:rPr>
              <a:t>Given the lack of understanding among the general public it is not surprising that many people are guilty of using the comma splice. </a:t>
            </a: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Given the lack of understanding among the general public</a:t>
            </a:r>
            <a:r>
              <a:rPr lang="tr-TR" b="1" dirty="0" smtClean="0">
                <a:latin typeface="Comic Sans MS" pitchFamily="66" charset="0"/>
              </a:rPr>
              <a:t>,</a:t>
            </a:r>
            <a:r>
              <a:rPr lang="en-US" b="1" dirty="0" smtClean="0">
                <a:latin typeface="Comic Sans MS" pitchFamily="66" charset="0"/>
              </a:rPr>
              <a:t> it is not surprising that many people are guilty of using the comma splice. 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marL="514350" indent="-514350">
              <a:buAutoNum type="arabicParenR" startAt="7"/>
            </a:pPr>
            <a:r>
              <a:rPr lang="en-US" b="1" dirty="0" smtClean="0">
                <a:latin typeface="Comic Sans MS" pitchFamily="66" charset="0"/>
              </a:rPr>
              <a:t>Hot summer weather is nice, it can be dangerous for various groups of people when certain temperatures get too high.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Hot summer weather is nice, but high temperatures can be dangerous for various groups of people.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smtClean="0">
                <a:latin typeface="Comic Sans MS" pitchFamily="66" charset="0"/>
              </a:rPr>
              <a:t>8)</a:t>
            </a:r>
            <a:r>
              <a:rPr lang="en-US" b="1" dirty="0" smtClean="0">
                <a:latin typeface="Comic Sans MS" pitchFamily="66" charset="0"/>
              </a:rPr>
              <a:t> This has been a very dry summer, therefore, the supply of water in the reservoirs is low.</a:t>
            </a:r>
            <a:endParaRPr lang="tr-TR" b="1" dirty="0" smtClean="0">
              <a:latin typeface="Comic Sans MS" pitchFamily="66" charset="0"/>
            </a:endParaRPr>
          </a:p>
          <a:p>
            <a:pPr marL="514350" indent="-514350"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This has been a very dry summer; therefore, the supply of water in the reservoirs is low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tr-TR" dirty="0" smtClean="0"/>
              <a:t>9)</a:t>
            </a:r>
            <a:r>
              <a:rPr lang="en-US" dirty="0" smtClean="0"/>
              <a:t> </a:t>
            </a:r>
            <a:r>
              <a:rPr lang="en-US" b="1" dirty="0" smtClean="0">
                <a:latin typeface="Comic Sans MS" pitchFamily="66" charset="0"/>
              </a:rPr>
              <a:t>Heavy rain fell throughout the night, by morning every major road was flooded.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Heavy rain fell throughout the night, and by morning every major road was flooded.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10)</a:t>
            </a:r>
            <a:r>
              <a:rPr lang="en-US" b="1" dirty="0" smtClean="0">
                <a:latin typeface="Comic Sans MS" pitchFamily="66" charset="0"/>
              </a:rPr>
              <a:t> Charlie is not only handsome, he is also rich.</a:t>
            </a:r>
            <a:endParaRPr lang="tr-TR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tr-TR" b="1" dirty="0" err="1" smtClean="0">
                <a:solidFill>
                  <a:schemeClr val="accent2"/>
                </a:solidFill>
                <a:latin typeface="Comic Sans MS" pitchFamily="66" charset="0"/>
              </a:rPr>
              <a:t>Correct</a:t>
            </a:r>
            <a:r>
              <a:rPr lang="tr-TR" b="1" dirty="0" smtClean="0">
                <a:solidFill>
                  <a:schemeClr val="accent2"/>
                </a:solidFill>
                <a:latin typeface="Comic Sans MS" pitchFamily="66" charset="0"/>
              </a:rPr>
              <a:t>: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Charlie is not only handsome, but he is also rich. </a:t>
            </a:r>
            <a:endParaRPr lang="tr-T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RUN-ON SENTENCE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b="1" dirty="0" smtClean="0">
                <a:latin typeface="Comic Sans MS" pitchFamily="66" charset="0"/>
              </a:rPr>
              <a:t>    </a:t>
            </a:r>
            <a:r>
              <a:rPr lang="en-US" b="1" dirty="0" smtClean="0">
                <a:latin typeface="Comic Sans MS" pitchFamily="66" charset="0"/>
              </a:rPr>
              <a:t>A run-on sentence is a </a:t>
            </a:r>
            <a:r>
              <a:rPr lang="tr-TR" b="1" dirty="0" err="1" smtClean="0">
                <a:latin typeface="Comic Sans MS" pitchFamily="66" charset="0"/>
              </a:rPr>
              <a:t>sentence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en-US" b="1" dirty="0" smtClean="0">
                <a:latin typeface="Comic Sans MS" pitchFamily="66" charset="0"/>
              </a:rPr>
              <a:t>in which two or more </a:t>
            </a:r>
            <a:r>
              <a:rPr lang="tr-TR" b="1" dirty="0" err="1" smtClean="0">
                <a:latin typeface="Comic Sans MS" pitchFamily="66" charset="0"/>
              </a:rPr>
              <a:t>independent</a:t>
            </a:r>
            <a:r>
              <a:rPr lang="tr-TR" b="1" dirty="0" smtClean="0">
                <a:latin typeface="Comic Sans MS" pitchFamily="66" charset="0"/>
              </a:rPr>
              <a:t> </a:t>
            </a:r>
            <a:r>
              <a:rPr lang="tr-TR" b="1" dirty="0" err="1" smtClean="0">
                <a:latin typeface="Comic Sans MS" pitchFamily="66" charset="0"/>
              </a:rPr>
              <a:t>clauses</a:t>
            </a:r>
            <a:r>
              <a:rPr lang="en-US" b="1" dirty="0" smtClean="0">
                <a:latin typeface="Comic Sans MS" pitchFamily="66" charset="0"/>
              </a:rPr>
              <a:t> are joined without appropriate punctuation or conjunction. It is generally considered a stylistic error, though it is occasionally used in literature and may be used as a rhetorical device. An example of a run-on is a comma </a:t>
            </a:r>
            <a:r>
              <a:rPr lang="en-US" b="1" dirty="0" err="1" smtClean="0">
                <a:latin typeface="Comic Sans MS" pitchFamily="66" charset="0"/>
              </a:rPr>
              <a:t>spli</a:t>
            </a:r>
            <a:r>
              <a:rPr lang="tr-TR" b="1" dirty="0" err="1" smtClean="0">
                <a:latin typeface="Comic Sans MS" pitchFamily="66" charset="0"/>
              </a:rPr>
              <a:t>ce</a:t>
            </a:r>
            <a:r>
              <a:rPr lang="en-US" b="1" dirty="0" smtClean="0">
                <a:latin typeface="Comic Sans MS" pitchFamily="66" charset="0"/>
              </a:rPr>
              <a:t>, in which two independent clauses are joined with a comma without an accompanying coordinating conjunction</a:t>
            </a:r>
            <a:r>
              <a:rPr lang="en-US" dirty="0" smtClean="0"/>
              <a:t>.</a:t>
            </a:r>
            <a:endParaRPr lang="tr-TR" dirty="0"/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1769</Words>
  <Application>Microsoft Office PowerPoint</Application>
  <PresentationFormat>Ekran Gösterisi (4:3)</PresentationFormat>
  <Paragraphs>123</Paragraphs>
  <Slides>28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Akış</vt:lpstr>
      <vt:lpstr>SENTENTIAL ERRORS IN WRITING</vt:lpstr>
      <vt:lpstr>COMMA SPLICE</vt:lpstr>
      <vt:lpstr>EXAMPLES</vt:lpstr>
      <vt:lpstr>Slayt 4</vt:lpstr>
      <vt:lpstr>Slayt 5</vt:lpstr>
      <vt:lpstr>Slayt 6</vt:lpstr>
      <vt:lpstr>Slayt 7</vt:lpstr>
      <vt:lpstr>Slayt 8</vt:lpstr>
      <vt:lpstr>RUN-ON SENTENCE</vt:lpstr>
      <vt:lpstr>EXAMPLES</vt:lpstr>
      <vt:lpstr>Slayt 11</vt:lpstr>
      <vt:lpstr>Slayt 12</vt:lpstr>
      <vt:lpstr>Slayt 13</vt:lpstr>
      <vt:lpstr>Slayt 14</vt:lpstr>
      <vt:lpstr>NON-PARALLEL SENTENCE</vt:lpstr>
      <vt:lpstr>EXAMPLES</vt:lpstr>
      <vt:lpstr>Slayt 17</vt:lpstr>
      <vt:lpstr>Slayt 18</vt:lpstr>
      <vt:lpstr>Slayt 19</vt:lpstr>
      <vt:lpstr>SENTENCE FRAGMENTS</vt:lpstr>
      <vt:lpstr>EXAMPLES</vt:lpstr>
      <vt:lpstr>Slayt 22</vt:lpstr>
      <vt:lpstr>Slayt 23</vt:lpstr>
      <vt:lpstr>Slayt 24</vt:lpstr>
      <vt:lpstr>Slayt 25</vt:lpstr>
      <vt:lpstr>Slayt 26</vt:lpstr>
      <vt:lpstr>Slayt 27</vt:lpstr>
      <vt:lpstr>Slayt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SENTENTIAL ERRORS IN WRITING</dc:title>
  <dc:creator>Casper</dc:creator>
  <cp:lastModifiedBy>Casper</cp:lastModifiedBy>
  <cp:revision>35</cp:revision>
  <dcterms:created xsi:type="dcterms:W3CDTF">2012-10-17T17:51:18Z</dcterms:created>
  <dcterms:modified xsi:type="dcterms:W3CDTF">2012-10-18T19:03:29Z</dcterms:modified>
</cp:coreProperties>
</file>