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EF407-CF86-45F4-B16D-A26DE303899E}" type="datetimeFigureOut">
              <a:rPr lang="tr-TR" smtClean="0"/>
              <a:t>10.10.2012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01517-C9A3-4DEF-8452-0289463F8924}" type="slidenum">
              <a:rPr lang="tr-TR" smtClean="0"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FF0000"/>
                </a:solidFill>
              </a:rPr>
              <a:t>PUNCTUATION MARKS IN ENGLISH GRAMMAR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b="1" dirty="0" smtClean="0"/>
              <a:t>                                  BY BAŞAK GÜVEN</a:t>
            </a:r>
          </a:p>
          <a:p>
            <a:r>
              <a:rPr lang="tr-TR" b="1" dirty="0"/>
              <a:t> </a:t>
            </a:r>
            <a:r>
              <a:rPr lang="tr-TR" b="1" dirty="0" smtClean="0"/>
              <a:t>                                 (285460)</a:t>
            </a:r>
            <a:endParaRPr lang="tr-T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en-US" dirty="0" smtClean="0"/>
              <a:t>Brackets are the squared off notations ([]) used for technical explanations.</a:t>
            </a:r>
            <a:endParaRPr lang="tr-TR" dirty="0" smtClean="0"/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For example</a:t>
            </a:r>
            <a:r>
              <a:rPr lang="tr-TR" i="1" dirty="0" smtClean="0">
                <a:solidFill>
                  <a:srgbClr val="FF0000"/>
                </a:solidFill>
              </a:rPr>
              <a:t>: </a:t>
            </a:r>
            <a:r>
              <a:rPr lang="en-US" i="1" dirty="0" smtClean="0">
                <a:solidFill>
                  <a:srgbClr val="FF0000"/>
                </a:solidFill>
              </a:rPr>
              <a:t>I appreciate it [the honor], but I must refuse</a:t>
            </a:r>
            <a:r>
              <a:rPr lang="tr-TR" i="1" dirty="0" smtClean="0">
                <a:solidFill>
                  <a:srgbClr val="FF0000"/>
                </a:solidFill>
              </a:rPr>
              <a:t>.</a:t>
            </a:r>
            <a:endParaRPr lang="en-US" i="1" dirty="0" smtClean="0">
              <a:solidFill>
                <a:srgbClr val="FF0000"/>
              </a:solidFill>
            </a:endParaRPr>
          </a:p>
          <a:p>
            <a:endParaRPr lang="tr-T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0024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Apostrophe, Quotation Marks, and Ellipses</a:t>
            </a:r>
            <a:br>
              <a:rPr lang="en-US" b="1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en-US" dirty="0" smtClean="0"/>
              <a:t>An apostrophe (') is used to “ used to indicate the possessive case, or the plurals of numbers, letters, and abbreviations.” Examples of the apostrophe in use include:</a:t>
            </a:r>
          </a:p>
          <a:p>
            <a:pPr>
              <a:buNone/>
            </a:pPr>
            <a:r>
              <a:rPr lang="en-US" dirty="0" smtClean="0"/>
              <a:t>•  </a:t>
            </a:r>
            <a:r>
              <a:rPr lang="en-US" dirty="0" smtClean="0"/>
              <a:t>Possesive</a:t>
            </a:r>
            <a:r>
              <a:rPr lang="en-US" dirty="0" smtClean="0"/>
              <a:t> case: </a:t>
            </a:r>
            <a:r>
              <a:rPr lang="en-US" i="1" dirty="0" smtClean="0">
                <a:solidFill>
                  <a:srgbClr val="FF0000"/>
                </a:solidFill>
              </a:rPr>
              <a:t>Sara </a:t>
            </a:r>
            <a:r>
              <a:rPr lang="en-US" b="1" i="1" dirty="0" smtClean="0">
                <a:solidFill>
                  <a:srgbClr val="FF0000"/>
                </a:solidFill>
              </a:rPr>
              <a:t>' </a:t>
            </a:r>
            <a:r>
              <a:rPr lang="en-US" i="1" dirty="0" smtClean="0">
                <a:solidFill>
                  <a:srgbClr val="FF0000"/>
                </a:solidFill>
              </a:rPr>
              <a:t>s dog bites.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•  Plural for numbers: </a:t>
            </a:r>
            <a:r>
              <a:rPr lang="en-US" i="1" dirty="0" smtClean="0">
                <a:solidFill>
                  <a:srgbClr val="FF0000"/>
                </a:solidFill>
              </a:rPr>
              <a:t>Sixteen people were born on dates with 7 </a:t>
            </a:r>
            <a:r>
              <a:rPr lang="en-US" b="1" i="1" dirty="0" smtClean="0">
                <a:solidFill>
                  <a:srgbClr val="FF0000"/>
                </a:solidFill>
              </a:rPr>
              <a:t>' </a:t>
            </a:r>
            <a:r>
              <a:rPr lang="en-US" i="1" dirty="0" smtClean="0">
                <a:solidFill>
                  <a:srgbClr val="FF0000"/>
                </a:solidFill>
              </a:rPr>
              <a:t>s in them.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Başlık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tr-TR" dirty="0" smtClean="0"/>
              <a:t>ellipses</a:t>
            </a:r>
            <a:r>
              <a:rPr lang="tr-TR" dirty="0" smtClean="0"/>
              <a:t> </a:t>
            </a:r>
            <a:r>
              <a:rPr lang="en-US" dirty="0" smtClean="0"/>
              <a:t>is generally represented by three periods (. . . ) although it is occasionally demonstrated with three asterisks (***). The ellipses should be used in “writing or printing to indicate an omission, especially of letters or words.”</a:t>
            </a:r>
          </a:p>
          <a:p>
            <a:endParaRPr lang="tr-T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/>
              <a:t>Sentence</a:t>
            </a:r>
            <a:r>
              <a:rPr lang="tr-TR" b="1" dirty="0" smtClean="0"/>
              <a:t> </a:t>
            </a:r>
            <a:r>
              <a:rPr lang="tr-TR" b="1" dirty="0" smtClean="0"/>
              <a:t>Endings</a:t>
            </a:r>
            <a:r>
              <a:rPr lang="tr-TR" b="1" dirty="0" smtClean="0"/>
              <a:t/>
            </a:r>
            <a:br>
              <a:rPr lang="tr-TR" b="1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Three of the fourteen punctuation marks are appropriate for use as </a:t>
            </a:r>
            <a:r>
              <a:rPr lang="tr-TR" dirty="0" smtClean="0"/>
              <a:t>sentence</a:t>
            </a:r>
            <a:r>
              <a:rPr lang="tr-TR" dirty="0" smtClean="0"/>
              <a:t> </a:t>
            </a:r>
            <a:r>
              <a:rPr lang="en-US" dirty="0" smtClean="0"/>
              <a:t>endings. They are the period, question mark, and exclamation point.</a:t>
            </a:r>
            <a:endParaRPr lang="tr-TR" dirty="0" smtClean="0"/>
          </a:p>
          <a:p>
            <a:endParaRPr lang="tr-TR" dirty="0"/>
          </a:p>
          <a:p>
            <a:r>
              <a:rPr lang="en-US" dirty="0" smtClean="0"/>
              <a:t>The period (.) is “placed at the end of declarative sentences and other statements thought to be complete.” </a:t>
            </a:r>
            <a:endParaRPr lang="tr-TR" dirty="0" smtClean="0"/>
          </a:p>
          <a:p>
            <a:pPr>
              <a:buNone/>
            </a:pPr>
            <a:r>
              <a:rPr lang="tr-TR" i="1" dirty="0" smtClean="0">
                <a:solidFill>
                  <a:srgbClr val="FF0000"/>
                </a:solidFill>
              </a:rPr>
              <a:t>    </a:t>
            </a:r>
            <a:r>
              <a:rPr lang="en-US" i="1" dirty="0" smtClean="0">
                <a:solidFill>
                  <a:srgbClr val="FF0000"/>
                </a:solidFill>
              </a:rPr>
              <a:t>For example:</a:t>
            </a:r>
            <a:r>
              <a:rPr lang="tr-TR" i="1" dirty="0" smtClean="0">
                <a:solidFill>
                  <a:srgbClr val="FF0000"/>
                </a:solidFill>
              </a:rPr>
              <a:t> I </a:t>
            </a:r>
            <a:r>
              <a:rPr lang="tr-TR" i="1" dirty="0" smtClean="0">
                <a:solidFill>
                  <a:srgbClr val="FF0000"/>
                </a:solidFill>
              </a:rPr>
              <a:t>hope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this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homework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pleases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the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teacher</a:t>
            </a:r>
            <a:r>
              <a:rPr lang="tr-TR" i="1" dirty="0" smtClean="0">
                <a:solidFill>
                  <a:srgbClr val="FF0000"/>
                </a:solidFill>
              </a:rPr>
              <a:t>.</a:t>
            </a:r>
            <a:endParaRPr lang="en-US" i="1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en-US" dirty="0" smtClean="0"/>
              <a:t>Use a question mark (?) to indicate a direct question when placed at the end of a sentence. 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    </a:t>
            </a:r>
            <a:r>
              <a:rPr lang="en-US" i="1" dirty="0" smtClean="0">
                <a:solidFill>
                  <a:srgbClr val="FF0000"/>
                </a:solidFill>
              </a:rPr>
              <a:t>For example: When did </a:t>
            </a:r>
            <a:r>
              <a:rPr lang="tr-TR" i="1" dirty="0" smtClean="0">
                <a:solidFill>
                  <a:srgbClr val="FF0000"/>
                </a:solidFill>
              </a:rPr>
              <a:t>you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arrive</a:t>
            </a:r>
            <a:r>
              <a:rPr lang="tr-TR" i="1" dirty="0" smtClean="0">
                <a:solidFill>
                  <a:srgbClr val="FF0000"/>
                </a:solidFill>
              </a:rPr>
              <a:t> at </a:t>
            </a:r>
            <a:r>
              <a:rPr lang="tr-TR" i="1" dirty="0" smtClean="0">
                <a:solidFill>
                  <a:srgbClr val="FF0000"/>
                </a:solidFill>
              </a:rPr>
              <a:t>school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? </a:t>
            </a:r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The exclamation point/mark (!) is used when a person wants to express a sudden outcry or add emphasis.</a:t>
            </a:r>
            <a:endParaRPr lang="tr-TR" dirty="0" smtClean="0"/>
          </a:p>
          <a:p>
            <a:pPr>
              <a:buNone/>
            </a:pPr>
            <a:r>
              <a:rPr lang="tr-TR" i="1" dirty="0" smtClean="0">
                <a:solidFill>
                  <a:srgbClr val="FF0000"/>
                </a:solidFill>
              </a:rPr>
              <a:t>    </a:t>
            </a:r>
            <a:r>
              <a:rPr lang="tr-TR" i="1" dirty="0" smtClean="0">
                <a:solidFill>
                  <a:srgbClr val="FF0000"/>
                </a:solidFill>
              </a:rPr>
              <a:t>For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example</a:t>
            </a:r>
            <a:r>
              <a:rPr lang="tr-TR" i="1" dirty="0" smtClean="0">
                <a:solidFill>
                  <a:srgbClr val="FF0000"/>
                </a:solidFill>
              </a:rPr>
              <a:t>: </a:t>
            </a:r>
            <a:r>
              <a:rPr lang="tr-TR" i="1" dirty="0" smtClean="0">
                <a:solidFill>
                  <a:srgbClr val="FF0000"/>
                </a:solidFill>
              </a:rPr>
              <a:t>My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daughter</a:t>
            </a:r>
            <a:r>
              <a:rPr lang="tr-TR" i="1" dirty="0" smtClean="0">
                <a:solidFill>
                  <a:srgbClr val="FF0000"/>
                </a:solidFill>
              </a:rPr>
              <a:t> is </a:t>
            </a:r>
            <a:r>
              <a:rPr lang="tr-TR" i="1" dirty="0" smtClean="0">
                <a:solidFill>
                  <a:srgbClr val="FF0000"/>
                </a:solidFill>
              </a:rPr>
              <a:t>driving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me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crazy</a:t>
            </a:r>
            <a:r>
              <a:rPr lang="tr-TR" i="1" dirty="0" smtClean="0">
                <a:solidFill>
                  <a:srgbClr val="FF0000"/>
                </a:solidFill>
              </a:rPr>
              <a:t>!</a:t>
            </a:r>
            <a:endParaRPr lang="en-US" i="1" dirty="0" smtClean="0">
              <a:solidFill>
                <a:srgbClr val="FF0000"/>
              </a:solidFill>
            </a:endParaRP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/>
              <a:t>The</a:t>
            </a:r>
            <a:r>
              <a:rPr lang="tr-TR" b="1" dirty="0" smtClean="0"/>
              <a:t> </a:t>
            </a:r>
            <a:r>
              <a:rPr lang="tr-TR" b="1" dirty="0" smtClean="0"/>
              <a:t>Comma</a:t>
            </a:r>
            <a:r>
              <a:rPr lang="tr-TR" b="1" dirty="0" smtClean="0"/>
              <a:t>, </a:t>
            </a:r>
            <a:r>
              <a:rPr lang="tr-TR" b="1" dirty="0" smtClean="0"/>
              <a:t>Semicolon</a:t>
            </a:r>
            <a:r>
              <a:rPr lang="tr-TR" b="1" dirty="0" smtClean="0"/>
              <a:t> </a:t>
            </a:r>
            <a:r>
              <a:rPr lang="tr-TR" b="1" dirty="0" smtClean="0"/>
              <a:t>and</a:t>
            </a:r>
            <a:r>
              <a:rPr lang="tr-TR" b="1" dirty="0" smtClean="0"/>
              <a:t> </a:t>
            </a:r>
            <a:r>
              <a:rPr lang="tr-TR" b="1" dirty="0" smtClean="0"/>
              <a:t>Colon</a:t>
            </a:r>
            <a:r>
              <a:rPr lang="tr-TR" b="1" dirty="0" smtClean="0"/>
              <a:t/>
            </a:r>
            <a:br>
              <a:rPr lang="tr-TR" b="1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comma, </a:t>
            </a:r>
            <a:r>
              <a:rPr lang="tr-TR" dirty="0" smtClean="0"/>
              <a:t>semicolon</a:t>
            </a:r>
            <a:r>
              <a:rPr lang="tr-TR" dirty="0" smtClean="0"/>
              <a:t> </a:t>
            </a:r>
            <a:r>
              <a:rPr lang="tr-TR" dirty="0" smtClean="0"/>
              <a:t>and</a:t>
            </a:r>
            <a:r>
              <a:rPr lang="tr-TR" dirty="0" smtClean="0"/>
              <a:t> </a:t>
            </a:r>
            <a:r>
              <a:rPr lang="tr-TR" dirty="0" smtClean="0"/>
              <a:t>colon</a:t>
            </a:r>
            <a:r>
              <a:rPr lang="en-US" dirty="0" smtClean="0"/>
              <a:t> are often misused because they all can indicate a pause in a series.</a:t>
            </a:r>
          </a:p>
          <a:p>
            <a:r>
              <a:rPr lang="tr-TR" dirty="0" smtClean="0"/>
              <a:t>T</a:t>
            </a:r>
            <a:r>
              <a:rPr lang="en-US" dirty="0" smtClean="0"/>
              <a:t>he comma is “a punctuation mark (,) used to indicate a separation of ideas or elements within the structure of a sentence.” Additionally, it is used in letter writing after the salutation and closing.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r>
              <a:rPr lang="en-US" dirty="0" smtClean="0"/>
              <a:t>Separating elements within </a:t>
            </a:r>
            <a:r>
              <a:rPr lang="tr-TR" dirty="0" smtClean="0"/>
              <a:t>sentences</a:t>
            </a:r>
            <a:r>
              <a:rPr lang="en-US" dirty="0" smtClean="0"/>
              <a:t>: </a:t>
            </a:r>
            <a:r>
              <a:rPr lang="en-US" i="1" dirty="0" smtClean="0">
                <a:solidFill>
                  <a:srgbClr val="FF0000"/>
                </a:solidFill>
              </a:rPr>
              <a:t>Suzi</a:t>
            </a:r>
            <a:r>
              <a:rPr lang="en-US" i="1" dirty="0" smtClean="0">
                <a:solidFill>
                  <a:srgbClr val="FF0000"/>
                </a:solidFill>
              </a:rPr>
              <a:t> wanted the black </a:t>
            </a:r>
            <a:r>
              <a:rPr lang="en-US" b="1" i="1" dirty="0" smtClean="0">
                <a:solidFill>
                  <a:srgbClr val="FF0000"/>
                </a:solidFill>
              </a:rPr>
              <a:t>, </a:t>
            </a:r>
            <a:r>
              <a:rPr lang="en-US" i="1" dirty="0" smtClean="0">
                <a:solidFill>
                  <a:srgbClr val="FF0000"/>
                </a:solidFill>
              </a:rPr>
              <a:t>green </a:t>
            </a:r>
            <a:r>
              <a:rPr lang="en-US" b="1" i="1" dirty="0" smtClean="0">
                <a:solidFill>
                  <a:srgbClr val="FF0000"/>
                </a:solidFill>
              </a:rPr>
              <a:t>, </a:t>
            </a:r>
            <a:r>
              <a:rPr lang="en-US" i="1" dirty="0" smtClean="0">
                <a:solidFill>
                  <a:srgbClr val="FF0000"/>
                </a:solidFill>
              </a:rPr>
              <a:t>and blue shoes.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•  Letter Salutations: </a:t>
            </a:r>
            <a:r>
              <a:rPr lang="en-US" i="1" dirty="0" smtClean="0">
                <a:solidFill>
                  <a:srgbClr val="FF0000"/>
                </a:solidFill>
              </a:rPr>
              <a:t>Dear Uncle John </a:t>
            </a:r>
            <a:r>
              <a:rPr lang="en-US" b="1" i="1" dirty="0" smtClean="0">
                <a:solidFill>
                  <a:srgbClr val="FF0000"/>
                </a:solidFill>
              </a:rPr>
              <a:t>, </a:t>
            </a:r>
            <a:endParaRPr lang="en-US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•  Separation of two complete sentences: </a:t>
            </a:r>
            <a:r>
              <a:rPr lang="en-US" i="1" dirty="0" smtClean="0">
                <a:solidFill>
                  <a:srgbClr val="FF0000"/>
                </a:solidFill>
              </a:rPr>
              <a:t>We went to the movies </a:t>
            </a:r>
            <a:r>
              <a:rPr lang="en-US" b="1" i="1" dirty="0" smtClean="0">
                <a:solidFill>
                  <a:srgbClr val="FF0000"/>
                </a:solidFill>
              </a:rPr>
              <a:t>, </a:t>
            </a:r>
            <a:r>
              <a:rPr lang="en-US" i="1" dirty="0" smtClean="0">
                <a:solidFill>
                  <a:srgbClr val="FF0000"/>
                </a:solidFill>
              </a:rPr>
              <a:t>and we went to the beach.</a:t>
            </a:r>
            <a:endParaRPr lang="tr-TR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tr-TR" i="1" dirty="0"/>
          </a:p>
          <a:p>
            <a:pPr>
              <a:buNone/>
            </a:pPr>
            <a:r>
              <a:rPr lang="en-US" i="1" dirty="0" smtClean="0"/>
              <a:t> </a:t>
            </a:r>
            <a:endParaRPr lang="en-US" dirty="0" smtClean="0"/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Başlık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/>
              <a:t>T</a:t>
            </a:r>
            <a:r>
              <a:rPr lang="en-US" dirty="0" smtClean="0"/>
              <a:t>he semicolon (;) is used to “ connect independent clauses and indicating a closer relationship between the clauses than a period does.” 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    </a:t>
            </a:r>
            <a:r>
              <a:rPr lang="en-US" i="1" dirty="0" smtClean="0">
                <a:solidFill>
                  <a:srgbClr val="FF0000"/>
                </a:solidFill>
              </a:rPr>
              <a:t>For example: John was hurt </a:t>
            </a:r>
            <a:r>
              <a:rPr lang="en-US" b="1" i="1" dirty="0" smtClean="0">
                <a:solidFill>
                  <a:srgbClr val="FF0000"/>
                </a:solidFill>
              </a:rPr>
              <a:t>; </a:t>
            </a:r>
            <a:r>
              <a:rPr lang="en-US" i="1" dirty="0" smtClean="0">
                <a:solidFill>
                  <a:srgbClr val="FF0000"/>
                </a:solidFill>
              </a:rPr>
              <a:t>he knew she only said it to upset him. </a:t>
            </a:r>
          </a:p>
          <a:p>
            <a:r>
              <a:rPr lang="en-US" dirty="0" smtClean="0"/>
              <a:t>A colon (:) has two main uses. The first is “ after a word introducing a quotation, an explanation, an example, or a series and often after the salutation of a business letter,” </a:t>
            </a:r>
            <a:endParaRPr lang="tr-TR" dirty="0" smtClean="0"/>
          </a:p>
          <a:p>
            <a:pPr>
              <a:buNone/>
            </a:pPr>
            <a:r>
              <a:rPr lang="tr-TR" dirty="0" smtClean="0"/>
              <a:t>    </a:t>
            </a:r>
            <a:r>
              <a:rPr lang="tr-TR" dirty="0" smtClean="0">
                <a:solidFill>
                  <a:srgbClr val="FF0000"/>
                </a:solidFill>
              </a:rPr>
              <a:t>For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FF0000"/>
                </a:solidFill>
              </a:rPr>
              <a:t>example</a:t>
            </a:r>
            <a:r>
              <a:rPr lang="tr-TR" dirty="0" smtClean="0">
                <a:solidFill>
                  <a:srgbClr val="FF0000"/>
                </a:solidFill>
              </a:rPr>
              <a:t>: </a:t>
            </a:r>
            <a:r>
              <a:rPr lang="en-US" i="1" dirty="0" smtClean="0">
                <a:solidFill>
                  <a:srgbClr val="FF0000"/>
                </a:solidFill>
              </a:rPr>
              <a:t>There was only one possible explanation: the train had never arrived</a:t>
            </a:r>
            <a:endParaRPr lang="tr-TR" dirty="0" smtClean="0">
              <a:solidFill>
                <a:srgbClr val="FF0000"/>
              </a:solidFill>
            </a:endParaRPr>
          </a:p>
          <a:p>
            <a:endParaRPr lang="tr-TR" dirty="0"/>
          </a:p>
          <a:p>
            <a:r>
              <a:rPr lang="en-US" dirty="0" smtClean="0"/>
              <a:t> The second is within time expressions. Colons have been used throughout this article to indicate examples. Within time, it is used to separate out the hour and minute: </a:t>
            </a:r>
            <a:r>
              <a:rPr lang="en-US" i="1" dirty="0" smtClean="0">
                <a:solidFill>
                  <a:srgbClr val="FF0000"/>
                </a:solidFill>
              </a:rPr>
              <a:t>12 </a:t>
            </a:r>
            <a:r>
              <a:rPr lang="en-US" b="1" i="1" dirty="0" smtClean="0">
                <a:solidFill>
                  <a:srgbClr val="FF0000"/>
                </a:solidFill>
              </a:rPr>
              <a:t>: </a:t>
            </a:r>
            <a:r>
              <a:rPr lang="en-US" i="1" dirty="0" smtClean="0">
                <a:solidFill>
                  <a:srgbClr val="FF0000"/>
                </a:solidFill>
              </a:rPr>
              <a:t>15 p.m</a:t>
            </a:r>
            <a:r>
              <a:rPr lang="en-US" i="1" dirty="0" smtClean="0"/>
              <a:t>. </a:t>
            </a:r>
            <a:endParaRPr lang="en-US" dirty="0" smtClean="0"/>
          </a:p>
          <a:p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Dash and the Hyphen</a:t>
            </a:r>
            <a:br>
              <a:rPr lang="en-US" b="1" dirty="0" smtClean="0"/>
            </a:b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symbol (-) used in writing or printing to connect continuing or inclusive numbers or to connect elements of a compound adjective when either of the elements is an open compound</a:t>
            </a:r>
            <a:r>
              <a:rPr lang="tr-TR" dirty="0" smtClean="0"/>
              <a:t>.</a:t>
            </a:r>
          </a:p>
          <a:p>
            <a:pPr>
              <a:buNone/>
            </a:pPr>
            <a:r>
              <a:rPr lang="tr-TR" dirty="0"/>
              <a:t> </a:t>
            </a:r>
            <a:r>
              <a:rPr lang="tr-TR" dirty="0" smtClean="0"/>
              <a:t>   </a:t>
            </a:r>
            <a:r>
              <a:rPr lang="tr-TR" i="1" dirty="0" smtClean="0">
                <a:solidFill>
                  <a:srgbClr val="FF0000"/>
                </a:solidFill>
              </a:rPr>
              <a:t>For</a:t>
            </a:r>
            <a:r>
              <a:rPr lang="tr-TR" i="1" dirty="0" smtClean="0">
                <a:solidFill>
                  <a:srgbClr val="FF0000"/>
                </a:solidFill>
              </a:rPr>
              <a:t> </a:t>
            </a:r>
            <a:r>
              <a:rPr lang="tr-TR" i="1" dirty="0" smtClean="0">
                <a:solidFill>
                  <a:srgbClr val="FF0000"/>
                </a:solidFill>
              </a:rPr>
              <a:t>example</a:t>
            </a:r>
            <a:r>
              <a:rPr lang="tr-TR" i="1" dirty="0" smtClean="0">
                <a:solidFill>
                  <a:srgbClr val="FF0000"/>
                </a:solidFill>
              </a:rPr>
              <a:t>:</a:t>
            </a:r>
            <a:r>
              <a:rPr lang="en-US" i="1" dirty="0" smtClean="0">
                <a:solidFill>
                  <a:srgbClr val="FF0000"/>
                </a:solidFill>
              </a:rPr>
              <a:t>1880 </a:t>
            </a:r>
            <a:r>
              <a:rPr lang="en-US" b="1" i="1" dirty="0" smtClean="0">
                <a:solidFill>
                  <a:srgbClr val="FF0000"/>
                </a:solidFill>
              </a:rPr>
              <a:t>- </a:t>
            </a:r>
            <a:r>
              <a:rPr lang="en-US" i="1" dirty="0" smtClean="0">
                <a:solidFill>
                  <a:srgbClr val="FF0000"/>
                </a:solidFill>
              </a:rPr>
              <a:t>1945 or Princeton </a:t>
            </a:r>
            <a:r>
              <a:rPr lang="en-US" b="1" i="1" dirty="0" smtClean="0">
                <a:solidFill>
                  <a:srgbClr val="FF0000"/>
                </a:solidFill>
              </a:rPr>
              <a:t>- </a:t>
            </a:r>
            <a:r>
              <a:rPr lang="en-US" i="1" dirty="0" smtClean="0">
                <a:solidFill>
                  <a:srgbClr val="FF0000"/>
                </a:solidFill>
              </a:rPr>
              <a:t>New York trains. ”</a:t>
            </a:r>
            <a:endParaRPr lang="tr-T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hyphen (- ) is the same symbol as the dash. However, it has slightly different usage rules. Use a </a:t>
            </a:r>
            <a:r>
              <a:rPr lang="tr-TR" dirty="0" smtClean="0"/>
              <a:t>hyphen</a:t>
            </a:r>
            <a:r>
              <a:rPr lang="en-US" dirty="0" smtClean="0"/>
              <a:t> “between the parts of a compound word or name or between the syllables of a word, especially when divided at the end of a line of text.”</a:t>
            </a:r>
          </a:p>
          <a:p>
            <a:pPr>
              <a:buNone/>
            </a:pPr>
            <a:r>
              <a:rPr lang="en-US" dirty="0" smtClean="0"/>
              <a:t>•  Between a compound name: </a:t>
            </a:r>
            <a:r>
              <a:rPr lang="en-US" i="1" dirty="0" smtClean="0">
                <a:solidFill>
                  <a:srgbClr val="FF0000"/>
                </a:solidFill>
              </a:rPr>
              <a:t>Mrs. Smith </a:t>
            </a:r>
            <a:r>
              <a:rPr lang="en-US" b="1" i="1" dirty="0" smtClean="0">
                <a:solidFill>
                  <a:srgbClr val="FF0000"/>
                </a:solidFill>
              </a:rPr>
              <a:t>- </a:t>
            </a:r>
            <a:r>
              <a:rPr lang="en-US" i="1" dirty="0" smtClean="0">
                <a:solidFill>
                  <a:srgbClr val="FF0000"/>
                </a:solidFill>
              </a:rPr>
              <a:t>Reynolds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•  Within a compound word: </a:t>
            </a:r>
            <a:r>
              <a:rPr lang="en-US" i="1" dirty="0" smtClean="0">
                <a:solidFill>
                  <a:srgbClr val="FF0000"/>
                </a:solidFill>
              </a:rPr>
              <a:t>back </a:t>
            </a:r>
            <a:r>
              <a:rPr lang="en-US" b="1" i="1" dirty="0" smtClean="0">
                <a:solidFill>
                  <a:srgbClr val="FF0000"/>
                </a:solidFill>
              </a:rPr>
              <a:t>- </a:t>
            </a:r>
            <a:r>
              <a:rPr lang="en-US" i="1" dirty="0" smtClean="0">
                <a:solidFill>
                  <a:srgbClr val="FF0000"/>
                </a:solidFill>
              </a:rPr>
              <a:t>to </a:t>
            </a:r>
            <a:r>
              <a:rPr lang="en-US" b="1" i="1" dirty="0" smtClean="0">
                <a:solidFill>
                  <a:srgbClr val="FF0000"/>
                </a:solidFill>
              </a:rPr>
              <a:t>- </a:t>
            </a:r>
            <a:r>
              <a:rPr lang="en-US" i="1" dirty="0" smtClean="0">
                <a:solidFill>
                  <a:srgbClr val="FF0000"/>
                </a:solidFill>
              </a:rPr>
              <a:t>back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•  Between syllables of a word when text is on divided: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- </a:t>
            </a:r>
            <a:r>
              <a:rPr lang="en-US" i="1" dirty="0" smtClean="0">
                <a:solidFill>
                  <a:srgbClr val="FF0000"/>
                </a:solidFill>
              </a:rPr>
              <a:t>ful</a:t>
            </a:r>
            <a:r>
              <a:rPr lang="en-US" i="1" dirty="0" smtClean="0">
                <a:solidFill>
                  <a:srgbClr val="FF0000"/>
                </a:solidFill>
              </a:rPr>
              <a:t> girl brought cookies to her ailing neighbor.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tr-T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rmAutofit/>
          </a:bodyPr>
          <a:lstStyle/>
          <a:p>
            <a:r>
              <a:rPr lang="tr-TR" b="1" dirty="0" smtClean="0"/>
              <a:t>Brackets</a:t>
            </a:r>
            <a:r>
              <a:rPr lang="tr-TR" b="1" dirty="0" smtClean="0"/>
              <a:t>, </a:t>
            </a:r>
            <a:r>
              <a:rPr lang="tr-TR" b="1" dirty="0" smtClean="0"/>
              <a:t>Braces</a:t>
            </a:r>
            <a:r>
              <a:rPr lang="tr-TR" b="1" dirty="0" smtClean="0"/>
              <a:t>, </a:t>
            </a:r>
            <a:r>
              <a:rPr lang="tr-TR" b="1" dirty="0" smtClean="0"/>
              <a:t>and</a:t>
            </a:r>
            <a:r>
              <a:rPr lang="tr-TR" b="1" dirty="0" smtClean="0"/>
              <a:t> </a:t>
            </a:r>
            <a:r>
              <a:rPr lang="tr-TR" b="1" dirty="0" smtClean="0"/>
              <a:t>Parentheses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Brackets, braces, and parentheses are symbols used to contain words that are a further explanation or are considered a group.</a:t>
            </a:r>
          </a:p>
          <a:p>
            <a:r>
              <a:rPr lang="tr-TR" dirty="0" smtClean="0"/>
              <a:t>Parentheses</a:t>
            </a:r>
            <a:r>
              <a:rPr lang="en-US" dirty="0" smtClean="0"/>
              <a:t> (()) are curved notations used to contain further thoughts or qualifying remarks</a:t>
            </a:r>
            <a:r>
              <a:rPr lang="tr-TR" dirty="0" smtClean="0"/>
              <a:t>.</a:t>
            </a:r>
            <a:r>
              <a:rPr lang="en-US" dirty="0" smtClean="0"/>
              <a:t> However, parentheses can be replaced by commas without changing the meaning in most cases. </a:t>
            </a:r>
            <a:endParaRPr lang="tr-TR" dirty="0" smtClean="0"/>
          </a:p>
          <a:p>
            <a:pPr>
              <a:buNone/>
            </a:pP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 smtClean="0">
                <a:solidFill>
                  <a:srgbClr val="FF0000"/>
                </a:solidFill>
              </a:rPr>
              <a:t>   </a:t>
            </a:r>
            <a:r>
              <a:rPr lang="en-US" dirty="0" smtClean="0">
                <a:solidFill>
                  <a:srgbClr val="FF0000"/>
                </a:solidFill>
              </a:rPr>
              <a:t>For example: </a:t>
            </a:r>
            <a:r>
              <a:rPr lang="en-US" i="1" dirty="0" smtClean="0">
                <a:solidFill>
                  <a:srgbClr val="FF0000"/>
                </a:solidFill>
              </a:rPr>
              <a:t>John and Jane </a:t>
            </a:r>
            <a:r>
              <a:rPr lang="en-US" b="1" i="1" dirty="0" smtClean="0">
                <a:solidFill>
                  <a:srgbClr val="FF0000"/>
                </a:solidFill>
              </a:rPr>
              <a:t>( </a:t>
            </a:r>
            <a:r>
              <a:rPr lang="en-US" i="1" dirty="0" smtClean="0">
                <a:solidFill>
                  <a:srgbClr val="FF0000"/>
                </a:solidFill>
              </a:rPr>
              <a:t>who were actually half brother and sister </a:t>
            </a:r>
            <a:r>
              <a:rPr lang="en-US" b="1" i="1" dirty="0" smtClean="0">
                <a:solidFill>
                  <a:srgbClr val="FF0000"/>
                </a:solidFill>
              </a:rPr>
              <a:t>) </a:t>
            </a:r>
            <a:r>
              <a:rPr lang="en-US" i="1" dirty="0" smtClean="0">
                <a:solidFill>
                  <a:srgbClr val="FF0000"/>
                </a:solidFill>
              </a:rPr>
              <a:t>both have red hair.</a:t>
            </a:r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646</Words>
  <Application>Microsoft Office PowerPoint</Application>
  <PresentationFormat>Ekran Gösterisi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Ofis Teması</vt:lpstr>
      <vt:lpstr>PUNCTUATION MARKS IN ENGLISH GRAMMAR</vt:lpstr>
      <vt:lpstr>Sentence Endings </vt:lpstr>
      <vt:lpstr>Slayt 3</vt:lpstr>
      <vt:lpstr>The Comma, Semicolon and Colon </vt:lpstr>
      <vt:lpstr>Slayt 5</vt:lpstr>
      <vt:lpstr>Slayt 6</vt:lpstr>
      <vt:lpstr>The Dash and the Hyphen </vt:lpstr>
      <vt:lpstr>Slayt 8</vt:lpstr>
      <vt:lpstr>Brackets, Braces, and Parentheses</vt:lpstr>
      <vt:lpstr>Slayt 10</vt:lpstr>
      <vt:lpstr>Apostrophe, Quotation Marks, and Ellipses </vt:lpstr>
      <vt:lpstr>Slayt 12</vt:lpstr>
    </vt:vector>
  </TitlesOfParts>
  <Company>GUMRUK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PUNCTUATION MARKS IN ENGLISH GRAMMAR</dc:title>
  <dc:creator>MEDSYS</dc:creator>
  <cp:lastModifiedBy>MEDSYS</cp:lastModifiedBy>
  <cp:revision>10</cp:revision>
  <dcterms:created xsi:type="dcterms:W3CDTF">2012-10-10T11:48:22Z</dcterms:created>
  <dcterms:modified xsi:type="dcterms:W3CDTF">2012-10-10T13:11:25Z</dcterms:modified>
</cp:coreProperties>
</file>