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76" r:id="rId5"/>
    <p:sldId id="260" r:id="rId6"/>
    <p:sldId id="277" r:id="rId7"/>
    <p:sldId id="278" r:id="rId8"/>
    <p:sldId id="279" r:id="rId9"/>
    <p:sldId id="280" r:id="rId10"/>
    <p:sldId id="281" r:id="rId11"/>
    <p:sldId id="261" r:id="rId12"/>
    <p:sldId id="282" r:id="rId13"/>
    <p:sldId id="262" r:id="rId14"/>
    <p:sldId id="263" r:id="rId15"/>
    <p:sldId id="283" r:id="rId16"/>
    <p:sldId id="264" r:id="rId17"/>
    <p:sldId id="265" r:id="rId18"/>
    <p:sldId id="284" r:id="rId19"/>
    <p:sldId id="266" r:id="rId20"/>
    <p:sldId id="267" r:id="rId21"/>
    <p:sldId id="268" r:id="rId22"/>
    <p:sldId id="269" r:id="rId23"/>
    <p:sldId id="270" r:id="rId24"/>
    <p:sldId id="271" r:id="rId25"/>
    <p:sldId id="272" r:id="rId26"/>
    <p:sldId id="273" r:id="rId27"/>
    <p:sldId id="274" r:id="rId28"/>
    <p:sldId id="275" r:id="rId29"/>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51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19" name="18 Altbilgi Yer Tutucusu"/>
          <p:cNvSpPr>
            <a:spLocks noGrp="1"/>
          </p:cNvSpPr>
          <p:nvPr>
            <p:ph type="ftr" sz="quarter" idx="11"/>
          </p:nvPr>
        </p:nvSpPr>
        <p:spPr/>
        <p:txBody>
          <a:bodyPr/>
          <a:lstStyle/>
          <a:p>
            <a:endParaRPr lang="tr-TR"/>
          </a:p>
        </p:txBody>
      </p:sp>
      <p:sp>
        <p:nvSpPr>
          <p:cNvPr id="27" name="2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11.10.2012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a:xfrm>
            <a:off x="8077200" y="6356350"/>
            <a:ext cx="609600" cy="365125"/>
          </a:xfrm>
        </p:spPr>
        <p:txBody>
          <a:bodyPr/>
          <a:lstStyle/>
          <a:p>
            <a:fld id="{B1DEFA8C-F947-479F-BE07-76B6B3F80BF1}" type="slidenum">
              <a:rPr lang="tr-TR" smtClean="0"/>
              <a:pPr/>
              <a:t>‹#›</a:t>
            </a:fld>
            <a:endParaRPr lang="tr-TR"/>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F75050-0E15-4C5B-92B0-66D068882F1F}" type="datetimeFigureOut">
              <a:rPr lang="tr-TR" smtClean="0"/>
              <a:pPr/>
              <a:t>11.10.2012</a:t>
            </a:fld>
            <a:endParaRPr lang="tr-TR"/>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DEFA8C-F947-479F-BE07-76B6B3F80BF1}" type="slidenum">
              <a:rPr lang="tr-TR" smtClean="0"/>
              <a:pPr/>
              <a:t>‹#›</a:t>
            </a:fld>
            <a:endParaRPr lang="tr-TR"/>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r"/>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21.xml"/><Relationship Id="rId13" Type="http://schemas.openxmlformats.org/officeDocument/2006/relationships/slide" Target="slide11.xml"/><Relationship Id="rId18" Type="http://schemas.openxmlformats.org/officeDocument/2006/relationships/slide" Target="slide24.xml"/><Relationship Id="rId3" Type="http://schemas.openxmlformats.org/officeDocument/2006/relationships/slide" Target="slide2.xml"/><Relationship Id="rId7" Type="http://schemas.openxmlformats.org/officeDocument/2006/relationships/slide" Target="slide23.xml"/><Relationship Id="rId12" Type="http://schemas.openxmlformats.org/officeDocument/2006/relationships/slide" Target="slide5.xml"/><Relationship Id="rId17" Type="http://schemas.openxmlformats.org/officeDocument/2006/relationships/slide" Target="slide22.xml"/><Relationship Id="rId2" Type="http://schemas.openxmlformats.org/officeDocument/2006/relationships/image" Target="../media/image2.jpeg"/><Relationship Id="rId16" Type="http://schemas.openxmlformats.org/officeDocument/2006/relationships/slide" Target="slide20.xml"/><Relationship Id="rId20" Type="http://schemas.openxmlformats.org/officeDocument/2006/relationships/slide" Target="slide28.xml"/><Relationship Id="rId1" Type="http://schemas.openxmlformats.org/officeDocument/2006/relationships/slideLayout" Target="../slideLayouts/slideLayout1.xml"/><Relationship Id="rId6" Type="http://schemas.openxmlformats.org/officeDocument/2006/relationships/slide" Target="slide25.xml"/><Relationship Id="rId11" Type="http://schemas.openxmlformats.org/officeDocument/2006/relationships/slide" Target="slide13.xml"/><Relationship Id="rId5" Type="http://schemas.openxmlformats.org/officeDocument/2006/relationships/slide" Target="slide27.xml"/><Relationship Id="rId15" Type="http://schemas.openxmlformats.org/officeDocument/2006/relationships/slide" Target="slide17.xml"/><Relationship Id="rId10" Type="http://schemas.openxmlformats.org/officeDocument/2006/relationships/slide" Target="slide16.xml"/><Relationship Id="rId19" Type="http://schemas.openxmlformats.org/officeDocument/2006/relationships/slide" Target="slide26.xml"/><Relationship Id="rId4" Type="http://schemas.openxmlformats.org/officeDocument/2006/relationships/slide" Target="slide3.xml"/><Relationship Id="rId9" Type="http://schemas.openxmlformats.org/officeDocument/2006/relationships/slide" Target="slide19.xml"/><Relationship Id="rId14" Type="http://schemas.openxmlformats.org/officeDocument/2006/relationships/slide" Target="slide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hyperlink" Target="http://www.itusozluk.com/gorseller/virg%FCl/24329"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Resim" descr="punctuation marks.jpg"/>
          <p:cNvPicPr>
            <a:picLocks noChangeAspect="1"/>
          </p:cNvPicPr>
          <p:nvPr/>
        </p:nvPicPr>
        <p:blipFill>
          <a:blip r:embed="rId2" cstate="print"/>
          <a:stretch>
            <a:fillRect/>
          </a:stretch>
        </p:blipFill>
        <p:spPr>
          <a:xfrm>
            <a:off x="1" y="-99392"/>
            <a:ext cx="9143999" cy="6957392"/>
          </a:xfrm>
          <a:prstGeom prst="rect">
            <a:avLst/>
          </a:prstGeom>
        </p:spPr>
      </p:pic>
      <p:sp>
        <p:nvSpPr>
          <p:cNvPr id="7" name="6 Metin kutusu">
            <a:hlinkClick r:id="rId3" action="ppaction://hlinksldjump"/>
          </p:cNvPr>
          <p:cNvSpPr txBox="1"/>
          <p:nvPr/>
        </p:nvSpPr>
        <p:spPr>
          <a:xfrm rot="21122378">
            <a:off x="3005246" y="643935"/>
            <a:ext cx="2520280" cy="307777"/>
          </a:xfrm>
          <a:prstGeom prst="rect">
            <a:avLst/>
          </a:prstGeom>
          <a:noFill/>
        </p:spPr>
        <p:txBody>
          <a:bodyPr wrap="square" rtlCol="0">
            <a:spAutoFit/>
          </a:bodyPr>
          <a:lstStyle/>
          <a:p>
            <a:pPr algn="ctr"/>
            <a:r>
              <a:rPr lang="tr-TR" sz="1400" b="1" dirty="0" smtClean="0">
                <a:solidFill>
                  <a:schemeClr val="bg1"/>
                </a:solidFill>
                <a:latin typeface="Times New Roman" pitchFamily="18" charset="0"/>
                <a:cs typeface="Times New Roman" pitchFamily="18" charset="0"/>
              </a:rPr>
              <a:t>PUNCTUATION MARKS</a:t>
            </a:r>
            <a:endParaRPr lang="tr-TR" sz="1400" b="1" dirty="0">
              <a:solidFill>
                <a:schemeClr val="bg1"/>
              </a:solidFill>
              <a:latin typeface="Times New Roman" pitchFamily="18" charset="0"/>
              <a:cs typeface="Times New Roman" pitchFamily="18" charset="0"/>
            </a:endParaRPr>
          </a:p>
        </p:txBody>
      </p:sp>
      <p:sp>
        <p:nvSpPr>
          <p:cNvPr id="9" name="8 Metin kutusu">
            <a:hlinkClick r:id="rId4" action="ppaction://hlinksldjump"/>
          </p:cNvPr>
          <p:cNvSpPr txBox="1"/>
          <p:nvPr/>
        </p:nvSpPr>
        <p:spPr>
          <a:xfrm rot="179901">
            <a:off x="546978" y="963104"/>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FULL STOP   </a:t>
            </a:r>
            <a:endParaRPr lang="tr-TR" sz="1600" dirty="0">
              <a:solidFill>
                <a:schemeClr val="bg1"/>
              </a:solidFill>
              <a:latin typeface="Times New Roman" pitchFamily="18" charset="0"/>
              <a:cs typeface="Times New Roman" pitchFamily="18" charset="0"/>
            </a:endParaRPr>
          </a:p>
        </p:txBody>
      </p:sp>
      <p:sp>
        <p:nvSpPr>
          <p:cNvPr id="10" name="9 Metin kutusu">
            <a:hlinkClick r:id="rId5" action="ppaction://hlinksldjump"/>
          </p:cNvPr>
          <p:cNvSpPr txBox="1"/>
          <p:nvPr/>
        </p:nvSpPr>
        <p:spPr>
          <a:xfrm rot="196553">
            <a:off x="3067451" y="4315015"/>
            <a:ext cx="251475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SQUARE BRACKETS</a:t>
            </a:r>
            <a:endParaRPr lang="tr-TR" sz="1600" dirty="0">
              <a:solidFill>
                <a:schemeClr val="bg1"/>
              </a:solidFill>
              <a:latin typeface="Times New Roman" pitchFamily="18" charset="0"/>
              <a:cs typeface="Times New Roman" pitchFamily="18" charset="0"/>
            </a:endParaRPr>
          </a:p>
        </p:txBody>
      </p:sp>
      <p:sp>
        <p:nvSpPr>
          <p:cNvPr id="11" name="10 Metin kutusu">
            <a:hlinkClick r:id="rId6" action="ppaction://hlinksldjump"/>
          </p:cNvPr>
          <p:cNvSpPr txBox="1"/>
          <p:nvPr/>
        </p:nvSpPr>
        <p:spPr>
          <a:xfrm rot="196553">
            <a:off x="3211816" y="3848429"/>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UNDERSCORE</a:t>
            </a:r>
            <a:endParaRPr lang="tr-TR" sz="1600" dirty="0">
              <a:solidFill>
                <a:schemeClr val="bg1"/>
              </a:solidFill>
              <a:latin typeface="Times New Roman" pitchFamily="18" charset="0"/>
              <a:cs typeface="Times New Roman" pitchFamily="18" charset="0"/>
            </a:endParaRPr>
          </a:p>
        </p:txBody>
      </p:sp>
      <p:sp>
        <p:nvSpPr>
          <p:cNvPr id="12" name="11 Metin kutusu">
            <a:hlinkClick r:id="rId7" action="ppaction://hlinksldjump"/>
          </p:cNvPr>
          <p:cNvSpPr txBox="1"/>
          <p:nvPr/>
        </p:nvSpPr>
        <p:spPr>
          <a:xfrm rot="196553">
            <a:off x="3211814" y="3391097"/>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APOSTROPHE</a:t>
            </a:r>
            <a:endParaRPr lang="tr-TR" sz="1600" dirty="0">
              <a:solidFill>
                <a:schemeClr val="bg1"/>
              </a:solidFill>
              <a:latin typeface="Times New Roman" pitchFamily="18" charset="0"/>
              <a:cs typeface="Times New Roman" pitchFamily="18" charset="0"/>
            </a:endParaRPr>
          </a:p>
        </p:txBody>
      </p:sp>
      <p:sp>
        <p:nvSpPr>
          <p:cNvPr id="13" name="12 Metin kutusu">
            <a:hlinkClick r:id="rId8" action="ppaction://hlinksldjump"/>
          </p:cNvPr>
          <p:cNvSpPr txBox="1"/>
          <p:nvPr/>
        </p:nvSpPr>
        <p:spPr>
          <a:xfrm rot="196553">
            <a:off x="3211816" y="2984333"/>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BACKSLASH</a:t>
            </a:r>
            <a:endParaRPr lang="tr-TR" sz="1600" dirty="0">
              <a:solidFill>
                <a:schemeClr val="bg1"/>
              </a:solidFill>
              <a:latin typeface="Times New Roman" pitchFamily="18" charset="0"/>
              <a:cs typeface="Times New Roman" pitchFamily="18" charset="0"/>
            </a:endParaRPr>
          </a:p>
        </p:txBody>
      </p:sp>
      <p:sp>
        <p:nvSpPr>
          <p:cNvPr id="14" name="13 Metin kutusu">
            <a:hlinkClick r:id="rId9" action="ppaction://hlinksldjump"/>
          </p:cNvPr>
          <p:cNvSpPr txBox="1"/>
          <p:nvPr/>
        </p:nvSpPr>
        <p:spPr>
          <a:xfrm rot="196553">
            <a:off x="3127082" y="2514739"/>
            <a:ext cx="2517421"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EXCLAMATION MARK</a:t>
            </a:r>
            <a:endParaRPr lang="tr-TR" sz="1600" dirty="0">
              <a:solidFill>
                <a:schemeClr val="bg1"/>
              </a:solidFill>
              <a:latin typeface="Times New Roman" pitchFamily="18" charset="0"/>
              <a:cs typeface="Times New Roman" pitchFamily="18" charset="0"/>
            </a:endParaRPr>
          </a:p>
        </p:txBody>
      </p:sp>
      <p:sp>
        <p:nvSpPr>
          <p:cNvPr id="15" name="14 Metin kutusu">
            <a:hlinkClick r:id="rId10" action="ppaction://hlinksldjump"/>
          </p:cNvPr>
          <p:cNvSpPr txBox="1"/>
          <p:nvPr/>
        </p:nvSpPr>
        <p:spPr>
          <a:xfrm rot="196553">
            <a:off x="3211816" y="2022945"/>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DASH</a:t>
            </a:r>
            <a:endParaRPr lang="tr-TR" sz="1600" dirty="0">
              <a:solidFill>
                <a:schemeClr val="bg1"/>
              </a:solidFill>
              <a:latin typeface="Times New Roman" pitchFamily="18" charset="0"/>
              <a:cs typeface="Times New Roman" pitchFamily="18" charset="0"/>
            </a:endParaRPr>
          </a:p>
        </p:txBody>
      </p:sp>
      <p:sp>
        <p:nvSpPr>
          <p:cNvPr id="16" name="15 Metin kutusu">
            <a:hlinkClick r:id="rId11" action="ppaction://hlinksldjump"/>
          </p:cNvPr>
          <p:cNvSpPr txBox="1"/>
          <p:nvPr/>
        </p:nvSpPr>
        <p:spPr>
          <a:xfrm rot="196553">
            <a:off x="3211816" y="1544173"/>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SEMI COLON</a:t>
            </a:r>
            <a:endParaRPr lang="tr-TR" sz="1600" dirty="0">
              <a:solidFill>
                <a:schemeClr val="bg1"/>
              </a:solidFill>
              <a:latin typeface="Times New Roman" pitchFamily="18" charset="0"/>
              <a:cs typeface="Times New Roman" pitchFamily="18" charset="0"/>
            </a:endParaRPr>
          </a:p>
        </p:txBody>
      </p:sp>
      <p:sp>
        <p:nvSpPr>
          <p:cNvPr id="17" name="16 Metin kutusu">
            <a:hlinkClick r:id="rId12" action="ppaction://hlinksldjump"/>
          </p:cNvPr>
          <p:cNvSpPr txBox="1"/>
          <p:nvPr/>
        </p:nvSpPr>
        <p:spPr>
          <a:xfrm rot="196553">
            <a:off x="3211815" y="1112124"/>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COMMA   </a:t>
            </a:r>
            <a:endParaRPr lang="tr-TR" sz="1600" dirty="0">
              <a:solidFill>
                <a:schemeClr val="bg1"/>
              </a:solidFill>
              <a:latin typeface="Times New Roman" pitchFamily="18" charset="0"/>
              <a:cs typeface="Times New Roman" pitchFamily="18" charset="0"/>
            </a:endParaRPr>
          </a:p>
        </p:txBody>
      </p:sp>
      <p:sp>
        <p:nvSpPr>
          <p:cNvPr id="18" name="17 Metin kutusu">
            <a:hlinkClick r:id="rId13" action="ppaction://hlinksldjump"/>
          </p:cNvPr>
          <p:cNvSpPr txBox="1"/>
          <p:nvPr/>
        </p:nvSpPr>
        <p:spPr>
          <a:xfrm rot="196553">
            <a:off x="531584" y="1446881"/>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COLON</a:t>
            </a:r>
            <a:r>
              <a:rPr lang="tr-TR" sz="1600" dirty="0" smtClean="0">
                <a:latin typeface="Times New Roman" pitchFamily="18" charset="0"/>
                <a:cs typeface="Times New Roman" pitchFamily="18" charset="0"/>
              </a:rPr>
              <a:t>    </a:t>
            </a:r>
            <a:endParaRPr lang="tr-TR" sz="1600" dirty="0">
              <a:latin typeface="Times New Roman" pitchFamily="18" charset="0"/>
              <a:cs typeface="Times New Roman" pitchFamily="18" charset="0"/>
            </a:endParaRPr>
          </a:p>
        </p:txBody>
      </p:sp>
      <p:sp>
        <p:nvSpPr>
          <p:cNvPr id="19" name="18 Metin kutusu">
            <a:hlinkClick r:id="rId14" action="ppaction://hlinksldjump"/>
          </p:cNvPr>
          <p:cNvSpPr txBox="1"/>
          <p:nvPr/>
        </p:nvSpPr>
        <p:spPr>
          <a:xfrm rot="230320">
            <a:off x="548533" y="1904212"/>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HYPEN</a:t>
            </a:r>
            <a:endParaRPr lang="tr-TR" sz="1600" dirty="0">
              <a:solidFill>
                <a:schemeClr val="bg1"/>
              </a:solidFill>
              <a:latin typeface="Times New Roman" pitchFamily="18" charset="0"/>
              <a:cs typeface="Times New Roman" pitchFamily="18" charset="0"/>
            </a:endParaRPr>
          </a:p>
        </p:txBody>
      </p:sp>
      <p:sp>
        <p:nvSpPr>
          <p:cNvPr id="20" name="19 Metin kutusu">
            <a:hlinkClick r:id="rId15" action="ppaction://hlinksldjump"/>
          </p:cNvPr>
          <p:cNvSpPr txBox="1"/>
          <p:nvPr/>
        </p:nvSpPr>
        <p:spPr>
          <a:xfrm rot="196553">
            <a:off x="547520" y="2336260"/>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QUESTION MARK</a:t>
            </a:r>
            <a:endParaRPr lang="tr-TR" sz="1600" dirty="0">
              <a:solidFill>
                <a:schemeClr val="bg1"/>
              </a:solidFill>
              <a:latin typeface="Times New Roman" pitchFamily="18" charset="0"/>
              <a:cs typeface="Times New Roman" pitchFamily="18" charset="0"/>
            </a:endParaRPr>
          </a:p>
        </p:txBody>
      </p:sp>
      <p:sp>
        <p:nvSpPr>
          <p:cNvPr id="21" name="20 Metin kutusu">
            <a:hlinkClick r:id="rId16" action="ppaction://hlinksldjump"/>
          </p:cNvPr>
          <p:cNvSpPr txBox="1"/>
          <p:nvPr/>
        </p:nvSpPr>
        <p:spPr>
          <a:xfrm rot="196553">
            <a:off x="531584" y="2768308"/>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SLASH</a:t>
            </a:r>
            <a:endParaRPr lang="tr-TR" sz="1600" dirty="0">
              <a:solidFill>
                <a:schemeClr val="bg1"/>
              </a:solidFill>
              <a:latin typeface="Times New Roman" pitchFamily="18" charset="0"/>
              <a:cs typeface="Times New Roman" pitchFamily="18" charset="0"/>
            </a:endParaRPr>
          </a:p>
        </p:txBody>
      </p:sp>
      <p:sp>
        <p:nvSpPr>
          <p:cNvPr id="22" name="21 Metin kutusu">
            <a:hlinkClick r:id="rId17" action="ppaction://hlinksldjump"/>
          </p:cNvPr>
          <p:cNvSpPr txBox="1"/>
          <p:nvPr/>
        </p:nvSpPr>
        <p:spPr>
          <a:xfrm rot="196553">
            <a:off x="403091" y="3232647"/>
            <a:ext cx="2593425"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QUOTATION MARKS</a:t>
            </a:r>
            <a:endParaRPr lang="tr-TR" sz="1600" dirty="0">
              <a:solidFill>
                <a:schemeClr val="bg1"/>
              </a:solidFill>
              <a:latin typeface="Times New Roman" pitchFamily="18" charset="0"/>
              <a:cs typeface="Times New Roman" pitchFamily="18" charset="0"/>
            </a:endParaRPr>
          </a:p>
        </p:txBody>
      </p:sp>
      <p:sp>
        <p:nvSpPr>
          <p:cNvPr id="23" name="22 Metin kutusu">
            <a:hlinkClick r:id="rId18" action="ppaction://hlinksldjump"/>
          </p:cNvPr>
          <p:cNvSpPr txBox="1"/>
          <p:nvPr/>
        </p:nvSpPr>
        <p:spPr>
          <a:xfrm rot="255580">
            <a:off x="547520" y="3733440"/>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UNDERLINE</a:t>
            </a:r>
            <a:endParaRPr lang="tr-TR" sz="1600" dirty="0">
              <a:solidFill>
                <a:schemeClr val="bg1"/>
              </a:solidFill>
              <a:latin typeface="Times New Roman" pitchFamily="18" charset="0"/>
              <a:cs typeface="Times New Roman" pitchFamily="18" charset="0"/>
            </a:endParaRPr>
          </a:p>
        </p:txBody>
      </p:sp>
      <p:sp>
        <p:nvSpPr>
          <p:cNvPr id="24" name="23 Metin kutusu">
            <a:hlinkClick r:id="rId19" action="ppaction://hlinksldjump"/>
          </p:cNvPr>
          <p:cNvSpPr txBox="1"/>
          <p:nvPr/>
        </p:nvSpPr>
        <p:spPr>
          <a:xfrm rot="196553">
            <a:off x="547520" y="4183185"/>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ROUND BRACKETS</a:t>
            </a:r>
            <a:endParaRPr lang="tr-TR" sz="1600" dirty="0">
              <a:solidFill>
                <a:schemeClr val="bg1"/>
              </a:solidFill>
              <a:latin typeface="Times New Roman" pitchFamily="18" charset="0"/>
              <a:cs typeface="Times New Roman" pitchFamily="18" charset="0"/>
            </a:endParaRPr>
          </a:p>
        </p:txBody>
      </p:sp>
      <p:sp>
        <p:nvSpPr>
          <p:cNvPr id="25" name="24 Metin kutusu">
            <a:hlinkClick r:id="rId20" action="ppaction://hlinksldjump"/>
          </p:cNvPr>
          <p:cNvSpPr txBox="1"/>
          <p:nvPr/>
        </p:nvSpPr>
        <p:spPr>
          <a:xfrm rot="21158324">
            <a:off x="3211816" y="4830271"/>
            <a:ext cx="2088232" cy="338554"/>
          </a:xfrm>
          <a:prstGeom prst="rect">
            <a:avLst/>
          </a:prstGeom>
          <a:noFill/>
        </p:spPr>
        <p:txBody>
          <a:bodyPr wrap="square" rtlCol="0">
            <a:spAutoFit/>
          </a:bodyPr>
          <a:lstStyle/>
          <a:p>
            <a:pPr algn="ctr"/>
            <a:r>
              <a:rPr lang="tr-TR" sz="1600" dirty="0" smtClean="0">
                <a:solidFill>
                  <a:schemeClr val="bg1"/>
                </a:solidFill>
                <a:latin typeface="Times New Roman" pitchFamily="18" charset="0"/>
                <a:cs typeface="Times New Roman" pitchFamily="18" charset="0"/>
              </a:rPr>
              <a:t>ELIPSIS MARK</a:t>
            </a:r>
            <a:endParaRPr lang="tr-TR" sz="1600" dirty="0">
              <a:solidFill>
                <a:schemeClr val="bg1"/>
              </a:solidFill>
              <a:latin typeface="Times New Roman" pitchFamily="18" charset="0"/>
              <a:cs typeface="Times New Roman" pitchFamily="18" charset="0"/>
            </a:endParaRPr>
          </a:p>
        </p:txBody>
      </p:sp>
      <p:sp>
        <p:nvSpPr>
          <p:cNvPr id="26" name="25 Yuvarlatılmış Dikdörtgen"/>
          <p:cNvSpPr/>
          <p:nvPr/>
        </p:nvSpPr>
        <p:spPr>
          <a:xfrm>
            <a:off x="1619672" y="6381328"/>
            <a:ext cx="3096344" cy="360040"/>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smtClean="0">
                <a:solidFill>
                  <a:schemeClr val="bg1"/>
                </a:solidFill>
                <a:latin typeface="Times New Roman" pitchFamily="18" charset="0"/>
                <a:cs typeface="Times New Roman" pitchFamily="18" charset="0"/>
              </a:rPr>
              <a:t>Click</a:t>
            </a:r>
            <a:r>
              <a:rPr lang="tr-TR" sz="1600" dirty="0" smtClean="0">
                <a:solidFill>
                  <a:schemeClr val="bg1"/>
                </a:solidFill>
                <a:latin typeface="Times New Roman" pitchFamily="18" charset="0"/>
                <a:cs typeface="Times New Roman" pitchFamily="18" charset="0"/>
              </a:rPr>
              <a:t> </a:t>
            </a:r>
            <a:r>
              <a:rPr lang="en-US" sz="1600" dirty="0" smtClean="0">
                <a:solidFill>
                  <a:schemeClr val="bg1"/>
                </a:solidFill>
                <a:latin typeface="Times New Roman" pitchFamily="18" charset="0"/>
                <a:cs typeface="Times New Roman" pitchFamily="18" charset="0"/>
              </a:rPr>
              <a:t>arrow marks for explanation</a:t>
            </a:r>
            <a:endParaRPr lang="en-US" sz="1600" dirty="0">
              <a:solidFill>
                <a:schemeClr val="bg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0"/>
            <a:ext cx="7772400" cy="908720"/>
          </a:xfrm>
        </p:spPr>
        <p:txBody>
          <a:bodyPr>
            <a:noAutofit/>
          </a:bodyPr>
          <a:lstStyle/>
          <a:p>
            <a:pPr algn="ctr"/>
            <a:r>
              <a:rPr lang="tr-TR" sz="5000" b="1" dirty="0" smtClean="0">
                <a:latin typeface="Times New Roman" pitchFamily="18" charset="0"/>
                <a:cs typeface="Times New Roman" pitchFamily="18" charset="0"/>
              </a:rPr>
              <a:t>COMMA</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467544" y="764704"/>
            <a:ext cx="8208912" cy="6021288"/>
          </a:xfrm>
        </p:spPr>
        <p:txBody>
          <a:bodyPr>
            <a:normAutofit fontScale="25000" lnSpcReduction="20000"/>
          </a:bodyPr>
          <a:lstStyle/>
          <a:p>
            <a:pPr algn="just"/>
            <a:endParaRPr lang="tr-TR" sz="3500" b="1"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10. Sentence adverbs (words like </a:t>
            </a:r>
            <a:r>
              <a:rPr lang="en-US" sz="9600" b="1" u="sng" dirty="0" smtClean="0">
                <a:solidFill>
                  <a:schemeClr val="tx1"/>
                </a:solidFill>
                <a:latin typeface="Times New Roman" pitchFamily="18" charset="0"/>
                <a:cs typeface="Times New Roman" pitchFamily="18" charset="0"/>
              </a:rPr>
              <a:t>however, unfortunately, </a:t>
            </a:r>
            <a:r>
              <a:rPr lang="en-US" sz="9600" b="1" u="sng" dirty="0" smtClean="0">
                <a:solidFill>
                  <a:schemeClr val="tx1"/>
                </a:solidFill>
                <a:latin typeface="Times New Roman" pitchFamily="18" charset="0"/>
                <a:cs typeface="Times New Roman" pitchFamily="18" charset="0"/>
              </a:rPr>
              <a:t>surprisingly</a:t>
            </a:r>
            <a:r>
              <a:rPr lang="tr-TR" sz="9600" b="1" dirty="0" smtClean="0">
                <a:solidFill>
                  <a:schemeClr val="tx1"/>
                </a:solidFill>
                <a:latin typeface="Times New Roman" pitchFamily="18" charset="0"/>
                <a:cs typeface="Times New Roman" pitchFamily="18" charset="0"/>
              </a:rPr>
              <a:t> </a:t>
            </a:r>
            <a:r>
              <a:rPr lang="en-US" sz="9600" b="1" dirty="0" smtClean="0">
                <a:solidFill>
                  <a:schemeClr val="tx1"/>
                </a:solidFill>
                <a:latin typeface="Times New Roman" pitchFamily="18" charset="0"/>
                <a:cs typeface="Times New Roman" pitchFamily="18" charset="0"/>
              </a:rPr>
              <a:t>that </a:t>
            </a:r>
            <a:r>
              <a:rPr lang="en-US" sz="9600" b="1" dirty="0" smtClean="0">
                <a:solidFill>
                  <a:schemeClr val="tx1"/>
                </a:solidFill>
                <a:latin typeface="Times New Roman" pitchFamily="18" charset="0"/>
                <a:cs typeface="Times New Roman" pitchFamily="18" charset="0"/>
              </a:rPr>
              <a:t>modify a whole sentence) often require one or two commas, depending on their position in the sentence</a:t>
            </a:r>
            <a:r>
              <a:rPr lang="en-US" sz="9600" b="1" dirty="0" smtClean="0">
                <a:solidFill>
                  <a:schemeClr val="tx1"/>
                </a:solidFill>
                <a:latin typeface="Times New Roman" pitchFamily="18" charset="0"/>
                <a:cs typeface="Times New Roman" pitchFamily="18" charset="0"/>
              </a:rPr>
              <a:t>.</a:t>
            </a:r>
            <a:endParaRPr lang="en-US" sz="9600" b="1" dirty="0" smtClean="0">
              <a:solidFill>
                <a:schemeClr val="tx1"/>
              </a:solidFill>
              <a:latin typeface="Times New Roman" pitchFamily="18" charset="0"/>
              <a:cs typeface="Times New Roman" pitchFamily="18" charset="0"/>
            </a:endParaRP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However</a:t>
            </a:r>
            <a:r>
              <a:rPr lang="en-US" sz="9600" dirty="0" smtClean="0">
                <a:solidFill>
                  <a:schemeClr val="tx1"/>
                </a:solidFill>
                <a:latin typeface="Times New Roman" pitchFamily="18" charset="0"/>
                <a:cs typeface="Times New Roman" pitchFamily="18" charset="0"/>
              </a:rPr>
              <a:t>, Anthony did arrive</a:t>
            </a:r>
            <a:r>
              <a:rPr lang="en-US" sz="9600" dirty="0" smtClean="0">
                <a:solidFill>
                  <a:schemeClr val="tx1"/>
                </a:solidFill>
                <a:latin typeface="Times New Roman" pitchFamily="18" charset="0"/>
                <a:cs typeface="Times New Roman" pitchFamily="18" charset="0"/>
              </a:rPr>
              <a:t>.</a:t>
            </a:r>
            <a:endParaRPr lang="en-US" sz="9600" dirty="0" smtClean="0">
              <a:solidFill>
                <a:schemeClr val="tx1"/>
              </a:solidFill>
              <a:latin typeface="Times New Roman" pitchFamily="18" charset="0"/>
              <a:cs typeface="Times New Roman" pitchFamily="18" charset="0"/>
            </a:endParaRP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We </a:t>
            </a:r>
            <a:r>
              <a:rPr lang="en-US" sz="9600" dirty="0" smtClean="0">
                <a:solidFill>
                  <a:schemeClr val="tx1"/>
                </a:solidFill>
                <a:latin typeface="Times New Roman" pitchFamily="18" charset="0"/>
                <a:cs typeface="Times New Roman" pitchFamily="18" charset="0"/>
              </a:rPr>
              <a:t>were, unfortunately, too late.</a:t>
            </a: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He </a:t>
            </a:r>
            <a:r>
              <a:rPr lang="en-US" sz="9600" dirty="0" smtClean="0">
                <a:solidFill>
                  <a:schemeClr val="tx1"/>
                </a:solidFill>
                <a:latin typeface="Times New Roman" pitchFamily="18" charset="0"/>
                <a:cs typeface="Times New Roman" pitchFamily="18" charset="0"/>
              </a:rPr>
              <a:t>had, not surprisingly, lost his temper</a:t>
            </a:r>
            <a:r>
              <a:rPr lang="en-US" sz="9600" dirty="0" smtClean="0">
                <a:solidFill>
                  <a:schemeClr val="tx1"/>
                </a:solidFill>
                <a:latin typeface="Times New Roman" pitchFamily="18" charset="0"/>
                <a:cs typeface="Times New Roman" pitchFamily="18" charset="0"/>
              </a:rPr>
              <a:t>.</a:t>
            </a:r>
            <a:endParaRPr lang="tr-TR" sz="9600" dirty="0" smtClean="0">
              <a:solidFill>
                <a:schemeClr val="tx1"/>
              </a:solidFill>
              <a:latin typeface="Times New Roman" pitchFamily="18" charset="0"/>
              <a:cs typeface="Times New Roman" pitchFamily="18" charset="0"/>
            </a:endParaRPr>
          </a:p>
          <a:p>
            <a:pPr algn="just"/>
            <a:endParaRPr lang="en-US" sz="9600"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11. An adverbial clause often needs a comma when it comes at the beginning of a sentence (but not at the end of a sentence).</a:t>
            </a: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If </a:t>
            </a:r>
            <a:r>
              <a:rPr lang="en-US" sz="9600" dirty="0" smtClean="0">
                <a:solidFill>
                  <a:schemeClr val="tx1"/>
                </a:solidFill>
                <a:latin typeface="Times New Roman" pitchFamily="18" charset="0"/>
                <a:cs typeface="Times New Roman" pitchFamily="18" charset="0"/>
              </a:rPr>
              <a:t>I win the lottery, I will buy a castle.</a:t>
            </a: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I </a:t>
            </a:r>
            <a:r>
              <a:rPr lang="en-US" sz="9600" dirty="0" smtClean="0">
                <a:solidFill>
                  <a:schemeClr val="tx1"/>
                </a:solidFill>
                <a:latin typeface="Times New Roman" pitchFamily="18" charset="0"/>
                <a:cs typeface="Times New Roman" pitchFamily="18" charset="0"/>
              </a:rPr>
              <a:t>will buy a castle if I win the lottery</a:t>
            </a:r>
            <a:r>
              <a:rPr lang="en-US" sz="9600" dirty="0" smtClean="0">
                <a:solidFill>
                  <a:schemeClr val="tx1"/>
                </a:solidFill>
                <a:latin typeface="Times New Roman" pitchFamily="18" charset="0"/>
                <a:cs typeface="Times New Roman" pitchFamily="18" charset="0"/>
              </a:rPr>
              <a:t>.</a:t>
            </a:r>
            <a:endParaRPr lang="tr-TR" sz="9600" dirty="0" smtClean="0">
              <a:solidFill>
                <a:schemeClr val="tx1"/>
              </a:solidFill>
              <a:latin typeface="Times New Roman" pitchFamily="18" charset="0"/>
              <a:cs typeface="Times New Roman" pitchFamily="18" charset="0"/>
            </a:endParaRPr>
          </a:p>
          <a:p>
            <a:pPr algn="just"/>
            <a:endParaRPr lang="en-US" sz="9600"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12. Do not use a comma to separate two complete sentences. In this case, use a full stop (period) or semi-colon.</a:t>
            </a: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Ram </a:t>
            </a:r>
            <a:r>
              <a:rPr lang="en-US" sz="9600" dirty="0" smtClean="0">
                <a:solidFill>
                  <a:schemeClr val="tx1"/>
                </a:solidFill>
                <a:latin typeface="Times New Roman" pitchFamily="18" charset="0"/>
                <a:cs typeface="Times New Roman" pitchFamily="18" charset="0"/>
              </a:rPr>
              <a:t>wants to go out. Anthony wants to stay home.</a:t>
            </a:r>
          </a:p>
          <a:p>
            <a:pPr algn="just"/>
            <a:r>
              <a:rPr lang="tr-TR" sz="9600" dirty="0" smtClean="0">
                <a:solidFill>
                  <a:schemeClr val="tx1"/>
                </a:solidFill>
                <a:latin typeface="Times New Roman" pitchFamily="18" charset="0"/>
                <a:cs typeface="Times New Roman" pitchFamily="18" charset="0"/>
              </a:rPr>
              <a:t>	</a:t>
            </a:r>
            <a:r>
              <a:rPr lang="en-US" sz="9600" strike="sngStrike" dirty="0" smtClean="0">
                <a:solidFill>
                  <a:schemeClr val="tx1"/>
                </a:solidFill>
                <a:latin typeface="Times New Roman" pitchFamily="18" charset="0"/>
                <a:cs typeface="Times New Roman" pitchFamily="18" charset="0"/>
              </a:rPr>
              <a:t>Ram </a:t>
            </a:r>
            <a:r>
              <a:rPr lang="en-US" sz="9600" strike="sngStrike" dirty="0" smtClean="0">
                <a:solidFill>
                  <a:schemeClr val="tx1"/>
                </a:solidFill>
                <a:latin typeface="Times New Roman" pitchFamily="18" charset="0"/>
                <a:cs typeface="Times New Roman" pitchFamily="18" charset="0"/>
              </a:rPr>
              <a:t>wants to go out, Anthony wants to stay home.</a:t>
            </a:r>
          </a:p>
          <a:p>
            <a:pPr marL="514350" indent="-514350"/>
            <a:endParaRPr lang="tr-TR" dirty="0" smtClean="0"/>
          </a:p>
        </p:txBody>
      </p:sp>
      <p:sp>
        <p:nvSpPr>
          <p:cNvPr id="5" name="4 Komut Düğmesi: Giriş">
            <a:hlinkClick r:id="" action="ppaction://hlinkshowjump?jump=firstslide" highlightClick="1"/>
          </p:cNvPr>
          <p:cNvSpPr/>
          <p:nvPr/>
        </p:nvSpPr>
        <p:spPr>
          <a:xfrm>
            <a:off x="251520" y="404664"/>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1037977"/>
          </a:xfrm>
        </p:spPr>
        <p:txBody>
          <a:bodyPr>
            <a:noAutofit/>
          </a:bodyPr>
          <a:lstStyle/>
          <a:p>
            <a:pPr algn="ctr"/>
            <a:r>
              <a:rPr lang="tr-TR" sz="5000" b="1" dirty="0" smtClean="0">
                <a:latin typeface="Times New Roman" pitchFamily="18" charset="0"/>
                <a:cs typeface="Times New Roman" pitchFamily="18" charset="0"/>
              </a:rPr>
              <a:t>COLON</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755576" y="1196752"/>
            <a:ext cx="7776864" cy="5517232"/>
          </a:xfrm>
        </p:spPr>
        <p:txBody>
          <a:bodyPr>
            <a:normAutofit fontScale="92500" lnSpcReduction="20000"/>
          </a:bodyPr>
          <a:lstStyle/>
          <a:p>
            <a:pPr algn="just"/>
            <a:r>
              <a:rPr lang="en-US" sz="3500" b="1" dirty="0" smtClean="0">
                <a:solidFill>
                  <a:schemeClr val="tx1"/>
                </a:solidFill>
                <a:latin typeface="Times New Roman" pitchFamily="18" charset="0"/>
                <a:cs typeface="Times New Roman" pitchFamily="18" charset="0"/>
              </a:rPr>
              <a:t>1. Use a colon to introduce a </a:t>
            </a:r>
            <a:r>
              <a:rPr lang="en-US" sz="3500" b="1" dirty="0" smtClean="0">
                <a:solidFill>
                  <a:schemeClr val="tx1"/>
                </a:solidFill>
                <a:latin typeface="Times New Roman" pitchFamily="18" charset="0"/>
                <a:cs typeface="Times New Roman" pitchFamily="18" charset="0"/>
              </a:rPr>
              <a:t>list</a:t>
            </a:r>
            <a:r>
              <a:rPr lang="tr-TR" sz="3500" b="1" dirty="0" smtClean="0">
                <a:solidFill>
                  <a:schemeClr val="tx1"/>
                </a:solidFill>
                <a:latin typeface="Times New Roman" pitchFamily="18" charset="0"/>
                <a:cs typeface="Times New Roman" pitchFamily="18" charset="0"/>
              </a:rPr>
              <a:t>:</a:t>
            </a:r>
            <a:endParaRPr lang="en-US" sz="3500" b="1" dirty="0" smtClean="0">
              <a:solidFill>
                <a:schemeClr val="tx1"/>
              </a:solidFill>
              <a:latin typeface="Times New Roman" pitchFamily="18" charset="0"/>
              <a:cs typeface="Times New Roman" pitchFamily="18" charset="0"/>
            </a:endParaRPr>
          </a:p>
          <a:p>
            <a:pPr algn="just"/>
            <a:r>
              <a:rPr lang="tr-TR" sz="3500" dirty="0" smtClean="0">
                <a:solidFill>
                  <a:schemeClr val="tx1"/>
                </a:solidFill>
                <a:latin typeface="Times New Roman" pitchFamily="18" charset="0"/>
                <a:cs typeface="Times New Roman" pitchFamily="18" charset="0"/>
              </a:rPr>
              <a:t>	</a:t>
            </a:r>
            <a:r>
              <a:rPr lang="en-US" sz="3500" dirty="0" smtClean="0">
                <a:solidFill>
                  <a:schemeClr val="tx1"/>
                </a:solidFill>
                <a:latin typeface="Times New Roman" pitchFamily="18" charset="0"/>
                <a:cs typeface="Times New Roman" pitchFamily="18" charset="0"/>
              </a:rPr>
              <a:t>We </a:t>
            </a:r>
            <a:r>
              <a:rPr lang="en-US" sz="3500" dirty="0" smtClean="0">
                <a:solidFill>
                  <a:schemeClr val="tx1"/>
                </a:solidFill>
                <a:latin typeface="Times New Roman" pitchFamily="18" charset="0"/>
                <a:cs typeface="Times New Roman" pitchFamily="18" charset="0"/>
              </a:rPr>
              <a:t>can see many things in the sky at night: the moon, stars, planets, comets, planes and even satellites</a:t>
            </a:r>
            <a:r>
              <a:rPr lang="en-US" sz="3500" dirty="0" smtClean="0">
                <a:solidFill>
                  <a:schemeClr val="tx1"/>
                </a:solidFill>
                <a:latin typeface="Times New Roman" pitchFamily="18" charset="0"/>
                <a:cs typeface="Times New Roman" pitchFamily="18" charset="0"/>
              </a:rPr>
              <a:t>.</a:t>
            </a:r>
            <a:endParaRPr lang="tr-TR" sz="3500" dirty="0" smtClean="0">
              <a:solidFill>
                <a:schemeClr val="tx1"/>
              </a:solidFill>
              <a:latin typeface="Times New Roman" pitchFamily="18" charset="0"/>
              <a:cs typeface="Times New Roman" pitchFamily="18" charset="0"/>
            </a:endParaRPr>
          </a:p>
          <a:p>
            <a:pPr algn="just"/>
            <a:endParaRPr lang="en-US" sz="3500" dirty="0" smtClean="0">
              <a:solidFill>
                <a:schemeClr val="tx1"/>
              </a:solidFill>
              <a:latin typeface="Times New Roman" pitchFamily="18" charset="0"/>
              <a:cs typeface="Times New Roman" pitchFamily="18" charset="0"/>
            </a:endParaRPr>
          </a:p>
          <a:p>
            <a:pPr algn="just"/>
            <a:r>
              <a:rPr lang="en-US" sz="3500" b="1" dirty="0" smtClean="0">
                <a:solidFill>
                  <a:schemeClr val="tx1"/>
                </a:solidFill>
                <a:latin typeface="Times New Roman" pitchFamily="18" charset="0"/>
                <a:cs typeface="Times New Roman" pitchFamily="18" charset="0"/>
              </a:rPr>
              <a:t>2. Actually, you can use a colon to introduce a single item, especially when you want to emphasize that </a:t>
            </a:r>
            <a:r>
              <a:rPr lang="en-US" sz="3500" b="1" dirty="0" smtClean="0">
                <a:solidFill>
                  <a:schemeClr val="tx1"/>
                </a:solidFill>
                <a:latin typeface="Times New Roman" pitchFamily="18" charset="0"/>
                <a:cs typeface="Times New Roman" pitchFamily="18" charset="0"/>
              </a:rPr>
              <a:t>item</a:t>
            </a:r>
            <a:r>
              <a:rPr lang="tr-TR" sz="3500" b="1" dirty="0" smtClean="0">
                <a:solidFill>
                  <a:schemeClr val="tx1"/>
                </a:solidFill>
                <a:latin typeface="Times New Roman" pitchFamily="18" charset="0"/>
                <a:cs typeface="Times New Roman" pitchFamily="18" charset="0"/>
              </a:rPr>
              <a:t>.</a:t>
            </a:r>
            <a:endParaRPr lang="en-US" sz="3500" dirty="0" smtClean="0">
              <a:solidFill>
                <a:schemeClr val="tx1"/>
              </a:solidFill>
              <a:latin typeface="Times New Roman" pitchFamily="18" charset="0"/>
              <a:cs typeface="Times New Roman" pitchFamily="18" charset="0"/>
            </a:endParaRPr>
          </a:p>
          <a:p>
            <a:pPr algn="just"/>
            <a:r>
              <a:rPr lang="tr-TR" sz="3500" dirty="0" smtClean="0">
                <a:solidFill>
                  <a:schemeClr val="tx1"/>
                </a:solidFill>
                <a:latin typeface="Times New Roman" pitchFamily="18" charset="0"/>
                <a:cs typeface="Times New Roman" pitchFamily="18" charset="0"/>
              </a:rPr>
              <a:t>	</a:t>
            </a:r>
            <a:r>
              <a:rPr lang="en-US" sz="3500" dirty="0" smtClean="0">
                <a:solidFill>
                  <a:schemeClr val="tx1"/>
                </a:solidFill>
                <a:latin typeface="Times New Roman" pitchFamily="18" charset="0"/>
                <a:cs typeface="Times New Roman" pitchFamily="18" charset="0"/>
              </a:rPr>
              <a:t>There </a:t>
            </a:r>
            <a:r>
              <a:rPr lang="en-US" sz="3500" dirty="0" smtClean="0">
                <a:solidFill>
                  <a:schemeClr val="tx1"/>
                </a:solidFill>
                <a:latin typeface="Times New Roman" pitchFamily="18" charset="0"/>
                <a:cs typeface="Times New Roman" pitchFamily="18" charset="0"/>
              </a:rPr>
              <a:t>is one thing that he will not accept: stupidity.</a:t>
            </a:r>
          </a:p>
          <a:p>
            <a:pPr algn="just"/>
            <a:r>
              <a:rPr lang="tr-TR" sz="3500" dirty="0" smtClean="0">
                <a:solidFill>
                  <a:schemeClr val="tx1"/>
                </a:solidFill>
                <a:latin typeface="Times New Roman" pitchFamily="18" charset="0"/>
                <a:cs typeface="Times New Roman" pitchFamily="18" charset="0"/>
              </a:rPr>
              <a:t>	</a:t>
            </a:r>
            <a:r>
              <a:rPr lang="en-US" sz="3500" dirty="0" smtClean="0">
                <a:solidFill>
                  <a:schemeClr val="tx1"/>
                </a:solidFill>
                <a:latin typeface="Times New Roman" pitchFamily="18" charset="0"/>
                <a:cs typeface="Times New Roman" pitchFamily="18" charset="0"/>
              </a:rPr>
              <a:t>The </a:t>
            </a:r>
            <a:r>
              <a:rPr lang="en-US" sz="3500" dirty="0" smtClean="0">
                <a:solidFill>
                  <a:schemeClr val="tx1"/>
                </a:solidFill>
                <a:latin typeface="Times New Roman" pitchFamily="18" charset="0"/>
                <a:cs typeface="Times New Roman" pitchFamily="18" charset="0"/>
              </a:rPr>
              <a:t>job of the colon is simple: to introduce.</a:t>
            </a:r>
          </a:p>
          <a:p>
            <a:endParaRPr lang="tr-TR" dirty="0"/>
          </a:p>
        </p:txBody>
      </p:sp>
      <p:sp>
        <p:nvSpPr>
          <p:cNvPr id="5" name="4 Komut Düğmesi: Giriş">
            <a:hlinkClick r:id="" action="ppaction://hlinkshowjump?jump=firstslide" highlightClick="1"/>
          </p:cNvPr>
          <p:cNvSpPr/>
          <p:nvPr/>
        </p:nvSpPr>
        <p:spPr>
          <a:xfrm>
            <a:off x="251520"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Komut Düğmesi: İleri veya Sonraki">
            <a:hlinkClick r:id="" action="ppaction://hlinkshowjump?jump=nextslide" highlightClick="1"/>
          </p:cNvPr>
          <p:cNvSpPr/>
          <p:nvPr/>
        </p:nvSpPr>
        <p:spPr>
          <a:xfrm>
            <a:off x="8100392" y="6131000"/>
            <a:ext cx="720080" cy="61036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http://sphotos-a.xx.fbcdn.net/hphotos-snc6/165157_196325977047453_1149486_n.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876256" y="-459432"/>
            <a:ext cx="2016224" cy="2016225"/>
          </a:xfrm>
          <a:prstGeom prst="rect">
            <a:avLst/>
          </a:prstGeom>
          <a:noFill/>
        </p:spPr>
      </p:pic>
    </p:spTree>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1037977"/>
          </a:xfrm>
        </p:spPr>
        <p:txBody>
          <a:bodyPr>
            <a:noAutofit/>
          </a:bodyPr>
          <a:lstStyle/>
          <a:p>
            <a:pPr algn="ctr"/>
            <a:r>
              <a:rPr lang="tr-TR" sz="5000" b="1" dirty="0" smtClean="0">
                <a:latin typeface="Times New Roman" pitchFamily="18" charset="0"/>
                <a:cs typeface="Times New Roman" pitchFamily="18" charset="0"/>
              </a:rPr>
              <a:t>COLON</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755576" y="1196752"/>
            <a:ext cx="7776864" cy="5517232"/>
          </a:xfrm>
        </p:spPr>
        <p:txBody>
          <a:bodyPr>
            <a:normAutofit fontScale="77500" lnSpcReduction="20000"/>
          </a:bodyPr>
          <a:lstStyle/>
          <a:p>
            <a:pPr algn="just"/>
            <a:r>
              <a:rPr lang="en-US" sz="3900" b="1" dirty="0" smtClean="0">
                <a:solidFill>
                  <a:schemeClr val="tx1"/>
                </a:solidFill>
                <a:latin typeface="Times New Roman" pitchFamily="18" charset="0"/>
                <a:cs typeface="Times New Roman" pitchFamily="18" charset="0"/>
              </a:rPr>
              <a:t>3. Use a colon to introduce direct speech or a quotation</a:t>
            </a:r>
            <a:r>
              <a:rPr lang="en-US" sz="3900" b="1" dirty="0" smtClean="0">
                <a:solidFill>
                  <a:schemeClr val="tx1"/>
                </a:solidFill>
                <a:latin typeface="Times New Roman" pitchFamily="18" charset="0"/>
                <a:cs typeface="Times New Roman" pitchFamily="18" charset="0"/>
              </a:rPr>
              <a:t>:</a:t>
            </a:r>
            <a:endParaRPr lang="en-US" sz="3900" dirty="0" smtClean="0">
              <a:solidFill>
                <a:schemeClr val="tx1"/>
              </a:solidFill>
              <a:latin typeface="Times New Roman" pitchFamily="18" charset="0"/>
              <a:cs typeface="Times New Roman" pitchFamily="18" charset="0"/>
            </a:endParaRPr>
          </a:p>
          <a:p>
            <a:pPr algn="just"/>
            <a:r>
              <a:rPr lang="tr-TR" sz="3900" dirty="0" smtClean="0">
                <a:solidFill>
                  <a:schemeClr val="tx1"/>
                </a:solidFill>
                <a:latin typeface="Times New Roman" pitchFamily="18" charset="0"/>
                <a:cs typeface="Times New Roman" pitchFamily="18" charset="0"/>
              </a:rPr>
              <a:t>	</a:t>
            </a:r>
            <a:r>
              <a:rPr lang="en-US" sz="3900" dirty="0" smtClean="0">
                <a:solidFill>
                  <a:schemeClr val="tx1"/>
                </a:solidFill>
                <a:latin typeface="Times New Roman" pitchFamily="18" charset="0"/>
                <a:cs typeface="Times New Roman" pitchFamily="18" charset="0"/>
              </a:rPr>
              <a:t>John </a:t>
            </a:r>
            <a:r>
              <a:rPr lang="en-US" sz="3900" dirty="0" smtClean="0">
                <a:solidFill>
                  <a:schemeClr val="tx1"/>
                </a:solidFill>
                <a:latin typeface="Times New Roman" pitchFamily="18" charset="0"/>
                <a:cs typeface="Times New Roman" pitchFamily="18" charset="0"/>
              </a:rPr>
              <a:t>whispered in my ear: "Have you seen Andrea?"</a:t>
            </a:r>
          </a:p>
          <a:p>
            <a:pPr algn="just"/>
            <a:r>
              <a:rPr lang="tr-TR" sz="3900" dirty="0" smtClean="0">
                <a:solidFill>
                  <a:schemeClr val="tx1"/>
                </a:solidFill>
                <a:latin typeface="Times New Roman" pitchFamily="18" charset="0"/>
                <a:cs typeface="Times New Roman" pitchFamily="18" charset="0"/>
              </a:rPr>
              <a:t>	</a:t>
            </a:r>
            <a:r>
              <a:rPr lang="en-US" sz="3900" dirty="0" smtClean="0">
                <a:solidFill>
                  <a:schemeClr val="tx1"/>
                </a:solidFill>
                <a:latin typeface="Times New Roman" pitchFamily="18" charset="0"/>
                <a:cs typeface="Times New Roman" pitchFamily="18" charset="0"/>
              </a:rPr>
              <a:t>As </a:t>
            </a:r>
            <a:r>
              <a:rPr lang="en-US" sz="3900" dirty="0" smtClean="0">
                <a:solidFill>
                  <a:schemeClr val="tx1"/>
                </a:solidFill>
                <a:latin typeface="Times New Roman" pitchFamily="18" charset="0"/>
                <a:cs typeface="Times New Roman" pitchFamily="18" charset="0"/>
              </a:rPr>
              <a:t>Confucius once wrote: "When words lose their meaning, people lose their freedom."</a:t>
            </a:r>
          </a:p>
          <a:p>
            <a:pPr algn="just"/>
            <a:endParaRPr lang="tr-TR" sz="3900" dirty="0" smtClean="0">
              <a:solidFill>
                <a:schemeClr val="tx1"/>
              </a:solidFill>
              <a:latin typeface="Times New Roman" pitchFamily="18" charset="0"/>
              <a:cs typeface="Times New Roman" pitchFamily="18" charset="0"/>
            </a:endParaRPr>
          </a:p>
          <a:p>
            <a:pPr algn="just"/>
            <a:r>
              <a:rPr lang="en-US" sz="3900" b="1" dirty="0" smtClean="0">
                <a:solidFill>
                  <a:schemeClr val="tx1"/>
                </a:solidFill>
                <a:latin typeface="Times New Roman" pitchFamily="18" charset="0"/>
                <a:cs typeface="Times New Roman" pitchFamily="18" charset="0"/>
              </a:rPr>
              <a:t>4</a:t>
            </a:r>
            <a:r>
              <a:rPr lang="en-US" sz="3900" b="1" dirty="0" smtClean="0">
                <a:solidFill>
                  <a:schemeClr val="tx1"/>
                </a:solidFill>
                <a:latin typeface="Times New Roman" pitchFamily="18" charset="0"/>
                <a:cs typeface="Times New Roman" pitchFamily="18" charset="0"/>
              </a:rPr>
              <a:t>. Use a colon to introduce an explanation:</a:t>
            </a:r>
          </a:p>
          <a:p>
            <a:pPr algn="just"/>
            <a:r>
              <a:rPr lang="tr-TR" sz="3900" dirty="0" smtClean="0">
                <a:solidFill>
                  <a:schemeClr val="tx1"/>
                </a:solidFill>
                <a:latin typeface="Times New Roman" pitchFamily="18" charset="0"/>
                <a:cs typeface="Times New Roman" pitchFamily="18" charset="0"/>
              </a:rPr>
              <a:t>	</a:t>
            </a:r>
            <a:r>
              <a:rPr lang="en-US" sz="3900" dirty="0" smtClean="0">
                <a:solidFill>
                  <a:schemeClr val="tx1"/>
                </a:solidFill>
                <a:latin typeface="Times New Roman" pitchFamily="18" charset="0"/>
                <a:cs typeface="Times New Roman" pitchFamily="18" charset="0"/>
              </a:rPr>
              <a:t>We </a:t>
            </a:r>
            <a:r>
              <a:rPr lang="en-US" sz="3900" dirty="0" smtClean="0">
                <a:solidFill>
                  <a:schemeClr val="tx1"/>
                </a:solidFill>
                <a:latin typeface="Times New Roman" pitchFamily="18" charset="0"/>
                <a:cs typeface="Times New Roman" pitchFamily="18" charset="0"/>
              </a:rPr>
              <a:t>had to cancel the party: too many people were sick.</a:t>
            </a:r>
          </a:p>
          <a:p>
            <a:pPr algn="just"/>
            <a:r>
              <a:rPr lang="tr-TR" sz="3900" dirty="0" smtClean="0">
                <a:solidFill>
                  <a:schemeClr val="tx1"/>
                </a:solidFill>
                <a:latin typeface="Times New Roman" pitchFamily="18" charset="0"/>
                <a:cs typeface="Times New Roman" pitchFamily="18" charset="0"/>
              </a:rPr>
              <a:t>	</a:t>
            </a:r>
            <a:r>
              <a:rPr lang="en-US" sz="3900" dirty="0" smtClean="0">
                <a:solidFill>
                  <a:schemeClr val="tx1"/>
                </a:solidFill>
                <a:latin typeface="Times New Roman" pitchFamily="18" charset="0"/>
                <a:cs typeface="Times New Roman" pitchFamily="18" charset="0"/>
              </a:rPr>
              <a:t>There </a:t>
            </a:r>
            <a:r>
              <a:rPr lang="en-US" sz="3900" dirty="0" smtClean="0">
                <a:solidFill>
                  <a:schemeClr val="tx1"/>
                </a:solidFill>
                <a:latin typeface="Times New Roman" pitchFamily="18" charset="0"/>
                <a:cs typeface="Times New Roman" pitchFamily="18" charset="0"/>
              </a:rPr>
              <a:t>is no need to rush: the meeting will be starting one hour late</a:t>
            </a:r>
            <a:r>
              <a:rPr lang="en-US" sz="3900" dirty="0" smtClean="0">
                <a:solidFill>
                  <a:schemeClr val="tx1"/>
                </a:solidFill>
                <a:latin typeface="Times New Roman" pitchFamily="18" charset="0"/>
                <a:cs typeface="Times New Roman" pitchFamily="18" charset="0"/>
              </a:rPr>
              <a:t>.</a:t>
            </a:r>
            <a:endParaRPr lang="tr-TR" sz="3900" dirty="0" smtClean="0">
              <a:solidFill>
                <a:schemeClr val="tx1"/>
              </a:solidFill>
              <a:latin typeface="Times New Roman" pitchFamily="18" charset="0"/>
              <a:cs typeface="Times New Roman" pitchFamily="18" charset="0"/>
            </a:endParaRPr>
          </a:p>
          <a:p>
            <a:pPr algn="just"/>
            <a:endParaRPr lang="en-US" sz="3900" dirty="0" smtClean="0">
              <a:solidFill>
                <a:schemeClr val="tx1"/>
              </a:solidFill>
              <a:latin typeface="Times New Roman" pitchFamily="18" charset="0"/>
              <a:cs typeface="Times New Roman" pitchFamily="18" charset="0"/>
            </a:endParaRPr>
          </a:p>
          <a:p>
            <a:endParaRPr lang="tr-TR" dirty="0"/>
          </a:p>
        </p:txBody>
      </p:sp>
      <p:sp>
        <p:nvSpPr>
          <p:cNvPr id="5" name="4 Komut Düğmesi: Giriş">
            <a:hlinkClick r:id="" action="ppaction://hlinkshowjump?jump=firstslide" highlightClick="1"/>
          </p:cNvPr>
          <p:cNvSpPr/>
          <p:nvPr/>
        </p:nvSpPr>
        <p:spPr>
          <a:xfrm>
            <a:off x="251520"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1080120"/>
          </a:xfrm>
        </p:spPr>
        <p:txBody>
          <a:bodyPr>
            <a:noAutofit/>
          </a:bodyPr>
          <a:lstStyle/>
          <a:p>
            <a:pPr algn="ctr"/>
            <a:r>
              <a:rPr lang="tr-TR" sz="5000" b="1" dirty="0" smtClean="0">
                <a:latin typeface="Times New Roman" pitchFamily="18" charset="0"/>
                <a:cs typeface="Times New Roman" pitchFamily="18" charset="0"/>
              </a:rPr>
              <a:t>SEMI COLON</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467544" y="1124744"/>
            <a:ext cx="8352928" cy="5733256"/>
          </a:xfrm>
        </p:spPr>
        <p:txBody>
          <a:bodyPr>
            <a:noAutofit/>
          </a:bodyPr>
          <a:lstStyle/>
          <a:p>
            <a:pPr algn="just"/>
            <a:r>
              <a:rPr lang="en-US" sz="2400" b="1" dirty="0" smtClean="0">
                <a:solidFill>
                  <a:schemeClr val="tx1"/>
                </a:solidFill>
                <a:latin typeface="Times New Roman" pitchFamily="18" charset="0"/>
                <a:cs typeface="Times New Roman" pitchFamily="18" charset="0"/>
              </a:rPr>
              <a:t>1. We </a:t>
            </a:r>
            <a:r>
              <a:rPr lang="en-US" sz="2400" b="1" dirty="0" smtClean="0">
                <a:solidFill>
                  <a:schemeClr val="tx1"/>
                </a:solidFill>
                <a:latin typeface="Times New Roman" pitchFamily="18" charset="0"/>
                <a:cs typeface="Times New Roman" pitchFamily="18" charset="0"/>
              </a:rPr>
              <a:t>sometimes use a semi-colon instead of a full stop or period. This is to separate sentences that are grammatically independent but that have closely connected meaning</a:t>
            </a:r>
            <a:r>
              <a:rPr lang="en-US" sz="2400" b="1" dirty="0" smtClean="0">
                <a:solidFill>
                  <a:schemeClr val="tx1"/>
                </a:solidFill>
                <a:latin typeface="Times New Roman" pitchFamily="18" charset="0"/>
                <a:cs typeface="Times New Roman" pitchFamily="18" charset="0"/>
              </a:rPr>
              <a:t>.</a:t>
            </a:r>
          </a:p>
          <a:p>
            <a:pPr algn="l"/>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Josef likes coffee; Mary likes tea.</a:t>
            </a:r>
            <a:br>
              <a:rPr lang="en-US" sz="2400" dirty="0" smtClean="0">
                <a:solidFill>
                  <a:schemeClr val="tx1"/>
                </a:solidFill>
                <a:latin typeface="Times New Roman" pitchFamily="18" charset="0"/>
                <a:cs typeface="Times New Roman" pitchFamily="18" charset="0"/>
              </a:rPr>
            </a:br>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Tara is a good speaker; she speaks very clearly.</a:t>
            </a:r>
          </a:p>
          <a:p>
            <a:pPr algn="just"/>
            <a:endParaRPr lang="tr-TR" sz="2400" b="1" dirty="0" smtClean="0">
              <a:solidFill>
                <a:schemeClr val="tx1"/>
              </a:solidFill>
              <a:latin typeface="Times New Roman" pitchFamily="18" charset="0"/>
              <a:cs typeface="Times New Roman" pitchFamily="18" charset="0"/>
            </a:endParaRPr>
          </a:p>
          <a:p>
            <a:pPr algn="just"/>
            <a:r>
              <a:rPr lang="en-US" sz="2400" b="1" dirty="0" smtClean="0">
                <a:solidFill>
                  <a:schemeClr val="tx1"/>
                </a:solidFill>
                <a:latin typeface="Times New Roman" pitchFamily="18" charset="0"/>
                <a:cs typeface="Times New Roman" pitchFamily="18" charset="0"/>
              </a:rPr>
              <a:t>2</a:t>
            </a:r>
            <a:r>
              <a:rPr lang="en-US" sz="2400" b="1" dirty="0" smtClean="0">
                <a:solidFill>
                  <a:schemeClr val="tx1"/>
                </a:solidFill>
                <a:latin typeface="Times New Roman" pitchFamily="18" charset="0"/>
                <a:cs typeface="Times New Roman" pitchFamily="18" charset="0"/>
              </a:rPr>
              <a:t>. Use a semi-colon as a kind of "super comma". When we have a list of items, we usually separate the items with commas. If the list is complicated, we may prefer to use semi-colons in some cases</a:t>
            </a:r>
            <a:r>
              <a:rPr lang="en-US" sz="2400" b="1" dirty="0" smtClean="0">
                <a:solidFill>
                  <a:schemeClr val="tx1"/>
                </a:solidFill>
                <a:latin typeface="Times New Roman" pitchFamily="18" charset="0"/>
                <a:cs typeface="Times New Roman" pitchFamily="18" charset="0"/>
              </a:rPr>
              <a:t>.</a:t>
            </a:r>
            <a:endParaRPr lang="en-US" sz="2400" dirty="0" smtClean="0">
              <a:solidFill>
                <a:schemeClr val="tx1"/>
              </a:solidFill>
              <a:latin typeface="Times New Roman" pitchFamily="18" charset="0"/>
              <a:cs typeface="Times New Roman" pitchFamily="18" charset="0"/>
            </a:endParaRP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Rental </a:t>
            </a:r>
            <a:r>
              <a:rPr lang="en-US" sz="2400" dirty="0" smtClean="0">
                <a:solidFill>
                  <a:schemeClr val="tx1"/>
                </a:solidFill>
                <a:latin typeface="Times New Roman" pitchFamily="18" charset="0"/>
                <a:cs typeface="Times New Roman" pitchFamily="18" charset="0"/>
              </a:rPr>
              <a:t>cars must be returned on time; with a full tank of petrol; in undamaged condition; and at the same location as they were collected from.</a:t>
            </a:r>
            <a:endParaRPr lang="en-US" sz="2400" dirty="0">
              <a:solidFill>
                <a:schemeClr val="tx1"/>
              </a:solidFill>
              <a:latin typeface="Times New Roman" pitchFamily="18" charset="0"/>
              <a:cs typeface="Times New Roman" pitchFamily="18" charset="0"/>
            </a:endParaRPr>
          </a:p>
        </p:txBody>
      </p:sp>
      <p:sp>
        <p:nvSpPr>
          <p:cNvPr id="5" name="4 Komut Düğmesi: Giriş">
            <a:hlinkClick r:id="" action="ppaction://hlinkshowjump?jump=firstslide" highlightClick="1"/>
          </p:cNvPr>
          <p:cNvSpPr/>
          <p:nvPr/>
        </p:nvSpPr>
        <p:spPr>
          <a:xfrm>
            <a:off x="323528" y="548680"/>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http://profile.ak.fbcdn.net/hprofile-ak-ash3/161578_100000731985734_3339350_n.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948264" y="-315416"/>
            <a:ext cx="1496007" cy="1512168"/>
          </a:xfrm>
          <a:prstGeom prst="rect">
            <a:avLst/>
          </a:prstGeom>
          <a:noFill/>
        </p:spPr>
      </p:pic>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1080120"/>
          </a:xfrm>
        </p:spPr>
        <p:txBody>
          <a:bodyPr>
            <a:noAutofit/>
          </a:bodyPr>
          <a:lstStyle/>
          <a:p>
            <a:pPr algn="ctr"/>
            <a:r>
              <a:rPr lang="tr-TR" sz="5000" b="1" dirty="0" smtClean="0">
                <a:latin typeface="Times New Roman" pitchFamily="18" charset="0"/>
                <a:cs typeface="Times New Roman" pitchFamily="18" charset="0"/>
              </a:rPr>
              <a:t>HYPEN</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611560" y="980728"/>
            <a:ext cx="8208912" cy="5688632"/>
          </a:xfrm>
        </p:spPr>
        <p:txBody>
          <a:bodyPr>
            <a:noAutofit/>
          </a:bodyPr>
          <a:lstStyle/>
          <a:p>
            <a:pPr algn="just"/>
            <a:r>
              <a:rPr lang="en-US" sz="2400" b="1" dirty="0" smtClean="0">
                <a:solidFill>
                  <a:schemeClr val="tx1"/>
                </a:solidFill>
                <a:latin typeface="Times New Roman" pitchFamily="18" charset="0"/>
                <a:cs typeface="Times New Roman" pitchFamily="18" charset="0"/>
              </a:rPr>
              <a:t>1. Use a hyphen to join words to show that their meaning is linked in some way:</a:t>
            </a: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book-case </a:t>
            </a:r>
            <a:r>
              <a:rPr lang="en-US" sz="2400" dirty="0" smtClean="0">
                <a:solidFill>
                  <a:schemeClr val="tx1"/>
                </a:solidFill>
                <a:latin typeface="Times New Roman" pitchFamily="18" charset="0"/>
                <a:cs typeface="Times New Roman" pitchFamily="18" charset="0"/>
              </a:rPr>
              <a:t>(</a:t>
            </a:r>
            <a:r>
              <a:rPr lang="en-US" sz="2400" i="1" dirty="0" smtClean="0">
                <a:solidFill>
                  <a:schemeClr val="tx1"/>
                </a:solidFill>
                <a:latin typeface="Times New Roman" pitchFamily="18" charset="0"/>
                <a:cs typeface="Times New Roman" pitchFamily="18" charset="0"/>
              </a:rPr>
              <a:t>or</a:t>
            </a:r>
            <a:r>
              <a:rPr lang="en-US" sz="2400" dirty="0" smtClean="0">
                <a:solidFill>
                  <a:schemeClr val="tx1"/>
                </a:solidFill>
                <a:latin typeface="Times New Roman" pitchFamily="18" charset="0"/>
                <a:cs typeface="Times New Roman" pitchFamily="18" charset="0"/>
              </a:rPr>
              <a:t> bookcase</a:t>
            </a:r>
            <a:r>
              <a:rPr lang="en-US" sz="2400" dirty="0" smtClean="0">
                <a:solidFill>
                  <a:schemeClr val="tx1"/>
                </a:solidFill>
                <a:latin typeface="Times New Roman" pitchFamily="18" charset="0"/>
                <a:cs typeface="Times New Roman" pitchFamily="18" charset="0"/>
              </a:rPr>
              <a:t>)</a:t>
            </a:r>
            <a:endParaRPr lang="en-US" sz="2400" dirty="0" smtClean="0">
              <a:solidFill>
                <a:schemeClr val="tx1"/>
              </a:solidFill>
              <a:latin typeface="Times New Roman" pitchFamily="18" charset="0"/>
              <a:cs typeface="Times New Roman" pitchFamily="18" charset="0"/>
            </a:endParaRP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race-horse </a:t>
            </a:r>
            <a:r>
              <a:rPr lang="en-US" sz="2400" dirty="0" smtClean="0">
                <a:solidFill>
                  <a:schemeClr val="tx1"/>
                </a:solidFill>
                <a:latin typeface="Times New Roman" pitchFamily="18" charset="0"/>
                <a:cs typeface="Times New Roman" pitchFamily="18" charset="0"/>
              </a:rPr>
              <a:t>(</a:t>
            </a:r>
            <a:r>
              <a:rPr lang="en-US" sz="2400" i="1" dirty="0" smtClean="0">
                <a:solidFill>
                  <a:schemeClr val="tx1"/>
                </a:solidFill>
                <a:latin typeface="Times New Roman" pitchFamily="18" charset="0"/>
                <a:cs typeface="Times New Roman" pitchFamily="18" charset="0"/>
              </a:rPr>
              <a:t>or</a:t>
            </a:r>
            <a:r>
              <a:rPr lang="en-US" sz="2400" dirty="0" smtClean="0">
                <a:solidFill>
                  <a:schemeClr val="tx1"/>
                </a:solidFill>
                <a:latin typeface="Times New Roman" pitchFamily="18" charset="0"/>
                <a:cs typeface="Times New Roman" pitchFamily="18" charset="0"/>
              </a:rPr>
              <a:t> racehorse</a:t>
            </a:r>
            <a:r>
              <a:rPr lang="en-US" sz="2400" dirty="0" smtClean="0">
                <a:solidFill>
                  <a:schemeClr val="tx1"/>
                </a:solidFill>
                <a:latin typeface="Times New Roman" pitchFamily="18" charset="0"/>
                <a:cs typeface="Times New Roman" pitchFamily="18" charset="0"/>
              </a:rPr>
              <a:t>)</a:t>
            </a:r>
            <a:endParaRPr lang="tr-TR" sz="2400" dirty="0" smtClean="0">
              <a:solidFill>
                <a:schemeClr val="tx1"/>
              </a:solidFill>
              <a:latin typeface="Times New Roman" pitchFamily="18" charset="0"/>
              <a:cs typeface="Times New Roman" pitchFamily="18" charset="0"/>
            </a:endParaRPr>
          </a:p>
          <a:p>
            <a:pPr algn="just"/>
            <a:endParaRPr lang="en-US" sz="2400" dirty="0" smtClean="0">
              <a:solidFill>
                <a:schemeClr val="tx1"/>
              </a:solidFill>
              <a:latin typeface="Times New Roman" pitchFamily="18" charset="0"/>
              <a:cs typeface="Times New Roman" pitchFamily="18" charset="0"/>
            </a:endParaRPr>
          </a:p>
          <a:p>
            <a:pPr algn="just"/>
            <a:r>
              <a:rPr lang="en-US" sz="2400" b="1" dirty="0" smtClean="0">
                <a:solidFill>
                  <a:schemeClr val="tx1"/>
                </a:solidFill>
                <a:latin typeface="Times New Roman" pitchFamily="18" charset="0"/>
                <a:cs typeface="Times New Roman" pitchFamily="18" charset="0"/>
              </a:rPr>
              <a:t>2. Use a hyphen to make compound modifiers before nouns:</a:t>
            </a: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a </a:t>
            </a:r>
            <a:r>
              <a:rPr lang="en-US" sz="2400" dirty="0" smtClean="0">
                <a:solidFill>
                  <a:schemeClr val="tx1"/>
                </a:solidFill>
                <a:latin typeface="Times New Roman" pitchFamily="18" charset="0"/>
                <a:cs typeface="Times New Roman" pitchFamily="18" charset="0"/>
              </a:rPr>
              <a:t>blue-eyed boy (</a:t>
            </a:r>
            <a:r>
              <a:rPr lang="en-US" sz="2400" i="1" dirty="0" smtClean="0">
                <a:solidFill>
                  <a:schemeClr val="tx1"/>
                </a:solidFill>
                <a:latin typeface="Times New Roman" pitchFamily="18" charset="0"/>
                <a:cs typeface="Times New Roman" pitchFamily="18" charset="0"/>
              </a:rPr>
              <a:t>but</a:t>
            </a:r>
            <a:r>
              <a:rPr lang="en-US" sz="2400" dirty="0" smtClean="0">
                <a:solidFill>
                  <a:schemeClr val="tx1"/>
                </a:solidFill>
                <a:latin typeface="Times New Roman" pitchFamily="18" charset="0"/>
                <a:cs typeface="Times New Roman" pitchFamily="18" charset="0"/>
              </a:rPr>
              <a:t> The boy was blue eyed.)</a:t>
            </a: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the </a:t>
            </a:r>
            <a:r>
              <a:rPr lang="en-US" sz="2400" dirty="0" smtClean="0">
                <a:solidFill>
                  <a:schemeClr val="tx1"/>
                </a:solidFill>
                <a:latin typeface="Times New Roman" pitchFamily="18" charset="0"/>
                <a:cs typeface="Times New Roman" pitchFamily="18" charset="0"/>
              </a:rPr>
              <a:t>well-known actor (</a:t>
            </a:r>
            <a:r>
              <a:rPr lang="en-US" sz="2400" i="1" dirty="0" smtClean="0">
                <a:solidFill>
                  <a:schemeClr val="tx1"/>
                </a:solidFill>
                <a:latin typeface="Times New Roman" pitchFamily="18" charset="0"/>
                <a:cs typeface="Times New Roman" pitchFamily="18" charset="0"/>
              </a:rPr>
              <a:t>but</a:t>
            </a:r>
            <a:r>
              <a:rPr lang="en-US" sz="2400" dirty="0" smtClean="0">
                <a:solidFill>
                  <a:schemeClr val="tx1"/>
                </a:solidFill>
                <a:latin typeface="Times New Roman" pitchFamily="18" charset="0"/>
                <a:cs typeface="Times New Roman" pitchFamily="18" charset="0"/>
              </a:rPr>
              <a:t> The actor is well </a:t>
            </a:r>
            <a:r>
              <a:rPr lang="en-US" sz="2400" dirty="0" smtClean="0">
                <a:solidFill>
                  <a:schemeClr val="tx1"/>
                </a:solidFill>
                <a:latin typeface="Times New Roman" pitchFamily="18" charset="0"/>
                <a:cs typeface="Times New Roman" pitchFamily="18" charset="0"/>
              </a:rPr>
              <a:t>known.)</a:t>
            </a:r>
            <a:endParaRPr lang="tr-TR" sz="2400" dirty="0" smtClean="0">
              <a:solidFill>
                <a:schemeClr val="tx1"/>
              </a:solidFill>
              <a:latin typeface="Times New Roman" pitchFamily="18" charset="0"/>
              <a:cs typeface="Times New Roman" pitchFamily="18" charset="0"/>
            </a:endParaRPr>
          </a:p>
          <a:p>
            <a:pPr algn="just"/>
            <a:endParaRPr lang="en-US" sz="2400" dirty="0" smtClean="0">
              <a:solidFill>
                <a:schemeClr val="tx1"/>
              </a:solidFill>
              <a:latin typeface="Times New Roman" pitchFamily="18" charset="0"/>
              <a:cs typeface="Times New Roman" pitchFamily="18" charset="0"/>
            </a:endParaRPr>
          </a:p>
          <a:p>
            <a:pPr algn="just"/>
            <a:r>
              <a:rPr lang="en-US" sz="2400" b="1" dirty="0" smtClean="0">
                <a:solidFill>
                  <a:schemeClr val="tx1"/>
                </a:solidFill>
                <a:latin typeface="Times New Roman" pitchFamily="18" charset="0"/>
                <a:cs typeface="Times New Roman" pitchFamily="18" charset="0"/>
              </a:rPr>
              <a:t>3</a:t>
            </a:r>
            <a:r>
              <a:rPr lang="en-US" sz="2400" b="1" dirty="0" smtClean="0">
                <a:solidFill>
                  <a:schemeClr val="tx1"/>
                </a:solidFill>
                <a:latin typeface="Times New Roman" pitchFamily="18" charset="0"/>
                <a:cs typeface="Times New Roman" pitchFamily="18" charset="0"/>
              </a:rPr>
              <a:t>. Use a hyphen with certain prefixes. The prefixes </a:t>
            </a:r>
            <a:r>
              <a:rPr lang="en-US" sz="2400" b="1" i="1" dirty="0" smtClean="0">
                <a:solidFill>
                  <a:schemeClr val="tx1"/>
                </a:solidFill>
                <a:latin typeface="Times New Roman" pitchFamily="18" charset="0"/>
                <a:cs typeface="Times New Roman" pitchFamily="18" charset="0"/>
              </a:rPr>
              <a:t>all-</a:t>
            </a:r>
            <a:r>
              <a:rPr lang="en-US" sz="2400" b="1" dirty="0" smtClean="0">
                <a:solidFill>
                  <a:schemeClr val="tx1"/>
                </a:solidFill>
                <a:latin typeface="Times New Roman" pitchFamily="18" charset="0"/>
                <a:cs typeface="Times New Roman" pitchFamily="18" charset="0"/>
              </a:rPr>
              <a:t>, </a:t>
            </a:r>
            <a:r>
              <a:rPr lang="en-US" sz="2400" b="1" i="1" dirty="0" smtClean="0">
                <a:solidFill>
                  <a:schemeClr val="tx1"/>
                </a:solidFill>
                <a:latin typeface="Times New Roman" pitchFamily="18" charset="0"/>
                <a:cs typeface="Times New Roman" pitchFamily="18" charset="0"/>
              </a:rPr>
              <a:t>ex-</a:t>
            </a:r>
            <a:r>
              <a:rPr lang="en-US" sz="2400" b="1" dirty="0" smtClean="0">
                <a:solidFill>
                  <a:schemeClr val="tx1"/>
                </a:solidFill>
                <a:latin typeface="Times New Roman" pitchFamily="18" charset="0"/>
                <a:cs typeface="Times New Roman" pitchFamily="18" charset="0"/>
              </a:rPr>
              <a:t>, and </a:t>
            </a:r>
            <a:r>
              <a:rPr lang="en-US" sz="2400" b="1" i="1" dirty="0" smtClean="0">
                <a:solidFill>
                  <a:schemeClr val="tx1"/>
                </a:solidFill>
                <a:latin typeface="Times New Roman" pitchFamily="18" charset="0"/>
                <a:cs typeface="Times New Roman" pitchFamily="18" charset="0"/>
              </a:rPr>
              <a:t>self</a:t>
            </a:r>
            <a:r>
              <a:rPr lang="en-US" sz="2400" b="1" dirty="0" smtClean="0">
                <a:solidFill>
                  <a:schemeClr val="tx1"/>
                </a:solidFill>
                <a:latin typeface="Times New Roman" pitchFamily="18" charset="0"/>
                <a:cs typeface="Times New Roman" pitchFamily="18" charset="0"/>
              </a:rPr>
              <a:t>- usually need a hyphen:</a:t>
            </a: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all-inclusive</a:t>
            </a:r>
            <a:endParaRPr lang="en-US" sz="2400" dirty="0" smtClean="0">
              <a:solidFill>
                <a:schemeClr val="tx1"/>
              </a:solidFill>
              <a:latin typeface="Times New Roman" pitchFamily="18" charset="0"/>
              <a:cs typeface="Times New Roman" pitchFamily="18" charset="0"/>
            </a:endParaRP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self-control</a:t>
            </a:r>
            <a:endParaRPr lang="tr-TR" sz="2400" dirty="0"/>
          </a:p>
        </p:txBody>
      </p:sp>
      <p:sp>
        <p:nvSpPr>
          <p:cNvPr id="5" name="4 Komut Düğmesi: Giriş">
            <a:hlinkClick r:id="" action="ppaction://hlinkshowjump?jump=firstslide" highlightClick="1"/>
          </p:cNvPr>
          <p:cNvSpPr/>
          <p:nvPr/>
        </p:nvSpPr>
        <p:spPr>
          <a:xfrm>
            <a:off x="323528"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Komut Düğmesi: İleri veya Sonraki">
            <a:hlinkClick r:id="" action="ppaction://hlinkshowjump?jump=nextslide" highlightClick="1"/>
          </p:cNvPr>
          <p:cNvSpPr/>
          <p:nvPr/>
        </p:nvSpPr>
        <p:spPr>
          <a:xfrm>
            <a:off x="8100392" y="5914976"/>
            <a:ext cx="720080" cy="61036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314" name="Picture 2" descr="http://azatty.files.wordpress.com/2011/03/hyphen-2.png"/>
          <p:cNvPicPr>
            <a:picLocks noChangeAspect="1" noChangeArrowheads="1"/>
          </p:cNvPicPr>
          <p:nvPr/>
        </p:nvPicPr>
        <p:blipFill>
          <a:blip r:embed="rId2" cstate="print"/>
          <a:srcRect/>
          <a:stretch>
            <a:fillRect/>
          </a:stretch>
        </p:blipFill>
        <p:spPr bwMode="auto">
          <a:xfrm>
            <a:off x="6516216" y="-675456"/>
            <a:ext cx="1472125" cy="2088232"/>
          </a:xfrm>
          <a:prstGeom prst="rect">
            <a:avLst/>
          </a:prstGeom>
          <a:noFill/>
        </p:spPr>
      </p:pic>
    </p:spTree>
  </p:cSld>
  <p:clrMapOvr>
    <a:masterClrMapping/>
  </p:clrMapOvr>
  <p:transition>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720079"/>
          </a:xfrm>
        </p:spPr>
        <p:txBody>
          <a:bodyPr>
            <a:noAutofit/>
          </a:bodyPr>
          <a:lstStyle/>
          <a:p>
            <a:pPr algn="ctr"/>
            <a:r>
              <a:rPr lang="tr-TR" sz="5000" b="1" dirty="0" smtClean="0">
                <a:latin typeface="Times New Roman" pitchFamily="18" charset="0"/>
                <a:cs typeface="Times New Roman" pitchFamily="18" charset="0"/>
              </a:rPr>
              <a:t>HYPEN</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611560" y="692696"/>
            <a:ext cx="8208912" cy="6165304"/>
          </a:xfrm>
        </p:spPr>
        <p:txBody>
          <a:bodyPr>
            <a:noAutofit/>
          </a:bodyPr>
          <a:lstStyle/>
          <a:p>
            <a:pPr algn="just"/>
            <a:r>
              <a:rPr lang="en-US" sz="2400" b="1" dirty="0" smtClean="0">
                <a:solidFill>
                  <a:schemeClr val="tx1"/>
                </a:solidFill>
                <a:latin typeface="Times New Roman" pitchFamily="18" charset="0"/>
                <a:cs typeface="Times New Roman" pitchFamily="18" charset="0"/>
              </a:rPr>
              <a:t>4. Use a hyphen when writing numbers 21 to 99, and fractions:</a:t>
            </a: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twenty-one</a:t>
            </a:r>
            <a:endParaRPr lang="en-US" sz="2400" dirty="0" smtClean="0">
              <a:solidFill>
                <a:schemeClr val="tx1"/>
              </a:solidFill>
              <a:latin typeface="Times New Roman" pitchFamily="18" charset="0"/>
              <a:cs typeface="Times New Roman" pitchFamily="18" charset="0"/>
            </a:endParaRP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one </a:t>
            </a:r>
            <a:r>
              <a:rPr lang="en-US" sz="2400" dirty="0" smtClean="0">
                <a:solidFill>
                  <a:schemeClr val="tx1"/>
                </a:solidFill>
                <a:latin typeface="Times New Roman" pitchFamily="18" charset="0"/>
                <a:cs typeface="Times New Roman" pitchFamily="18" charset="0"/>
              </a:rPr>
              <a:t>hundred and </a:t>
            </a:r>
            <a:r>
              <a:rPr lang="en-US" sz="2400" dirty="0" smtClean="0">
                <a:solidFill>
                  <a:schemeClr val="tx1"/>
                </a:solidFill>
                <a:latin typeface="Times New Roman" pitchFamily="18" charset="0"/>
                <a:cs typeface="Times New Roman" pitchFamily="18" charset="0"/>
              </a:rPr>
              <a:t>sixty-five</a:t>
            </a:r>
            <a:endParaRPr lang="tr-TR" sz="1400" dirty="0" smtClean="0">
              <a:solidFill>
                <a:schemeClr val="tx1"/>
              </a:solidFill>
              <a:latin typeface="Times New Roman" pitchFamily="18" charset="0"/>
              <a:cs typeface="Times New Roman" pitchFamily="18" charset="0"/>
            </a:endParaRPr>
          </a:p>
          <a:p>
            <a:pPr algn="just"/>
            <a:endParaRPr lang="tr-TR" sz="2400" b="1" dirty="0" smtClean="0">
              <a:solidFill>
                <a:schemeClr val="tx1"/>
              </a:solidFill>
              <a:latin typeface="Times New Roman" pitchFamily="18" charset="0"/>
              <a:cs typeface="Times New Roman" pitchFamily="18" charset="0"/>
            </a:endParaRPr>
          </a:p>
          <a:p>
            <a:pPr algn="just"/>
            <a:r>
              <a:rPr lang="en-US" sz="2400" b="1" dirty="0" smtClean="0">
                <a:solidFill>
                  <a:schemeClr val="tx1"/>
                </a:solidFill>
                <a:latin typeface="Times New Roman" pitchFamily="18" charset="0"/>
                <a:cs typeface="Times New Roman" pitchFamily="18" charset="0"/>
              </a:rPr>
              <a:t>5</a:t>
            </a:r>
            <a:r>
              <a:rPr lang="en-US" sz="2400" b="1" dirty="0" smtClean="0">
                <a:solidFill>
                  <a:schemeClr val="tx1"/>
                </a:solidFill>
                <a:latin typeface="Times New Roman" pitchFamily="18" charset="0"/>
                <a:cs typeface="Times New Roman" pitchFamily="18" charset="0"/>
              </a:rPr>
              <a:t>. Use a hyphen to show that a word has been broken at the end of a line </a:t>
            </a:r>
            <a:r>
              <a:rPr lang="en-US" sz="2400" b="1" dirty="0" smtClean="0">
                <a:solidFill>
                  <a:schemeClr val="tx1"/>
                </a:solidFill>
                <a:latin typeface="Times New Roman" pitchFamily="18" charset="0"/>
                <a:cs typeface="Times New Roman" pitchFamily="18" charset="0"/>
              </a:rPr>
              <a:t>(</a:t>
            </a:r>
            <a:r>
              <a:rPr lang="tr-TR" sz="2400" b="1" dirty="0" err="1" smtClean="0">
                <a:solidFill>
                  <a:schemeClr val="tx1"/>
                </a:solidFill>
                <a:latin typeface="Times New Roman" pitchFamily="18" charset="0"/>
                <a:cs typeface="Times New Roman" pitchFamily="18" charset="0"/>
              </a:rPr>
              <a:t>hyphenation</a:t>
            </a:r>
            <a:r>
              <a:rPr lang="en-US" sz="2400" b="1" dirty="0" smtClean="0">
                <a:solidFill>
                  <a:schemeClr val="tx1"/>
                </a:solidFill>
                <a:latin typeface="Times New Roman" pitchFamily="18" charset="0"/>
                <a:cs typeface="Times New Roman" pitchFamily="18" charset="0"/>
              </a:rPr>
              <a:t>):</a:t>
            </a:r>
            <a:endParaRPr lang="en-US" sz="2400" b="1" dirty="0" smtClean="0">
              <a:solidFill>
                <a:schemeClr val="tx1"/>
              </a:solidFill>
              <a:latin typeface="Times New Roman" pitchFamily="18" charset="0"/>
              <a:cs typeface="Times New Roman" pitchFamily="18" charset="0"/>
            </a:endParaRP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The </a:t>
            </a:r>
            <a:r>
              <a:rPr lang="en-US" sz="2400" dirty="0" smtClean="0">
                <a:solidFill>
                  <a:schemeClr val="tx1"/>
                </a:solidFill>
                <a:latin typeface="Times New Roman" pitchFamily="18" charset="0"/>
                <a:cs typeface="Times New Roman" pitchFamily="18" charset="0"/>
              </a:rPr>
              <a:t>directors requested that a more </a:t>
            </a:r>
            <a:r>
              <a:rPr lang="tr-TR" sz="2400" b="1" dirty="0" err="1" smtClean="0">
                <a:solidFill>
                  <a:schemeClr val="tx1"/>
                </a:solidFill>
                <a:latin typeface="Times New Roman" pitchFamily="18" charset="0"/>
                <a:cs typeface="Times New Roman" pitchFamily="18" charset="0"/>
              </a:rPr>
              <a:t>conven</a:t>
            </a:r>
            <a:r>
              <a:rPr lang="en-US" sz="2400" b="1" dirty="0" smtClean="0">
                <a:solidFill>
                  <a:schemeClr val="tx1"/>
                </a:solidFill>
                <a:latin typeface="Times New Roman" pitchFamily="18" charset="0"/>
                <a:cs typeface="Times New Roman" pitchFamily="18" charset="0"/>
              </a:rPr>
              <a:t>-</a:t>
            </a:r>
            <a:r>
              <a:rPr lang="en-US" sz="2400" b="1" dirty="0" smtClean="0">
                <a:solidFill>
                  <a:schemeClr val="tx1"/>
                </a:solidFill>
                <a:latin typeface="Times New Roman" pitchFamily="18" charset="0"/>
                <a:cs typeface="Times New Roman" pitchFamily="18" charset="0"/>
              </a:rPr>
              <a:t/>
            </a:r>
            <a:br>
              <a:rPr lang="en-US" sz="2400" b="1" dirty="0" smtClean="0">
                <a:solidFill>
                  <a:schemeClr val="tx1"/>
                </a:solidFill>
                <a:latin typeface="Times New Roman" pitchFamily="18" charset="0"/>
                <a:cs typeface="Times New Roman" pitchFamily="18" charset="0"/>
              </a:rPr>
            </a:br>
            <a:r>
              <a:rPr lang="tr-TR" sz="2400" b="1" dirty="0" err="1" smtClean="0">
                <a:solidFill>
                  <a:schemeClr val="tx1"/>
                </a:solidFill>
                <a:latin typeface="Times New Roman" pitchFamily="18" charset="0"/>
                <a:cs typeface="Times New Roman" pitchFamily="18" charset="0"/>
              </a:rPr>
              <a:t>ient</a:t>
            </a:r>
            <a:r>
              <a:rPr lang="en-US"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time be arranged. </a:t>
            </a:r>
            <a:endParaRPr lang="tr-TR" sz="2400" dirty="0" smtClean="0">
              <a:solidFill>
                <a:schemeClr val="tx1"/>
              </a:solidFill>
              <a:latin typeface="Times New Roman" pitchFamily="18" charset="0"/>
              <a:cs typeface="Times New Roman" pitchFamily="18" charset="0"/>
            </a:endParaRPr>
          </a:p>
          <a:p>
            <a:pPr algn="just"/>
            <a:endParaRPr lang="tr-TR" sz="1600" b="1" dirty="0" smtClean="0">
              <a:solidFill>
                <a:schemeClr val="tx1"/>
              </a:solidFill>
              <a:latin typeface="Times New Roman" pitchFamily="18" charset="0"/>
              <a:cs typeface="Times New Roman" pitchFamily="18" charset="0"/>
            </a:endParaRPr>
          </a:p>
          <a:p>
            <a:pPr algn="just"/>
            <a:r>
              <a:rPr lang="en-US" sz="2400" b="1" dirty="0" smtClean="0">
                <a:solidFill>
                  <a:schemeClr val="tx1"/>
                </a:solidFill>
                <a:latin typeface="Times New Roman" pitchFamily="18" charset="0"/>
                <a:cs typeface="Times New Roman" pitchFamily="18" charset="0"/>
              </a:rPr>
              <a:t>6</a:t>
            </a:r>
            <a:r>
              <a:rPr lang="en-US" sz="2400" b="1" dirty="0" smtClean="0">
                <a:solidFill>
                  <a:schemeClr val="tx1"/>
                </a:solidFill>
                <a:latin typeface="Times New Roman" pitchFamily="18" charset="0"/>
                <a:cs typeface="Times New Roman" pitchFamily="18" charset="0"/>
              </a:rPr>
              <a:t>. Use a hyphen with "suspended compounds". When we use several very similar compounds together, it may not be necessary to repeat the last part of the compound:</a:t>
            </a: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They </a:t>
            </a:r>
            <a:r>
              <a:rPr lang="en-US" sz="2400" dirty="0" smtClean="0">
                <a:solidFill>
                  <a:schemeClr val="tx1"/>
                </a:solidFill>
                <a:latin typeface="Times New Roman" pitchFamily="18" charset="0"/>
                <a:cs typeface="Times New Roman" pitchFamily="18" charset="0"/>
              </a:rPr>
              <a:t>need to employ more full- and part-time staff. (</a:t>
            </a:r>
            <a:r>
              <a:rPr lang="en-US" sz="2400" i="1" dirty="0" smtClean="0">
                <a:solidFill>
                  <a:schemeClr val="tx1"/>
                </a:solidFill>
                <a:latin typeface="Times New Roman" pitchFamily="18" charset="0"/>
                <a:cs typeface="Times New Roman" pitchFamily="18" charset="0"/>
              </a:rPr>
              <a:t>not</a:t>
            </a:r>
            <a:r>
              <a:rPr lang="en-US" sz="2400" dirty="0" smtClean="0">
                <a:solidFill>
                  <a:schemeClr val="tx1"/>
                </a:solidFill>
                <a:latin typeface="Times New Roman" pitchFamily="18" charset="0"/>
                <a:cs typeface="Times New Roman" pitchFamily="18" charset="0"/>
              </a:rPr>
              <a:t> They need to employ more full-time and part-time staff</a:t>
            </a:r>
            <a:r>
              <a:rPr lang="en-US" sz="2400" dirty="0" smtClean="0">
                <a:solidFill>
                  <a:schemeClr val="tx1"/>
                </a:solidFill>
                <a:latin typeface="Times New Roman" pitchFamily="18" charset="0"/>
                <a:cs typeface="Times New Roman" pitchFamily="18" charset="0"/>
              </a:rPr>
              <a:t>.)</a:t>
            </a:r>
            <a:endParaRPr lang="tr-TR" sz="2400" dirty="0"/>
          </a:p>
        </p:txBody>
      </p:sp>
      <p:sp>
        <p:nvSpPr>
          <p:cNvPr id="5" name="4 Komut Düğmesi: Giriş">
            <a:hlinkClick r:id="" action="ppaction://hlinkshowjump?jump=firstslide" highlightClick="1"/>
          </p:cNvPr>
          <p:cNvSpPr/>
          <p:nvPr/>
        </p:nvSpPr>
        <p:spPr>
          <a:xfrm>
            <a:off x="251520" y="260648"/>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16632"/>
            <a:ext cx="7772400" cy="821953"/>
          </a:xfrm>
        </p:spPr>
        <p:txBody>
          <a:bodyPr>
            <a:noAutofit/>
          </a:bodyPr>
          <a:lstStyle/>
          <a:p>
            <a:pPr algn="ctr"/>
            <a:r>
              <a:rPr lang="tr-TR" sz="5000" b="1" dirty="0" smtClean="0">
                <a:latin typeface="Times New Roman" pitchFamily="18" charset="0"/>
                <a:cs typeface="Times New Roman" pitchFamily="18" charset="0"/>
              </a:rPr>
              <a:t>DASH</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539552" y="908720"/>
            <a:ext cx="8208912" cy="5949280"/>
          </a:xfrm>
        </p:spPr>
        <p:txBody>
          <a:bodyPr>
            <a:normAutofit fontScale="25000" lnSpcReduction="20000"/>
          </a:bodyPr>
          <a:lstStyle/>
          <a:p>
            <a:pPr algn="just"/>
            <a:r>
              <a:rPr lang="en-US" sz="8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Do </a:t>
            </a:r>
            <a:r>
              <a:rPr lang="en-US" sz="9600" dirty="0" smtClean="0">
                <a:solidFill>
                  <a:schemeClr val="tx1"/>
                </a:solidFill>
                <a:latin typeface="Times New Roman" pitchFamily="18" charset="0"/>
                <a:cs typeface="Times New Roman" pitchFamily="18" charset="0"/>
              </a:rPr>
              <a:t>not confuse a dash (—) with a </a:t>
            </a:r>
            <a:r>
              <a:rPr lang="en-US" sz="9600" dirty="0" err="1" smtClean="0">
                <a:solidFill>
                  <a:schemeClr val="tx1"/>
                </a:solidFill>
                <a:latin typeface="Times New Roman" pitchFamily="18" charset="0"/>
                <a:cs typeface="Times New Roman" pitchFamily="18" charset="0"/>
              </a:rPr>
              <a:t>hypen</a:t>
            </a:r>
            <a:r>
              <a:rPr lang="en-US"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 which is shorter</a:t>
            </a:r>
            <a:r>
              <a:rPr lang="en-US" sz="9600" dirty="0" smtClean="0">
                <a:solidFill>
                  <a:schemeClr val="tx1"/>
                </a:solidFill>
                <a:latin typeface="Times New Roman" pitchFamily="18" charset="0"/>
                <a:cs typeface="Times New Roman" pitchFamily="18" charset="0"/>
              </a:rPr>
              <a:t>.</a:t>
            </a:r>
            <a:endParaRPr lang="en-US" sz="1000" dirty="0" smtClean="0">
              <a:solidFill>
                <a:schemeClr val="tx1"/>
              </a:solidFill>
              <a:latin typeface="Times New Roman" pitchFamily="18" charset="0"/>
              <a:cs typeface="Times New Roman" pitchFamily="18" charset="0"/>
            </a:endParaRPr>
          </a:p>
          <a:p>
            <a:pPr algn="just"/>
            <a:endParaRPr lang="en-US" sz="9600"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1. Use a dash to show a pause or break in meaning in the middle of a sentence:</a:t>
            </a:r>
          </a:p>
          <a:p>
            <a:pPr algn="just"/>
            <a:r>
              <a:rPr lang="en-US" sz="9600" dirty="0" smtClean="0">
                <a:solidFill>
                  <a:schemeClr val="tx1"/>
                </a:solidFill>
                <a:latin typeface="Times New Roman" pitchFamily="18" charset="0"/>
                <a:cs typeface="Times New Roman" pitchFamily="18" charset="0"/>
              </a:rPr>
              <a:t>	My </a:t>
            </a:r>
            <a:r>
              <a:rPr lang="en-US" sz="9600" dirty="0" smtClean="0">
                <a:solidFill>
                  <a:schemeClr val="tx1"/>
                </a:solidFill>
                <a:latin typeface="Times New Roman" pitchFamily="18" charset="0"/>
                <a:cs typeface="Times New Roman" pitchFamily="18" charset="0"/>
              </a:rPr>
              <a:t>brothers—Richard and John—are visiting Hanoi. (Could use </a:t>
            </a:r>
            <a:r>
              <a:rPr lang="en-US" sz="9600" dirty="0" smtClean="0">
                <a:solidFill>
                  <a:schemeClr val="tx1"/>
                </a:solidFill>
                <a:latin typeface="Times New Roman" pitchFamily="18" charset="0"/>
                <a:cs typeface="Times New Roman" pitchFamily="18" charset="0"/>
              </a:rPr>
              <a:t>commas.)</a:t>
            </a:r>
          </a:p>
          <a:p>
            <a:pPr algn="just"/>
            <a:endParaRPr lang="en-US" sz="9600"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2. Use a dash to show an afterthought</a:t>
            </a:r>
            <a:r>
              <a:rPr lang="en-US" sz="9600" b="1" dirty="0" smtClean="0">
                <a:solidFill>
                  <a:schemeClr val="tx1"/>
                </a:solidFill>
                <a:latin typeface="Times New Roman" pitchFamily="18" charset="0"/>
                <a:cs typeface="Times New Roman" pitchFamily="18" charset="0"/>
              </a:rPr>
              <a:t>:</a:t>
            </a:r>
            <a:endParaRPr lang="en-US" sz="9600" dirty="0" smtClean="0">
              <a:solidFill>
                <a:schemeClr val="tx1"/>
              </a:solidFill>
              <a:latin typeface="Times New Roman" pitchFamily="18" charset="0"/>
              <a:cs typeface="Times New Roman" pitchFamily="18" charset="0"/>
            </a:endParaRPr>
          </a:p>
          <a:p>
            <a:pPr algn="just"/>
            <a:r>
              <a:rPr lang="en-US" sz="9600" dirty="0" smtClean="0">
                <a:solidFill>
                  <a:schemeClr val="tx1"/>
                </a:solidFill>
                <a:latin typeface="Times New Roman" pitchFamily="18" charset="0"/>
                <a:cs typeface="Times New Roman" pitchFamily="18" charset="0"/>
              </a:rPr>
              <a:t>	I </a:t>
            </a:r>
            <a:r>
              <a:rPr lang="en-US" sz="9600" dirty="0" smtClean="0">
                <a:solidFill>
                  <a:schemeClr val="tx1"/>
                </a:solidFill>
                <a:latin typeface="Times New Roman" pitchFamily="18" charset="0"/>
                <a:cs typeface="Times New Roman" pitchFamily="18" charset="0"/>
              </a:rPr>
              <a:t>attached the photo to my email—at least I hope I </a:t>
            </a:r>
            <a:r>
              <a:rPr lang="en-US" sz="9600" dirty="0" smtClean="0">
                <a:solidFill>
                  <a:schemeClr val="tx1"/>
                </a:solidFill>
                <a:latin typeface="Times New Roman" pitchFamily="18" charset="0"/>
                <a:cs typeface="Times New Roman" pitchFamily="18" charset="0"/>
              </a:rPr>
              <a:t>did!</a:t>
            </a:r>
          </a:p>
          <a:p>
            <a:pPr algn="just"/>
            <a:endParaRPr lang="en-US" sz="9600"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3. Use a dash like a </a:t>
            </a:r>
            <a:r>
              <a:rPr lang="en-US" sz="9600" b="1" dirty="0" smtClean="0">
                <a:solidFill>
                  <a:schemeClr val="tx1"/>
                </a:solidFill>
                <a:latin typeface="Times New Roman" pitchFamily="18" charset="0"/>
                <a:cs typeface="Times New Roman" pitchFamily="18" charset="0"/>
              </a:rPr>
              <a:t>colon to </a:t>
            </a:r>
            <a:r>
              <a:rPr lang="en-US" sz="9600" b="1" dirty="0" smtClean="0">
                <a:solidFill>
                  <a:schemeClr val="tx1"/>
                </a:solidFill>
                <a:latin typeface="Times New Roman" pitchFamily="18" charset="0"/>
                <a:cs typeface="Times New Roman" pitchFamily="18" charset="0"/>
              </a:rPr>
              <a:t>introduce a list</a:t>
            </a:r>
            <a:r>
              <a:rPr lang="en-US" sz="9600" b="1" dirty="0" smtClean="0">
                <a:solidFill>
                  <a:schemeClr val="tx1"/>
                </a:solidFill>
                <a:latin typeface="Times New Roman" pitchFamily="18" charset="0"/>
                <a:cs typeface="Times New Roman" pitchFamily="18" charset="0"/>
              </a:rPr>
              <a:t>:</a:t>
            </a:r>
            <a:endParaRPr lang="en-US" sz="9600" dirty="0" smtClean="0">
              <a:solidFill>
                <a:schemeClr val="tx1"/>
              </a:solidFill>
              <a:latin typeface="Times New Roman" pitchFamily="18" charset="0"/>
              <a:cs typeface="Times New Roman" pitchFamily="18" charset="0"/>
            </a:endParaRPr>
          </a:p>
          <a:p>
            <a:pPr algn="just"/>
            <a:r>
              <a:rPr lang="en-US" sz="9600" dirty="0" smtClean="0">
                <a:solidFill>
                  <a:schemeClr val="tx1"/>
                </a:solidFill>
                <a:latin typeface="Times New Roman" pitchFamily="18" charset="0"/>
                <a:cs typeface="Times New Roman" pitchFamily="18" charset="0"/>
              </a:rPr>
              <a:t>	Don't </a:t>
            </a:r>
            <a:r>
              <a:rPr lang="en-US" sz="9600" dirty="0" smtClean="0">
                <a:solidFill>
                  <a:schemeClr val="tx1"/>
                </a:solidFill>
                <a:latin typeface="Times New Roman" pitchFamily="18" charset="0"/>
                <a:cs typeface="Times New Roman" pitchFamily="18" charset="0"/>
              </a:rPr>
              <a:t>forget to buy some food—eggs, bread, tuna and cheese</a:t>
            </a:r>
            <a:r>
              <a:rPr lang="en-US" sz="9600" dirty="0" smtClean="0">
                <a:solidFill>
                  <a:schemeClr val="tx1"/>
                </a:solidFill>
                <a:latin typeface="Times New Roman" pitchFamily="18" charset="0"/>
                <a:cs typeface="Times New Roman" pitchFamily="18" charset="0"/>
              </a:rPr>
              <a:t>.</a:t>
            </a:r>
          </a:p>
          <a:p>
            <a:pPr algn="just"/>
            <a:endParaRPr lang="en-US" sz="9600"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4. Use a dash to show that letters or words are missing:</a:t>
            </a:r>
          </a:p>
          <a:p>
            <a:pPr algn="just"/>
            <a:r>
              <a:rPr lang="en-US" sz="9600" dirty="0" smtClean="0">
                <a:solidFill>
                  <a:schemeClr val="tx1"/>
                </a:solidFill>
                <a:latin typeface="Times New Roman" pitchFamily="18" charset="0"/>
                <a:cs typeface="Times New Roman" pitchFamily="18" charset="0"/>
              </a:rPr>
              <a:t>	I </a:t>
            </a:r>
            <a:r>
              <a:rPr lang="en-US" sz="9600" dirty="0" smtClean="0">
                <a:solidFill>
                  <a:schemeClr val="tx1"/>
                </a:solidFill>
                <a:latin typeface="Times New Roman" pitchFamily="18" charset="0"/>
                <a:cs typeface="Times New Roman" pitchFamily="18" charset="0"/>
              </a:rPr>
              <a:t>will look ––––– the children. (Typically used in "missing word" questions.)</a:t>
            </a:r>
          </a:p>
          <a:p>
            <a:endParaRPr lang="en-US" dirty="0"/>
          </a:p>
        </p:txBody>
      </p:sp>
      <p:sp>
        <p:nvSpPr>
          <p:cNvPr id="5" name="4 Komut Düğmesi: Giriş">
            <a:hlinkClick r:id="" action="ppaction://hlinkshowjump?jump=firstslide" highlightClick="1"/>
          </p:cNvPr>
          <p:cNvSpPr/>
          <p:nvPr/>
        </p:nvSpPr>
        <p:spPr>
          <a:xfrm>
            <a:off x="395536" y="332656"/>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893961"/>
          </a:xfrm>
        </p:spPr>
        <p:txBody>
          <a:bodyPr>
            <a:noAutofit/>
          </a:bodyPr>
          <a:lstStyle/>
          <a:p>
            <a:pPr algn="ctr"/>
            <a:r>
              <a:rPr lang="tr-TR" sz="5000" b="1" dirty="0" smtClean="0">
                <a:latin typeface="Times New Roman" pitchFamily="18" charset="0"/>
                <a:cs typeface="Times New Roman" pitchFamily="18" charset="0"/>
              </a:rPr>
              <a:t>QUESTION MARK</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683568" y="1052736"/>
            <a:ext cx="7920880" cy="5589240"/>
          </a:xfrm>
        </p:spPr>
        <p:txBody>
          <a:bodyPr>
            <a:normAutofit fontScale="85000" lnSpcReduction="10000"/>
          </a:bodyPr>
          <a:lstStyle/>
          <a:p>
            <a:pPr algn="just"/>
            <a:r>
              <a:rPr lang="en-US" sz="3100" b="1" dirty="0" smtClean="0">
                <a:solidFill>
                  <a:schemeClr val="tx1"/>
                </a:solidFill>
                <a:latin typeface="Times New Roman" pitchFamily="18" charset="0"/>
                <a:cs typeface="Times New Roman" pitchFamily="18" charset="0"/>
              </a:rPr>
              <a:t>1. Use a question mark at the end of all direct questions:</a:t>
            </a:r>
          </a:p>
          <a:p>
            <a:pPr algn="just"/>
            <a:r>
              <a:rPr lang="tr-TR" sz="3100" dirty="0" smtClean="0">
                <a:solidFill>
                  <a:schemeClr val="tx1"/>
                </a:solidFill>
                <a:latin typeface="Times New Roman" pitchFamily="18" charset="0"/>
                <a:cs typeface="Times New Roman" pitchFamily="18" charset="0"/>
              </a:rPr>
              <a:t>	</a:t>
            </a:r>
            <a:r>
              <a:rPr lang="en-US" sz="3100" dirty="0" smtClean="0">
                <a:solidFill>
                  <a:schemeClr val="tx1"/>
                </a:solidFill>
                <a:latin typeface="Times New Roman" pitchFamily="18" charset="0"/>
                <a:cs typeface="Times New Roman" pitchFamily="18" charset="0"/>
              </a:rPr>
              <a:t>What is your name?</a:t>
            </a:r>
          </a:p>
          <a:p>
            <a:pPr algn="just"/>
            <a:r>
              <a:rPr lang="tr-TR" sz="3100" dirty="0" smtClean="0">
                <a:solidFill>
                  <a:schemeClr val="tx1"/>
                </a:solidFill>
                <a:latin typeface="Times New Roman" pitchFamily="18" charset="0"/>
                <a:cs typeface="Times New Roman" pitchFamily="18" charset="0"/>
              </a:rPr>
              <a:t>	</a:t>
            </a:r>
            <a:r>
              <a:rPr lang="en-US" sz="3100" dirty="0" smtClean="0">
                <a:solidFill>
                  <a:schemeClr val="tx1"/>
                </a:solidFill>
                <a:latin typeface="Times New Roman" pitchFamily="18" charset="0"/>
                <a:cs typeface="Times New Roman" pitchFamily="18" charset="0"/>
              </a:rPr>
              <a:t>Did </a:t>
            </a:r>
            <a:r>
              <a:rPr lang="en-US" sz="3100" dirty="0" smtClean="0">
                <a:solidFill>
                  <a:schemeClr val="tx1"/>
                </a:solidFill>
                <a:latin typeface="Times New Roman" pitchFamily="18" charset="0"/>
                <a:cs typeface="Times New Roman" pitchFamily="18" charset="0"/>
              </a:rPr>
              <a:t>you send euro or dollars?</a:t>
            </a:r>
          </a:p>
          <a:p>
            <a:pPr algn="just"/>
            <a:endParaRPr lang="tr-TR" sz="3100" b="1" dirty="0" smtClean="0">
              <a:solidFill>
                <a:schemeClr val="tx1"/>
              </a:solidFill>
              <a:latin typeface="Times New Roman" pitchFamily="18" charset="0"/>
              <a:cs typeface="Times New Roman" pitchFamily="18" charset="0"/>
            </a:endParaRPr>
          </a:p>
          <a:p>
            <a:pPr algn="just"/>
            <a:r>
              <a:rPr lang="en-US" sz="3100" b="1" dirty="0" smtClean="0">
                <a:solidFill>
                  <a:schemeClr val="tx1"/>
                </a:solidFill>
                <a:latin typeface="Times New Roman" pitchFamily="18" charset="0"/>
                <a:cs typeface="Times New Roman" pitchFamily="18" charset="0"/>
              </a:rPr>
              <a:t>2</a:t>
            </a:r>
            <a:r>
              <a:rPr lang="en-US" sz="3100" b="1" dirty="0" smtClean="0">
                <a:solidFill>
                  <a:schemeClr val="tx1"/>
                </a:solidFill>
                <a:latin typeface="Times New Roman" pitchFamily="18" charset="0"/>
                <a:cs typeface="Times New Roman" pitchFamily="18" charset="0"/>
              </a:rPr>
              <a:t>. Use a question mark after a tag </a:t>
            </a:r>
            <a:r>
              <a:rPr lang="tr-TR" sz="3100" b="1" dirty="0" err="1" smtClean="0">
                <a:solidFill>
                  <a:schemeClr val="tx1"/>
                </a:solidFill>
                <a:latin typeface="Times New Roman" pitchFamily="18" charset="0"/>
                <a:cs typeface="Times New Roman" pitchFamily="18" charset="0"/>
              </a:rPr>
              <a:t>question</a:t>
            </a:r>
            <a:r>
              <a:rPr lang="en-US" sz="3100" b="1" dirty="0" smtClean="0">
                <a:solidFill>
                  <a:schemeClr val="tx1"/>
                </a:solidFill>
                <a:latin typeface="Times New Roman" pitchFamily="18" charset="0"/>
                <a:cs typeface="Times New Roman" pitchFamily="18" charset="0"/>
              </a:rPr>
              <a:t>:</a:t>
            </a:r>
            <a:endParaRPr lang="en-US" sz="3100" b="1" dirty="0" smtClean="0">
              <a:solidFill>
                <a:schemeClr val="tx1"/>
              </a:solidFill>
              <a:latin typeface="Times New Roman" pitchFamily="18" charset="0"/>
              <a:cs typeface="Times New Roman" pitchFamily="18" charset="0"/>
            </a:endParaRPr>
          </a:p>
          <a:p>
            <a:pPr algn="just"/>
            <a:r>
              <a:rPr lang="tr-TR" sz="3100" dirty="0" smtClean="0">
                <a:solidFill>
                  <a:schemeClr val="tx1"/>
                </a:solidFill>
                <a:latin typeface="Times New Roman" pitchFamily="18" charset="0"/>
                <a:cs typeface="Times New Roman" pitchFamily="18" charset="0"/>
              </a:rPr>
              <a:t>	</a:t>
            </a:r>
            <a:r>
              <a:rPr lang="en-US" sz="3100" dirty="0" smtClean="0">
                <a:solidFill>
                  <a:schemeClr val="tx1"/>
                </a:solidFill>
                <a:latin typeface="Times New Roman" pitchFamily="18" charset="0"/>
                <a:cs typeface="Times New Roman" pitchFamily="18" charset="0"/>
              </a:rPr>
              <a:t>You're </a:t>
            </a:r>
            <a:r>
              <a:rPr lang="en-US" sz="3100" dirty="0" smtClean="0">
                <a:solidFill>
                  <a:schemeClr val="tx1"/>
                </a:solidFill>
                <a:latin typeface="Times New Roman" pitchFamily="18" charset="0"/>
                <a:cs typeface="Times New Roman" pitchFamily="18" charset="0"/>
              </a:rPr>
              <a:t>French, aren't you?</a:t>
            </a:r>
          </a:p>
          <a:p>
            <a:pPr algn="just"/>
            <a:r>
              <a:rPr lang="tr-TR" sz="3100" dirty="0" smtClean="0">
                <a:solidFill>
                  <a:schemeClr val="tx1"/>
                </a:solidFill>
                <a:latin typeface="Times New Roman" pitchFamily="18" charset="0"/>
                <a:cs typeface="Times New Roman" pitchFamily="18" charset="0"/>
              </a:rPr>
              <a:t>	</a:t>
            </a:r>
            <a:r>
              <a:rPr lang="en-US" sz="3100" dirty="0" smtClean="0">
                <a:solidFill>
                  <a:schemeClr val="tx1"/>
                </a:solidFill>
                <a:latin typeface="Times New Roman" pitchFamily="18" charset="0"/>
                <a:cs typeface="Times New Roman" pitchFamily="18" charset="0"/>
              </a:rPr>
              <a:t>Snow </a:t>
            </a:r>
            <a:r>
              <a:rPr lang="en-US" sz="3100" dirty="0" smtClean="0">
                <a:solidFill>
                  <a:schemeClr val="tx1"/>
                </a:solidFill>
                <a:latin typeface="Times New Roman" pitchFamily="18" charset="0"/>
                <a:cs typeface="Times New Roman" pitchFamily="18" charset="0"/>
              </a:rPr>
              <a:t>isn't green, is it?</a:t>
            </a:r>
          </a:p>
          <a:p>
            <a:pPr algn="just"/>
            <a:endParaRPr lang="tr-TR" sz="3100" b="1" dirty="0" smtClean="0">
              <a:solidFill>
                <a:schemeClr val="tx1"/>
              </a:solidFill>
              <a:latin typeface="Times New Roman" pitchFamily="18" charset="0"/>
              <a:cs typeface="Times New Roman" pitchFamily="18" charset="0"/>
            </a:endParaRPr>
          </a:p>
          <a:p>
            <a:pPr algn="just"/>
            <a:r>
              <a:rPr lang="en-US" sz="3100" b="1" dirty="0" smtClean="0">
                <a:solidFill>
                  <a:schemeClr val="tx1"/>
                </a:solidFill>
                <a:latin typeface="Times New Roman" pitchFamily="18" charset="0"/>
                <a:cs typeface="Times New Roman" pitchFamily="18" charset="0"/>
              </a:rPr>
              <a:t>3</a:t>
            </a:r>
            <a:r>
              <a:rPr lang="en-US" sz="3100" b="1" dirty="0" smtClean="0">
                <a:solidFill>
                  <a:schemeClr val="tx1"/>
                </a:solidFill>
                <a:latin typeface="Times New Roman" pitchFamily="18" charset="0"/>
                <a:cs typeface="Times New Roman" pitchFamily="18" charset="0"/>
              </a:rPr>
              <a:t>. Don't forget to use a question mark at the end of a sentence that really is a direct question:</a:t>
            </a:r>
          </a:p>
          <a:p>
            <a:pPr algn="just"/>
            <a:r>
              <a:rPr lang="tr-TR" sz="3100" dirty="0" smtClean="0">
                <a:solidFill>
                  <a:schemeClr val="tx1"/>
                </a:solidFill>
                <a:latin typeface="Times New Roman" pitchFamily="18" charset="0"/>
                <a:cs typeface="Times New Roman" pitchFamily="18" charset="0"/>
              </a:rPr>
              <a:t>	</a:t>
            </a:r>
            <a:r>
              <a:rPr lang="en-US" sz="3100" dirty="0" smtClean="0">
                <a:solidFill>
                  <a:schemeClr val="tx1"/>
                </a:solidFill>
                <a:latin typeface="Times New Roman" pitchFamily="18" charset="0"/>
                <a:cs typeface="Times New Roman" pitchFamily="18" charset="0"/>
              </a:rPr>
              <a:t>How </a:t>
            </a:r>
            <a:r>
              <a:rPr lang="en-US" sz="3100" dirty="0" smtClean="0">
                <a:solidFill>
                  <a:schemeClr val="tx1"/>
                </a:solidFill>
                <a:latin typeface="Times New Roman" pitchFamily="18" charset="0"/>
                <a:cs typeface="Times New Roman" pitchFamily="18" charset="0"/>
              </a:rPr>
              <a:t>else would I get there, after all</a:t>
            </a:r>
            <a:r>
              <a:rPr lang="en-US" sz="3100" dirty="0" smtClean="0">
                <a:solidFill>
                  <a:schemeClr val="tx1"/>
                </a:solidFill>
                <a:latin typeface="Times New Roman" pitchFamily="18" charset="0"/>
                <a:cs typeface="Times New Roman" pitchFamily="18" charset="0"/>
              </a:rPr>
              <a:t>?</a:t>
            </a:r>
            <a:endParaRPr lang="en-US" sz="3100" dirty="0" smtClean="0">
              <a:solidFill>
                <a:schemeClr val="tx1"/>
              </a:solidFill>
              <a:latin typeface="Times New Roman" pitchFamily="18" charset="0"/>
              <a:cs typeface="Times New Roman" pitchFamily="18" charset="0"/>
            </a:endParaRPr>
          </a:p>
          <a:p>
            <a:pPr algn="just"/>
            <a:r>
              <a:rPr lang="tr-TR" sz="3100" dirty="0" smtClean="0">
                <a:solidFill>
                  <a:schemeClr val="tx1"/>
                </a:solidFill>
                <a:latin typeface="Times New Roman" pitchFamily="18" charset="0"/>
                <a:cs typeface="Times New Roman" pitchFamily="18" charset="0"/>
              </a:rPr>
              <a:t>	</a:t>
            </a:r>
            <a:r>
              <a:rPr lang="en-US" sz="3100" dirty="0" smtClean="0">
                <a:solidFill>
                  <a:schemeClr val="tx1"/>
                </a:solidFill>
                <a:latin typeface="Times New Roman" pitchFamily="18" charset="0"/>
                <a:cs typeface="Times New Roman" pitchFamily="18" charset="0"/>
              </a:rPr>
              <a:t>"</a:t>
            </a:r>
            <a:r>
              <a:rPr lang="en-US" sz="3100" dirty="0" smtClean="0">
                <a:solidFill>
                  <a:schemeClr val="tx1"/>
                </a:solidFill>
                <a:latin typeface="Times New Roman" pitchFamily="18" charset="0"/>
                <a:cs typeface="Times New Roman" pitchFamily="18" charset="0"/>
              </a:rPr>
              <a:t>Who knows when I'll die?", he asked rhetorically.</a:t>
            </a:r>
          </a:p>
          <a:p>
            <a:endParaRPr lang="tr-TR" dirty="0"/>
          </a:p>
        </p:txBody>
      </p:sp>
      <p:sp>
        <p:nvSpPr>
          <p:cNvPr id="5" name="4 Komut Düğmesi: Giriş">
            <a:hlinkClick r:id="" action="ppaction://hlinkshowjump?jump=firstslide" highlightClick="1"/>
          </p:cNvPr>
          <p:cNvSpPr/>
          <p:nvPr/>
        </p:nvSpPr>
        <p:spPr>
          <a:xfrm>
            <a:off x="323528" y="404664"/>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Komut Düğmesi: İleri veya Sonraki">
            <a:hlinkClick r:id="" action="ppaction://hlinkshowjump?jump=nextslide" highlightClick="1"/>
          </p:cNvPr>
          <p:cNvSpPr/>
          <p:nvPr/>
        </p:nvSpPr>
        <p:spPr>
          <a:xfrm>
            <a:off x="8316416" y="6058992"/>
            <a:ext cx="720080" cy="61036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http://www.mehmetalicetinkaya.com/wp-content/uploads/2011/12/soru-isareti.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660232" y="1628800"/>
            <a:ext cx="2229362" cy="1805441"/>
          </a:xfrm>
          <a:prstGeom prst="rect">
            <a:avLst/>
          </a:prstGeom>
          <a:noFill/>
        </p:spPr>
      </p:pic>
    </p:spTree>
  </p:cSld>
  <p:clrMapOvr>
    <a:masterClrMapping/>
  </p:clrMapOvr>
  <p:transition>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893961"/>
          </a:xfrm>
        </p:spPr>
        <p:txBody>
          <a:bodyPr>
            <a:noAutofit/>
          </a:bodyPr>
          <a:lstStyle/>
          <a:p>
            <a:pPr algn="ctr"/>
            <a:r>
              <a:rPr lang="tr-TR" sz="5000" b="1" dirty="0" smtClean="0">
                <a:latin typeface="Times New Roman" pitchFamily="18" charset="0"/>
                <a:cs typeface="Times New Roman" pitchFamily="18" charset="0"/>
              </a:rPr>
              <a:t>QUESTION MARK</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683568" y="1052736"/>
            <a:ext cx="7920880" cy="5805264"/>
          </a:xfrm>
        </p:spPr>
        <p:txBody>
          <a:bodyPr>
            <a:normAutofit fontScale="32500" lnSpcReduction="20000"/>
          </a:bodyPr>
          <a:lstStyle/>
          <a:p>
            <a:pPr algn="just"/>
            <a:r>
              <a:rPr lang="en-US" sz="7500" b="1" dirty="0" smtClean="0">
                <a:solidFill>
                  <a:schemeClr val="tx1"/>
                </a:solidFill>
                <a:latin typeface="Times New Roman" pitchFamily="18" charset="0"/>
                <a:cs typeface="Times New Roman" pitchFamily="18" charset="0"/>
              </a:rPr>
              <a:t>4. In very informal writing (personal letter or email), people sometimes use a question mark to turn a statement into a question:</a:t>
            </a:r>
          </a:p>
          <a:p>
            <a:pPr algn="just"/>
            <a:r>
              <a:rPr lang="tr-TR" sz="7500" dirty="0" smtClean="0">
                <a:solidFill>
                  <a:schemeClr val="tx1"/>
                </a:solidFill>
                <a:latin typeface="Times New Roman" pitchFamily="18" charset="0"/>
                <a:cs typeface="Times New Roman" pitchFamily="18" charset="0"/>
              </a:rPr>
              <a:t>	</a:t>
            </a:r>
            <a:r>
              <a:rPr lang="en-US" sz="7500" dirty="0" smtClean="0">
                <a:solidFill>
                  <a:schemeClr val="tx1"/>
                </a:solidFill>
                <a:latin typeface="Times New Roman" pitchFamily="18" charset="0"/>
                <a:cs typeface="Times New Roman" pitchFamily="18" charset="0"/>
              </a:rPr>
              <a:t>See </a:t>
            </a:r>
            <a:r>
              <a:rPr lang="en-US" sz="7500" dirty="0" smtClean="0">
                <a:solidFill>
                  <a:schemeClr val="tx1"/>
                </a:solidFill>
                <a:latin typeface="Times New Roman" pitchFamily="18" charset="0"/>
                <a:cs typeface="Times New Roman" pitchFamily="18" charset="0"/>
              </a:rPr>
              <a:t>you at 9pm?</a:t>
            </a:r>
          </a:p>
          <a:p>
            <a:pPr algn="just"/>
            <a:endParaRPr lang="tr-TR" sz="7500" b="1" dirty="0" smtClean="0">
              <a:solidFill>
                <a:schemeClr val="tx1"/>
              </a:solidFill>
              <a:latin typeface="Times New Roman" pitchFamily="18" charset="0"/>
              <a:cs typeface="Times New Roman" pitchFamily="18" charset="0"/>
            </a:endParaRPr>
          </a:p>
          <a:p>
            <a:pPr algn="just"/>
            <a:r>
              <a:rPr lang="en-US" sz="7500" b="1" dirty="0" smtClean="0">
                <a:solidFill>
                  <a:schemeClr val="tx1"/>
                </a:solidFill>
                <a:latin typeface="Times New Roman" pitchFamily="18" charset="0"/>
                <a:cs typeface="Times New Roman" pitchFamily="18" charset="0"/>
              </a:rPr>
              <a:t>5</a:t>
            </a:r>
            <a:r>
              <a:rPr lang="en-US" sz="7500" b="1" dirty="0" smtClean="0">
                <a:solidFill>
                  <a:schemeClr val="tx1"/>
                </a:solidFill>
                <a:latin typeface="Times New Roman" pitchFamily="18" charset="0"/>
                <a:cs typeface="Times New Roman" pitchFamily="18" charset="0"/>
              </a:rPr>
              <a:t>. Do not use a question mark after an indirect or reported question:</a:t>
            </a:r>
          </a:p>
          <a:p>
            <a:pPr algn="just"/>
            <a:r>
              <a:rPr lang="tr-TR" sz="7500" dirty="0" smtClean="0">
                <a:solidFill>
                  <a:schemeClr val="tx1"/>
                </a:solidFill>
                <a:latin typeface="Times New Roman" pitchFamily="18" charset="0"/>
                <a:cs typeface="Times New Roman" pitchFamily="18" charset="0"/>
              </a:rPr>
              <a:t>	</a:t>
            </a:r>
            <a:r>
              <a:rPr lang="en-US" sz="7500" dirty="0" smtClean="0">
                <a:solidFill>
                  <a:schemeClr val="tx1"/>
                </a:solidFill>
                <a:latin typeface="Times New Roman" pitchFamily="18" charset="0"/>
                <a:cs typeface="Times New Roman" pitchFamily="18" charset="0"/>
              </a:rPr>
              <a:t>The </a:t>
            </a:r>
            <a:r>
              <a:rPr lang="en-US" sz="7500" dirty="0" smtClean="0">
                <a:solidFill>
                  <a:schemeClr val="tx1"/>
                </a:solidFill>
                <a:latin typeface="Times New Roman" pitchFamily="18" charset="0"/>
                <a:cs typeface="Times New Roman" pitchFamily="18" charset="0"/>
              </a:rPr>
              <a:t>teacher asked them what their names were. </a:t>
            </a:r>
            <a:r>
              <a:rPr lang="en-US" sz="7500" i="1" dirty="0" smtClean="0">
                <a:solidFill>
                  <a:schemeClr val="tx1"/>
                </a:solidFill>
                <a:latin typeface="Times New Roman" pitchFamily="18" charset="0"/>
                <a:cs typeface="Times New Roman" pitchFamily="18" charset="0"/>
              </a:rPr>
              <a:t>(What are your names?)</a:t>
            </a:r>
            <a:endParaRPr lang="en-US" sz="7500" dirty="0" smtClean="0">
              <a:solidFill>
                <a:schemeClr val="tx1"/>
              </a:solidFill>
              <a:latin typeface="Times New Roman" pitchFamily="18" charset="0"/>
              <a:cs typeface="Times New Roman" pitchFamily="18" charset="0"/>
            </a:endParaRPr>
          </a:p>
          <a:p>
            <a:pPr algn="just"/>
            <a:endParaRPr lang="tr-TR" sz="7500" b="1" dirty="0" smtClean="0">
              <a:solidFill>
                <a:schemeClr val="tx1"/>
              </a:solidFill>
              <a:latin typeface="Times New Roman" pitchFamily="18" charset="0"/>
              <a:cs typeface="Times New Roman" pitchFamily="18" charset="0"/>
            </a:endParaRPr>
          </a:p>
          <a:p>
            <a:pPr algn="just"/>
            <a:r>
              <a:rPr lang="en-US" sz="7500" b="1" dirty="0" smtClean="0">
                <a:solidFill>
                  <a:schemeClr val="tx1"/>
                </a:solidFill>
                <a:latin typeface="Times New Roman" pitchFamily="18" charset="0"/>
                <a:cs typeface="Times New Roman" pitchFamily="18" charset="0"/>
              </a:rPr>
              <a:t>6</a:t>
            </a:r>
            <a:r>
              <a:rPr lang="en-US" sz="7500" b="1" dirty="0" smtClean="0">
                <a:solidFill>
                  <a:schemeClr val="tx1"/>
                </a:solidFill>
                <a:latin typeface="Times New Roman" pitchFamily="18" charset="0"/>
                <a:cs typeface="Times New Roman" pitchFamily="18" charset="0"/>
              </a:rPr>
              <a:t>. Many polite requests or instructions are made in the form of a question. But because they are not really questions, they do not take a question mark:</a:t>
            </a:r>
          </a:p>
          <a:p>
            <a:pPr algn="just"/>
            <a:r>
              <a:rPr lang="tr-TR" sz="7500" dirty="0" smtClean="0">
                <a:solidFill>
                  <a:schemeClr val="tx1"/>
                </a:solidFill>
                <a:latin typeface="Times New Roman" pitchFamily="18" charset="0"/>
                <a:cs typeface="Times New Roman" pitchFamily="18" charset="0"/>
              </a:rPr>
              <a:t>	</a:t>
            </a:r>
            <a:r>
              <a:rPr lang="en-US" sz="7500" dirty="0" smtClean="0">
                <a:solidFill>
                  <a:schemeClr val="tx1"/>
                </a:solidFill>
                <a:latin typeface="Times New Roman" pitchFamily="18" charset="0"/>
                <a:cs typeface="Times New Roman" pitchFamily="18" charset="0"/>
              </a:rPr>
              <a:t>Could </a:t>
            </a:r>
            <a:r>
              <a:rPr lang="en-US" sz="7500" dirty="0" smtClean="0">
                <a:solidFill>
                  <a:schemeClr val="tx1"/>
                </a:solidFill>
                <a:latin typeface="Times New Roman" pitchFamily="18" charset="0"/>
                <a:cs typeface="Times New Roman" pitchFamily="18" charset="0"/>
              </a:rPr>
              <a:t>you please send me your catalogue.</a:t>
            </a:r>
          </a:p>
          <a:p>
            <a:pPr algn="just"/>
            <a:r>
              <a:rPr lang="tr-TR" sz="7500" dirty="0" smtClean="0">
                <a:solidFill>
                  <a:schemeClr val="tx1"/>
                </a:solidFill>
                <a:latin typeface="Times New Roman" pitchFamily="18" charset="0"/>
                <a:cs typeface="Times New Roman" pitchFamily="18" charset="0"/>
              </a:rPr>
              <a:t>	</a:t>
            </a:r>
            <a:r>
              <a:rPr lang="en-US" sz="7500" dirty="0" smtClean="0">
                <a:solidFill>
                  <a:schemeClr val="tx1"/>
                </a:solidFill>
                <a:latin typeface="Times New Roman" pitchFamily="18" charset="0"/>
                <a:cs typeface="Times New Roman" pitchFamily="18" charset="0"/>
              </a:rPr>
              <a:t>Would </a:t>
            </a:r>
            <a:r>
              <a:rPr lang="en-US" sz="7500" dirty="0" smtClean="0">
                <a:solidFill>
                  <a:schemeClr val="tx1"/>
                </a:solidFill>
                <a:latin typeface="Times New Roman" pitchFamily="18" charset="0"/>
                <a:cs typeface="Times New Roman" pitchFamily="18" charset="0"/>
              </a:rPr>
              <a:t>all first-class and business-class passengers now start boarding.</a:t>
            </a:r>
          </a:p>
          <a:p>
            <a:pPr algn="just"/>
            <a:endParaRPr lang="tr-TR" sz="7500" b="1" dirty="0" smtClean="0">
              <a:solidFill>
                <a:schemeClr val="tx1"/>
              </a:solidFill>
              <a:latin typeface="Times New Roman" pitchFamily="18" charset="0"/>
              <a:cs typeface="Times New Roman" pitchFamily="18" charset="0"/>
            </a:endParaRPr>
          </a:p>
          <a:p>
            <a:pPr algn="just"/>
            <a:endParaRPr lang="tr-TR" dirty="0"/>
          </a:p>
        </p:txBody>
      </p:sp>
      <p:sp>
        <p:nvSpPr>
          <p:cNvPr id="5" name="4 Komut Düğmesi: Giriş">
            <a:hlinkClick r:id="" action="ppaction://hlinkshowjump?jump=firstslide" highlightClick="1"/>
          </p:cNvPr>
          <p:cNvSpPr/>
          <p:nvPr/>
        </p:nvSpPr>
        <p:spPr>
          <a:xfrm>
            <a:off x="251520" y="404664"/>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
            <a:ext cx="7772400" cy="764703"/>
          </a:xfrm>
        </p:spPr>
        <p:txBody>
          <a:bodyPr>
            <a:noAutofit/>
          </a:bodyPr>
          <a:lstStyle/>
          <a:p>
            <a:r>
              <a:rPr lang="tr-TR" sz="5000" b="1" dirty="0" smtClean="0">
                <a:latin typeface="Times New Roman" pitchFamily="18" charset="0"/>
                <a:cs typeface="Times New Roman" pitchFamily="18" charset="0"/>
              </a:rPr>
              <a:t>EXCLAMATION MARK</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827584" y="620688"/>
            <a:ext cx="7560840" cy="6237312"/>
          </a:xfrm>
        </p:spPr>
        <p:txBody>
          <a:bodyPr>
            <a:normAutofit fontScale="25000" lnSpcReduction="20000"/>
          </a:bodyPr>
          <a:lstStyle/>
          <a:p>
            <a:pPr algn="just"/>
            <a:endParaRPr lang="tr-TR" sz="9600" b="1"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1</a:t>
            </a:r>
            <a:r>
              <a:rPr lang="en-US" sz="9600" b="1" dirty="0" smtClean="0">
                <a:solidFill>
                  <a:schemeClr val="tx1"/>
                </a:solidFill>
                <a:latin typeface="Times New Roman" pitchFamily="18" charset="0"/>
                <a:cs typeface="Times New Roman" pitchFamily="18" charset="0"/>
              </a:rPr>
              <a:t>. Use an exclamation mark to indicate strong feelings or a raised voice in speech:</a:t>
            </a: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She </a:t>
            </a:r>
            <a:r>
              <a:rPr lang="en-US" sz="9600" dirty="0" smtClean="0">
                <a:solidFill>
                  <a:schemeClr val="tx1"/>
                </a:solidFill>
                <a:latin typeface="Times New Roman" pitchFamily="18" charset="0"/>
                <a:cs typeface="Times New Roman" pitchFamily="18" charset="0"/>
              </a:rPr>
              <a:t>shouted at him, "Go away! I hate you</a:t>
            </a:r>
            <a:r>
              <a:rPr lang="en-US" sz="9600" dirty="0" smtClean="0">
                <a:solidFill>
                  <a:schemeClr val="tx1"/>
                </a:solidFill>
                <a:latin typeface="Times New Roman" pitchFamily="18" charset="0"/>
                <a:cs typeface="Times New Roman" pitchFamily="18" charset="0"/>
              </a:rPr>
              <a:t>!"</a:t>
            </a:r>
            <a:endParaRPr lang="en-US" sz="9600" dirty="0" smtClean="0">
              <a:solidFill>
                <a:schemeClr val="tx1"/>
              </a:solidFill>
              <a:latin typeface="Times New Roman" pitchFamily="18" charset="0"/>
              <a:cs typeface="Times New Roman" pitchFamily="18" charset="0"/>
            </a:endParaRP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a:t>
            </a:r>
            <a:r>
              <a:rPr lang="en-US" sz="9600" dirty="0" smtClean="0">
                <a:solidFill>
                  <a:schemeClr val="tx1"/>
                </a:solidFill>
                <a:latin typeface="Times New Roman" pitchFamily="18" charset="0"/>
                <a:cs typeface="Times New Roman" pitchFamily="18" charset="0"/>
              </a:rPr>
              <a:t>Good heavens!" he said, "Is that true</a:t>
            </a:r>
            <a:r>
              <a:rPr lang="en-US" sz="9600" dirty="0" smtClean="0">
                <a:solidFill>
                  <a:schemeClr val="tx1"/>
                </a:solidFill>
                <a:latin typeface="Times New Roman" pitchFamily="18" charset="0"/>
                <a:cs typeface="Times New Roman" pitchFamily="18" charset="0"/>
              </a:rPr>
              <a:t>?"</a:t>
            </a:r>
            <a:endParaRPr lang="tr-TR" sz="9600" dirty="0" smtClean="0">
              <a:solidFill>
                <a:schemeClr val="tx1"/>
              </a:solidFill>
              <a:latin typeface="Times New Roman" pitchFamily="18" charset="0"/>
              <a:cs typeface="Times New Roman" pitchFamily="18" charset="0"/>
            </a:endParaRPr>
          </a:p>
          <a:p>
            <a:pPr algn="just"/>
            <a:endParaRPr lang="en-US" sz="9600"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2</a:t>
            </a:r>
            <a:r>
              <a:rPr lang="en-US" sz="9600" b="1" dirty="0" smtClean="0">
                <a:solidFill>
                  <a:schemeClr val="tx1"/>
                </a:solidFill>
                <a:latin typeface="Times New Roman" pitchFamily="18" charset="0"/>
                <a:cs typeface="Times New Roman" pitchFamily="18" charset="0"/>
              </a:rPr>
              <a:t>. Many </a:t>
            </a:r>
            <a:r>
              <a:rPr lang="en-US" sz="9600" b="1" dirty="0" smtClean="0">
                <a:solidFill>
                  <a:schemeClr val="tx1"/>
                </a:solidFill>
                <a:latin typeface="Times New Roman" pitchFamily="18" charset="0"/>
                <a:cs typeface="Times New Roman" pitchFamily="18" charset="0"/>
              </a:rPr>
              <a:t>interjections </a:t>
            </a:r>
            <a:r>
              <a:rPr lang="en-US" sz="9600" b="1" dirty="0" smtClean="0">
                <a:solidFill>
                  <a:schemeClr val="tx1"/>
                </a:solidFill>
                <a:latin typeface="Times New Roman" pitchFamily="18" charset="0"/>
                <a:cs typeface="Times New Roman" pitchFamily="18" charset="0"/>
              </a:rPr>
              <a:t>need an exclamation mark</a:t>
            </a:r>
            <a:r>
              <a:rPr lang="en-US" sz="9600" b="1" dirty="0" smtClean="0">
                <a:solidFill>
                  <a:schemeClr val="tx1"/>
                </a:solidFill>
                <a:latin typeface="Times New Roman" pitchFamily="18" charset="0"/>
                <a:cs typeface="Times New Roman" pitchFamily="18" charset="0"/>
              </a:rPr>
              <a:t>:</a:t>
            </a:r>
            <a:endParaRPr lang="en-US" sz="9600" dirty="0" smtClean="0">
              <a:solidFill>
                <a:schemeClr val="tx1"/>
              </a:solidFill>
              <a:latin typeface="Times New Roman" pitchFamily="18" charset="0"/>
              <a:cs typeface="Times New Roman" pitchFamily="18" charset="0"/>
            </a:endParaRP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Oh! When are you going?</a:t>
            </a:r>
            <a:r>
              <a:rPr lang="tr-TR" sz="9600" dirty="0" smtClean="0">
                <a:solidFill>
                  <a:schemeClr val="tx1"/>
                </a:solidFill>
                <a:latin typeface="Times New Roman" pitchFamily="18" charset="0"/>
                <a:cs typeface="Times New Roman" pitchFamily="18" charset="0"/>
              </a:rPr>
              <a:t>”</a:t>
            </a:r>
            <a:endParaRPr lang="en-US" sz="9600" dirty="0" smtClean="0">
              <a:solidFill>
                <a:schemeClr val="tx1"/>
              </a:solidFill>
              <a:latin typeface="Times New Roman" pitchFamily="18" charset="0"/>
              <a:cs typeface="Times New Roman" pitchFamily="18" charset="0"/>
            </a:endParaRPr>
          </a:p>
          <a:p>
            <a:pPr algn="just"/>
            <a:endParaRPr lang="tr-TR" sz="9600" b="1" dirty="0" smtClean="0">
              <a:solidFill>
                <a:schemeClr val="tx1"/>
              </a:solidFill>
              <a:latin typeface="Times New Roman" pitchFamily="18" charset="0"/>
              <a:cs typeface="Times New Roman" pitchFamily="18" charset="0"/>
            </a:endParaRPr>
          </a:p>
          <a:p>
            <a:pPr algn="just"/>
            <a:r>
              <a:rPr lang="en-US" sz="9600" b="1" dirty="0" smtClean="0">
                <a:solidFill>
                  <a:schemeClr val="tx1"/>
                </a:solidFill>
                <a:latin typeface="Times New Roman" pitchFamily="18" charset="0"/>
                <a:cs typeface="Times New Roman" pitchFamily="18" charset="0"/>
              </a:rPr>
              <a:t>3</a:t>
            </a:r>
            <a:r>
              <a:rPr lang="en-US" sz="9600" b="1" dirty="0" smtClean="0">
                <a:solidFill>
                  <a:schemeClr val="tx1"/>
                </a:solidFill>
                <a:latin typeface="Times New Roman" pitchFamily="18" charset="0"/>
                <a:cs typeface="Times New Roman" pitchFamily="18" charset="0"/>
              </a:rPr>
              <a:t>. A non-question sentence beginning with "what" or "how" is often an exclamation and requires an exclamation mark:</a:t>
            </a: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What </a:t>
            </a:r>
            <a:r>
              <a:rPr lang="en-US" sz="9600" dirty="0" smtClean="0">
                <a:solidFill>
                  <a:schemeClr val="tx1"/>
                </a:solidFill>
                <a:latin typeface="Times New Roman" pitchFamily="18" charset="0"/>
                <a:cs typeface="Times New Roman" pitchFamily="18" charset="0"/>
              </a:rPr>
              <a:t>idiots we are! </a:t>
            </a:r>
            <a:r>
              <a:rPr lang="en-US" sz="9600" i="1" dirty="0" smtClean="0">
                <a:solidFill>
                  <a:schemeClr val="tx1"/>
                </a:solidFill>
                <a:latin typeface="Times New Roman" pitchFamily="18" charset="0"/>
                <a:cs typeface="Times New Roman" pitchFamily="18" charset="0"/>
              </a:rPr>
              <a:t>(We are such idiots.)</a:t>
            </a:r>
            <a:endParaRPr lang="en-US" sz="9600" dirty="0" smtClean="0">
              <a:solidFill>
                <a:schemeClr val="tx1"/>
              </a:solidFill>
              <a:latin typeface="Times New Roman" pitchFamily="18" charset="0"/>
              <a:cs typeface="Times New Roman" pitchFamily="18" charset="0"/>
            </a:endParaRPr>
          </a:p>
          <a:p>
            <a:pPr algn="just"/>
            <a:r>
              <a:rPr lang="tr-TR" sz="9600" dirty="0" smtClean="0">
                <a:solidFill>
                  <a:schemeClr val="tx1"/>
                </a:solidFill>
                <a:latin typeface="Times New Roman" pitchFamily="18" charset="0"/>
                <a:cs typeface="Times New Roman" pitchFamily="18" charset="0"/>
              </a:rPr>
              <a:t>	</a:t>
            </a:r>
          </a:p>
          <a:p>
            <a:pPr algn="just"/>
            <a:r>
              <a:rPr lang="en-US" sz="9600" b="1" dirty="0" smtClean="0">
                <a:solidFill>
                  <a:schemeClr val="tx1"/>
                </a:solidFill>
                <a:latin typeface="Times New Roman" pitchFamily="18" charset="0"/>
                <a:cs typeface="Times New Roman" pitchFamily="18" charset="0"/>
              </a:rPr>
              <a:t>4</a:t>
            </a:r>
            <a:r>
              <a:rPr lang="en-US" sz="9600" b="1" dirty="0" smtClean="0">
                <a:solidFill>
                  <a:schemeClr val="tx1"/>
                </a:solidFill>
                <a:latin typeface="Times New Roman" pitchFamily="18" charset="0"/>
                <a:cs typeface="Times New Roman" pitchFamily="18" charset="0"/>
              </a:rPr>
              <a:t>. In very informal writing (personal letter or email), people sometimes use two or more exclamation marks together:</a:t>
            </a:r>
          </a:p>
          <a:p>
            <a:pPr algn="just"/>
            <a:r>
              <a:rPr lang="tr-TR" sz="9600" dirty="0" smtClean="0">
                <a:solidFill>
                  <a:schemeClr val="tx1"/>
                </a:solidFill>
                <a:latin typeface="Times New Roman" pitchFamily="18" charset="0"/>
                <a:cs typeface="Times New Roman" pitchFamily="18" charset="0"/>
              </a:rPr>
              <a:t>	</a:t>
            </a:r>
            <a:r>
              <a:rPr lang="en-US" sz="9600" dirty="0" smtClean="0">
                <a:solidFill>
                  <a:schemeClr val="tx1"/>
                </a:solidFill>
                <a:latin typeface="Times New Roman" pitchFamily="18" charset="0"/>
                <a:cs typeface="Times New Roman" pitchFamily="18" charset="0"/>
              </a:rPr>
              <a:t>I'll </a:t>
            </a:r>
            <a:r>
              <a:rPr lang="en-US" sz="9600" dirty="0" smtClean="0">
                <a:solidFill>
                  <a:schemeClr val="tx1"/>
                </a:solidFill>
                <a:latin typeface="Times New Roman" pitchFamily="18" charset="0"/>
                <a:cs typeface="Times New Roman" pitchFamily="18" charset="0"/>
              </a:rPr>
              <a:t>never understand this language</a:t>
            </a:r>
            <a:r>
              <a:rPr lang="en-US" sz="9600" dirty="0" smtClean="0">
                <a:solidFill>
                  <a:schemeClr val="tx1"/>
                </a:solidFill>
                <a:latin typeface="Times New Roman" pitchFamily="18" charset="0"/>
                <a:cs typeface="Times New Roman" pitchFamily="18" charset="0"/>
              </a:rPr>
              <a:t>!!!!</a:t>
            </a:r>
            <a:endParaRPr lang="tr-TR" dirty="0"/>
          </a:p>
        </p:txBody>
      </p:sp>
      <p:sp>
        <p:nvSpPr>
          <p:cNvPr id="5" name="4 Komut Düğmesi: Giriş">
            <a:hlinkClick r:id="" action="ppaction://hlinkshowjump?jump=firstslide" highlightClick="1"/>
          </p:cNvPr>
          <p:cNvSpPr/>
          <p:nvPr/>
        </p:nvSpPr>
        <p:spPr>
          <a:xfrm>
            <a:off x="251520" y="404664"/>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https://www.vappingo.com/word-blog/wp-content/uploads/2011/02/exclamation_mark.png"/>
          <p:cNvPicPr>
            <a:picLocks noChangeAspect="1" noChangeArrowheads="1"/>
          </p:cNvPicPr>
          <p:nvPr/>
        </p:nvPicPr>
        <p:blipFill>
          <a:blip r:embed="rId2" cstate="print"/>
          <a:srcRect/>
          <a:stretch>
            <a:fillRect/>
          </a:stretch>
        </p:blipFill>
        <p:spPr bwMode="auto">
          <a:xfrm>
            <a:off x="7147215" y="980728"/>
            <a:ext cx="1996785" cy="2664296"/>
          </a:xfrm>
          <a:prstGeom prst="rect">
            <a:avLst/>
          </a:prstGeom>
          <a:noFill/>
        </p:spPr>
      </p:pic>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1470025"/>
          </a:xfrm>
        </p:spPr>
        <p:txBody>
          <a:bodyPr>
            <a:noAutofit/>
          </a:bodyPr>
          <a:lstStyle/>
          <a:p>
            <a:r>
              <a:rPr lang="tr-TR" sz="5000" b="1" dirty="0" smtClean="0">
                <a:latin typeface="Times New Roman" pitchFamily="18" charset="0"/>
                <a:cs typeface="Times New Roman" pitchFamily="18" charset="0"/>
              </a:rPr>
              <a:t> PUNCTUATION MARKS</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683568" y="1916832"/>
            <a:ext cx="3816424" cy="4248472"/>
          </a:xfrm>
        </p:spPr>
        <p:txBody>
          <a:bodyPr>
            <a:normAutofit/>
          </a:bodyPr>
          <a:lstStyle/>
          <a:p>
            <a:pPr algn="just"/>
            <a:r>
              <a:rPr lang="tr-TR" sz="2800" dirty="0" smtClean="0">
                <a:solidFill>
                  <a:schemeClr val="tx1"/>
                </a:solidFill>
                <a:latin typeface="Times New Roman" pitchFamily="18" charset="0"/>
                <a:cs typeface="Times New Roman" pitchFamily="18" charset="0"/>
              </a:rPr>
              <a:t>    </a:t>
            </a:r>
            <a:r>
              <a:rPr lang="en-US" sz="2800" dirty="0" smtClean="0">
                <a:solidFill>
                  <a:schemeClr val="tx1"/>
                </a:solidFill>
                <a:latin typeface="Times New Roman" pitchFamily="18" charset="0"/>
                <a:cs typeface="Times New Roman" pitchFamily="18" charset="0"/>
              </a:rPr>
              <a:t>Punctuation </a:t>
            </a:r>
            <a:r>
              <a:rPr lang="en-US" sz="2800" dirty="0" smtClean="0">
                <a:solidFill>
                  <a:schemeClr val="tx1"/>
                </a:solidFill>
                <a:latin typeface="Times New Roman" pitchFamily="18" charset="0"/>
                <a:cs typeface="Times New Roman" pitchFamily="18" charset="0"/>
              </a:rPr>
              <a:t>is the system of </a:t>
            </a:r>
            <a:r>
              <a:rPr lang="en-US" sz="2800" dirty="0" smtClean="0">
                <a:solidFill>
                  <a:schemeClr val="tx1"/>
                </a:solidFill>
                <a:latin typeface="Times New Roman" pitchFamily="18" charset="0"/>
                <a:cs typeface="Times New Roman" pitchFamily="18" charset="0"/>
              </a:rPr>
              <a:t>symbols</a:t>
            </a:r>
            <a:r>
              <a:rPr lang="tr-TR" sz="2800" dirty="0" smtClean="0">
                <a:solidFill>
                  <a:schemeClr val="tx1"/>
                </a:solidFill>
                <a:latin typeface="Times New Roman" pitchFamily="18" charset="0"/>
                <a:cs typeface="Times New Roman" pitchFamily="18" charset="0"/>
              </a:rPr>
              <a:t> </a:t>
            </a:r>
            <a:r>
              <a:rPr lang="en-US" sz="2800" dirty="0" smtClean="0">
                <a:solidFill>
                  <a:schemeClr val="tx1"/>
                </a:solidFill>
                <a:latin typeface="Times New Roman" pitchFamily="18" charset="0"/>
                <a:cs typeface="Times New Roman" pitchFamily="18" charset="0"/>
              </a:rPr>
              <a:t>that </a:t>
            </a:r>
            <a:r>
              <a:rPr lang="en-US" sz="2800" dirty="0" smtClean="0">
                <a:solidFill>
                  <a:schemeClr val="tx1"/>
                </a:solidFill>
                <a:latin typeface="Times New Roman" pitchFamily="18" charset="0"/>
                <a:cs typeface="Times New Roman" pitchFamily="18" charset="0"/>
              </a:rPr>
              <a:t>we use to separate sentences and parts of sentences, and to make their meaning clear. Each symbol is called a </a:t>
            </a:r>
            <a:r>
              <a:rPr lang="tr-TR" sz="2800" b="1" dirty="0" smtClean="0">
                <a:solidFill>
                  <a:schemeClr val="tx1"/>
                </a:solidFill>
                <a:latin typeface="Times New Roman" pitchFamily="18" charset="0"/>
                <a:cs typeface="Times New Roman" pitchFamily="18" charset="0"/>
              </a:rPr>
              <a:t>“</a:t>
            </a:r>
            <a:r>
              <a:rPr lang="en-US" sz="2800" b="1" dirty="0" smtClean="0">
                <a:solidFill>
                  <a:schemeClr val="tx1"/>
                </a:solidFill>
                <a:latin typeface="Times New Roman" pitchFamily="18" charset="0"/>
                <a:cs typeface="Times New Roman" pitchFamily="18" charset="0"/>
              </a:rPr>
              <a:t>punctuation mark</a:t>
            </a:r>
            <a:r>
              <a:rPr lang="tr-TR" sz="2800" b="1" dirty="0" smtClean="0">
                <a:solidFill>
                  <a:schemeClr val="tx1"/>
                </a:solidFill>
                <a:latin typeface="Times New Roman" pitchFamily="18" charset="0"/>
                <a:cs typeface="Times New Roman" pitchFamily="18" charset="0"/>
              </a:rPr>
              <a:t>”</a:t>
            </a:r>
            <a:r>
              <a:rPr lang="tr-TR" sz="2800" dirty="0" smtClean="0">
                <a:solidFill>
                  <a:schemeClr val="tx1"/>
                </a:solidFill>
                <a:latin typeface="Times New Roman" pitchFamily="18" charset="0"/>
                <a:cs typeface="Times New Roman" pitchFamily="18" charset="0"/>
              </a:rPr>
              <a:t>.</a:t>
            </a:r>
            <a:endParaRPr lang="tr-TR" sz="2800" b="1" dirty="0">
              <a:solidFill>
                <a:schemeClr val="tx1"/>
              </a:solidFill>
              <a:latin typeface="Times New Roman" pitchFamily="18" charset="0"/>
              <a:cs typeface="Times New Roman" pitchFamily="18" charset="0"/>
            </a:endParaRPr>
          </a:p>
        </p:txBody>
      </p:sp>
      <p:pic>
        <p:nvPicPr>
          <p:cNvPr id="18436" name="Picture 4" descr="http://www.delinetciler.net/forum/attachments/18892d1316092638-punctuation_activities_pack_ejab.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932040" y="1929465"/>
            <a:ext cx="3960440" cy="4307847"/>
          </a:xfrm>
          <a:prstGeom prst="rect">
            <a:avLst/>
          </a:prstGeom>
          <a:noFill/>
        </p:spPr>
      </p:pic>
      <p:sp>
        <p:nvSpPr>
          <p:cNvPr id="7" name="6 Komut Düğmesi: Giriş">
            <a:hlinkClick r:id="" action="ppaction://hlinkshowjump?jump=firstslide" highlightClick="1"/>
          </p:cNvPr>
          <p:cNvSpPr/>
          <p:nvPr/>
        </p:nvSpPr>
        <p:spPr>
          <a:xfrm>
            <a:off x="251520" y="1052736"/>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0"/>
            <a:ext cx="7772400" cy="821953"/>
          </a:xfrm>
        </p:spPr>
        <p:txBody>
          <a:bodyPr>
            <a:noAutofit/>
          </a:bodyPr>
          <a:lstStyle/>
          <a:p>
            <a:pPr algn="ctr"/>
            <a:r>
              <a:rPr lang="tr-TR" sz="5000" b="1" dirty="0" smtClean="0">
                <a:latin typeface="Times New Roman" pitchFamily="18" charset="0"/>
                <a:cs typeface="Times New Roman" pitchFamily="18" charset="0"/>
              </a:rPr>
              <a:t>SLASH</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683568" y="764704"/>
            <a:ext cx="8064896" cy="6093296"/>
          </a:xfrm>
        </p:spPr>
        <p:txBody>
          <a:bodyPr>
            <a:noAutofit/>
          </a:bodyPr>
          <a:lstStyle/>
          <a:p>
            <a:pPr algn="just"/>
            <a:r>
              <a:rPr lang="en-US" sz="2300" b="1" dirty="0" smtClean="0">
                <a:solidFill>
                  <a:schemeClr val="tx1"/>
                </a:solidFill>
                <a:latin typeface="Times New Roman" pitchFamily="18" charset="0"/>
                <a:cs typeface="Times New Roman" pitchFamily="18" charset="0"/>
              </a:rPr>
              <a:t>1. A slash is often used to indicate "or":</a:t>
            </a:r>
          </a:p>
          <a:p>
            <a:pPr algn="just"/>
            <a:r>
              <a:rPr lang="tr-TR" sz="2300" dirty="0" smtClean="0">
                <a:solidFill>
                  <a:schemeClr val="tx1"/>
                </a:solidFill>
                <a:latin typeface="Times New Roman" pitchFamily="18" charset="0"/>
                <a:cs typeface="Times New Roman" pitchFamily="18" charset="0"/>
              </a:rPr>
              <a:t>	</a:t>
            </a:r>
            <a:r>
              <a:rPr lang="en-US" sz="2300" dirty="0" smtClean="0">
                <a:solidFill>
                  <a:schemeClr val="tx1"/>
                </a:solidFill>
                <a:latin typeface="Times New Roman" pitchFamily="18" charset="0"/>
                <a:cs typeface="Times New Roman" pitchFamily="18" charset="0"/>
              </a:rPr>
              <a:t>Please </a:t>
            </a:r>
            <a:r>
              <a:rPr lang="en-US" sz="2300" dirty="0" smtClean="0">
                <a:solidFill>
                  <a:schemeClr val="tx1"/>
                </a:solidFill>
                <a:latin typeface="Times New Roman" pitchFamily="18" charset="0"/>
                <a:cs typeface="Times New Roman" pitchFamily="18" charset="0"/>
              </a:rPr>
              <a:t>press your browser's Refresh/Reload button. </a:t>
            </a:r>
            <a:r>
              <a:rPr lang="en-US" sz="2300" i="1" dirty="0" smtClean="0">
                <a:solidFill>
                  <a:schemeClr val="tx1"/>
                </a:solidFill>
                <a:latin typeface="Times New Roman" pitchFamily="18" charset="0"/>
                <a:cs typeface="Times New Roman" pitchFamily="18" charset="0"/>
              </a:rPr>
              <a:t>(Refresh or Reload</a:t>
            </a:r>
            <a:r>
              <a:rPr lang="en-US" sz="2300" i="1" dirty="0" smtClean="0">
                <a:solidFill>
                  <a:schemeClr val="tx1"/>
                </a:solidFill>
                <a:latin typeface="Times New Roman" pitchFamily="18" charset="0"/>
                <a:cs typeface="Times New Roman" pitchFamily="18" charset="0"/>
              </a:rPr>
              <a:t>)</a:t>
            </a:r>
            <a:endParaRPr lang="tr-TR" sz="2300" b="1" dirty="0" smtClean="0">
              <a:solidFill>
                <a:schemeClr val="tx1"/>
              </a:solidFill>
              <a:latin typeface="Times New Roman" pitchFamily="18" charset="0"/>
              <a:cs typeface="Times New Roman" pitchFamily="18" charset="0"/>
            </a:endParaRPr>
          </a:p>
          <a:p>
            <a:pPr algn="just"/>
            <a:r>
              <a:rPr lang="en-US" sz="2300" b="1" dirty="0" smtClean="0">
                <a:solidFill>
                  <a:schemeClr val="tx1"/>
                </a:solidFill>
                <a:latin typeface="Times New Roman" pitchFamily="18" charset="0"/>
                <a:cs typeface="Times New Roman" pitchFamily="18" charset="0"/>
              </a:rPr>
              <a:t>2</a:t>
            </a:r>
            <a:r>
              <a:rPr lang="en-US" sz="2300" b="1" dirty="0" smtClean="0">
                <a:solidFill>
                  <a:schemeClr val="tx1"/>
                </a:solidFill>
                <a:latin typeface="Times New Roman" pitchFamily="18" charset="0"/>
                <a:cs typeface="Times New Roman" pitchFamily="18" charset="0"/>
              </a:rPr>
              <a:t>. Use a slash for fractions:</a:t>
            </a:r>
          </a:p>
          <a:p>
            <a:pPr algn="just"/>
            <a:r>
              <a:rPr lang="tr-TR" sz="2300" dirty="0" smtClean="0">
                <a:solidFill>
                  <a:schemeClr val="tx1"/>
                </a:solidFill>
                <a:latin typeface="Times New Roman" pitchFamily="18" charset="0"/>
                <a:cs typeface="Times New Roman" pitchFamily="18" charset="0"/>
              </a:rPr>
              <a:t>	</a:t>
            </a:r>
            <a:r>
              <a:rPr lang="en-US" sz="2300" dirty="0" smtClean="0">
                <a:solidFill>
                  <a:schemeClr val="tx1"/>
                </a:solidFill>
                <a:latin typeface="Times New Roman" pitchFamily="18" charset="0"/>
                <a:cs typeface="Times New Roman" pitchFamily="18" charset="0"/>
              </a:rPr>
              <a:t>2/3 </a:t>
            </a:r>
            <a:r>
              <a:rPr lang="en-US" sz="2300" i="1" dirty="0" smtClean="0">
                <a:solidFill>
                  <a:schemeClr val="tx1"/>
                </a:solidFill>
                <a:latin typeface="Times New Roman" pitchFamily="18" charset="0"/>
                <a:cs typeface="Times New Roman" pitchFamily="18" charset="0"/>
              </a:rPr>
              <a:t>(two </a:t>
            </a:r>
            <a:r>
              <a:rPr lang="en-US" sz="2300" i="1" dirty="0" smtClean="0">
                <a:solidFill>
                  <a:schemeClr val="tx1"/>
                </a:solidFill>
                <a:latin typeface="Times New Roman" pitchFamily="18" charset="0"/>
                <a:cs typeface="Times New Roman" pitchFamily="18" charset="0"/>
              </a:rPr>
              <a:t>thirds)</a:t>
            </a:r>
            <a:endParaRPr lang="tr-TR" sz="2300" b="1" dirty="0" smtClean="0">
              <a:solidFill>
                <a:schemeClr val="tx1"/>
              </a:solidFill>
              <a:latin typeface="Times New Roman" pitchFamily="18" charset="0"/>
              <a:cs typeface="Times New Roman" pitchFamily="18" charset="0"/>
            </a:endParaRPr>
          </a:p>
          <a:p>
            <a:pPr algn="just"/>
            <a:r>
              <a:rPr lang="en-US" sz="2300" b="1" dirty="0" smtClean="0">
                <a:solidFill>
                  <a:schemeClr val="tx1"/>
                </a:solidFill>
                <a:latin typeface="Times New Roman" pitchFamily="18" charset="0"/>
                <a:cs typeface="Times New Roman" pitchFamily="18" charset="0"/>
              </a:rPr>
              <a:t>3</a:t>
            </a:r>
            <a:r>
              <a:rPr lang="en-US" sz="2300" b="1" dirty="0" smtClean="0">
                <a:solidFill>
                  <a:schemeClr val="tx1"/>
                </a:solidFill>
                <a:latin typeface="Times New Roman" pitchFamily="18" charset="0"/>
                <a:cs typeface="Times New Roman" pitchFamily="18" charset="0"/>
              </a:rPr>
              <a:t>. Use a slash to indicate "per" in measurements of speed, prices etc:</a:t>
            </a:r>
          </a:p>
          <a:p>
            <a:pPr algn="just"/>
            <a:r>
              <a:rPr lang="tr-TR" sz="2300" dirty="0" smtClean="0">
                <a:solidFill>
                  <a:schemeClr val="tx1"/>
                </a:solidFill>
                <a:latin typeface="Times New Roman" pitchFamily="18" charset="0"/>
                <a:cs typeface="Times New Roman" pitchFamily="18" charset="0"/>
              </a:rPr>
              <a:t>	</a:t>
            </a:r>
            <a:r>
              <a:rPr lang="en-US" sz="2300" dirty="0" smtClean="0">
                <a:solidFill>
                  <a:schemeClr val="tx1"/>
                </a:solidFill>
                <a:latin typeface="Times New Roman" pitchFamily="18" charset="0"/>
                <a:cs typeface="Times New Roman" pitchFamily="18" charset="0"/>
              </a:rPr>
              <a:t>The </a:t>
            </a:r>
            <a:r>
              <a:rPr lang="en-US" sz="2300" dirty="0" smtClean="0">
                <a:solidFill>
                  <a:schemeClr val="tx1"/>
                </a:solidFill>
                <a:latin typeface="Times New Roman" pitchFamily="18" charset="0"/>
                <a:cs typeface="Times New Roman" pitchFamily="18" charset="0"/>
              </a:rPr>
              <a:t>speed limit is 100 km/h. </a:t>
            </a:r>
            <a:r>
              <a:rPr lang="en-US" sz="2300" i="1" dirty="0" smtClean="0">
                <a:solidFill>
                  <a:schemeClr val="tx1"/>
                </a:solidFill>
                <a:latin typeface="Times New Roman" pitchFamily="18" charset="0"/>
                <a:cs typeface="Times New Roman" pitchFamily="18" charset="0"/>
              </a:rPr>
              <a:t>(kilometers </a:t>
            </a:r>
            <a:r>
              <a:rPr lang="en-US" sz="2300" i="1" dirty="0" smtClean="0">
                <a:solidFill>
                  <a:schemeClr val="tx1"/>
                </a:solidFill>
                <a:latin typeface="Times New Roman" pitchFamily="18" charset="0"/>
                <a:cs typeface="Times New Roman" pitchFamily="18" charset="0"/>
              </a:rPr>
              <a:t>per hour</a:t>
            </a:r>
            <a:r>
              <a:rPr lang="en-US" sz="2300" i="1" dirty="0" smtClean="0">
                <a:solidFill>
                  <a:schemeClr val="tx1"/>
                </a:solidFill>
                <a:latin typeface="Times New Roman" pitchFamily="18" charset="0"/>
                <a:cs typeface="Times New Roman" pitchFamily="18" charset="0"/>
              </a:rPr>
              <a:t>)</a:t>
            </a:r>
            <a:endParaRPr lang="en-US" sz="2300" dirty="0" smtClean="0">
              <a:solidFill>
                <a:schemeClr val="tx1"/>
              </a:solidFill>
              <a:latin typeface="Times New Roman" pitchFamily="18" charset="0"/>
              <a:cs typeface="Times New Roman" pitchFamily="18" charset="0"/>
            </a:endParaRPr>
          </a:p>
          <a:p>
            <a:pPr algn="just"/>
            <a:r>
              <a:rPr lang="tr-TR" sz="2300" b="1" dirty="0" smtClean="0">
                <a:solidFill>
                  <a:schemeClr val="tx1"/>
                </a:solidFill>
                <a:latin typeface="Times New Roman" pitchFamily="18" charset="0"/>
                <a:cs typeface="Times New Roman" pitchFamily="18" charset="0"/>
              </a:rPr>
              <a:t>4</a:t>
            </a:r>
            <a:r>
              <a:rPr lang="en-US" sz="2300" b="1" dirty="0" smtClean="0">
                <a:solidFill>
                  <a:schemeClr val="tx1"/>
                </a:solidFill>
                <a:latin typeface="Times New Roman" pitchFamily="18" charset="0"/>
                <a:cs typeface="Times New Roman" pitchFamily="18" charset="0"/>
              </a:rPr>
              <a:t>. </a:t>
            </a:r>
            <a:r>
              <a:rPr lang="en-US" sz="2300" b="1" dirty="0" smtClean="0">
                <a:solidFill>
                  <a:schemeClr val="tx1"/>
                </a:solidFill>
                <a:latin typeface="Times New Roman" pitchFamily="18" charset="0"/>
                <a:cs typeface="Times New Roman" pitchFamily="18" charset="0"/>
              </a:rPr>
              <a:t>A slash is often used in dates to separate day, month and year:</a:t>
            </a:r>
          </a:p>
          <a:p>
            <a:pPr algn="just"/>
            <a:r>
              <a:rPr lang="tr-TR" sz="2300" dirty="0" smtClean="0">
                <a:solidFill>
                  <a:schemeClr val="tx1"/>
                </a:solidFill>
                <a:latin typeface="Times New Roman" pitchFamily="18" charset="0"/>
                <a:cs typeface="Times New Roman" pitchFamily="18" charset="0"/>
              </a:rPr>
              <a:t>	</a:t>
            </a:r>
            <a:r>
              <a:rPr lang="en-US" sz="2300" dirty="0" smtClean="0">
                <a:solidFill>
                  <a:schemeClr val="tx1"/>
                </a:solidFill>
                <a:latin typeface="Times New Roman" pitchFamily="18" charset="0"/>
                <a:cs typeface="Times New Roman" pitchFamily="18" charset="0"/>
              </a:rPr>
              <a:t>On credit card: Expires end 10/15 </a:t>
            </a:r>
            <a:r>
              <a:rPr lang="en-US" sz="2300" i="1" dirty="0" smtClean="0">
                <a:solidFill>
                  <a:schemeClr val="tx1"/>
                </a:solidFill>
                <a:latin typeface="Times New Roman" pitchFamily="18" charset="0"/>
                <a:cs typeface="Times New Roman" pitchFamily="18" charset="0"/>
              </a:rPr>
              <a:t>(October 2015)</a:t>
            </a:r>
            <a:endParaRPr lang="en-US" sz="2300" dirty="0" smtClean="0">
              <a:solidFill>
                <a:schemeClr val="tx1"/>
              </a:solidFill>
              <a:latin typeface="Times New Roman" pitchFamily="18" charset="0"/>
              <a:cs typeface="Times New Roman" pitchFamily="18" charset="0"/>
            </a:endParaRPr>
          </a:p>
          <a:p>
            <a:pPr algn="just"/>
            <a:r>
              <a:rPr lang="tr-TR" sz="2300" b="1" dirty="0" smtClean="0">
                <a:solidFill>
                  <a:schemeClr val="tx1"/>
                </a:solidFill>
                <a:latin typeface="Times New Roman" pitchFamily="18" charset="0"/>
                <a:cs typeface="Times New Roman" pitchFamily="18" charset="0"/>
              </a:rPr>
              <a:t>5</a:t>
            </a:r>
            <a:r>
              <a:rPr lang="en-US" sz="2300" b="1" dirty="0" smtClean="0">
                <a:solidFill>
                  <a:schemeClr val="tx1"/>
                </a:solidFill>
                <a:latin typeface="Times New Roman" pitchFamily="18" charset="0"/>
                <a:cs typeface="Times New Roman" pitchFamily="18" charset="0"/>
              </a:rPr>
              <a:t>. </a:t>
            </a:r>
            <a:r>
              <a:rPr lang="en-US" sz="2300" b="1" dirty="0" smtClean="0">
                <a:solidFill>
                  <a:schemeClr val="tx1"/>
                </a:solidFill>
                <a:latin typeface="Times New Roman" pitchFamily="18" charset="0"/>
                <a:cs typeface="Times New Roman" pitchFamily="18" charset="0"/>
              </a:rPr>
              <a:t>The slash is used to separate parts of a website </a:t>
            </a:r>
            <a:r>
              <a:rPr lang="en-US" sz="2300" b="1" dirty="0" smtClean="0">
                <a:solidFill>
                  <a:schemeClr val="tx1"/>
                </a:solidFill>
                <a:latin typeface="Times New Roman" pitchFamily="18" charset="0"/>
                <a:cs typeface="Times New Roman" pitchFamily="18" charset="0"/>
              </a:rPr>
              <a:t>address</a:t>
            </a:r>
            <a:r>
              <a:rPr lang="tr-TR" sz="2300" b="1" dirty="0" smtClean="0">
                <a:solidFill>
                  <a:schemeClr val="tx1"/>
                </a:solidFill>
                <a:latin typeface="Times New Roman" pitchFamily="18" charset="0"/>
                <a:cs typeface="Times New Roman" pitchFamily="18" charset="0"/>
              </a:rPr>
              <a:t> </a:t>
            </a:r>
            <a:r>
              <a:rPr lang="en-US" sz="2300" b="1" dirty="0" smtClean="0">
                <a:solidFill>
                  <a:schemeClr val="tx1"/>
                </a:solidFill>
                <a:latin typeface="Times New Roman" pitchFamily="18" charset="0"/>
                <a:cs typeface="Times New Roman" pitchFamily="18" charset="0"/>
              </a:rPr>
              <a:t>on </a:t>
            </a:r>
            <a:r>
              <a:rPr lang="en-US" sz="2300" b="1" dirty="0" smtClean="0">
                <a:solidFill>
                  <a:schemeClr val="tx1"/>
                </a:solidFill>
                <a:latin typeface="Times New Roman" pitchFamily="18" charset="0"/>
                <a:cs typeface="Times New Roman" pitchFamily="18" charset="0"/>
              </a:rPr>
              <a:t>the Internet, and to separate folders on some computer systems</a:t>
            </a:r>
            <a:r>
              <a:rPr lang="en-US" sz="2300" b="1" dirty="0" smtClean="0">
                <a:solidFill>
                  <a:schemeClr val="tx1"/>
                </a:solidFill>
                <a:latin typeface="Times New Roman" pitchFamily="18" charset="0"/>
                <a:cs typeface="Times New Roman" pitchFamily="18" charset="0"/>
              </a:rPr>
              <a:t>:</a:t>
            </a:r>
            <a:endParaRPr lang="tr-TR" sz="2300" b="1" dirty="0" smtClean="0">
              <a:solidFill>
                <a:schemeClr val="tx1"/>
              </a:solidFill>
              <a:latin typeface="Times New Roman" pitchFamily="18" charset="0"/>
              <a:cs typeface="Times New Roman" pitchFamily="18" charset="0"/>
            </a:endParaRPr>
          </a:p>
          <a:p>
            <a:pPr algn="just"/>
            <a:r>
              <a:rPr lang="tr-TR" sz="2300" dirty="0" smtClean="0">
                <a:solidFill>
                  <a:schemeClr val="tx1"/>
                </a:solidFill>
                <a:latin typeface="Times New Roman" pitchFamily="18" charset="0"/>
                <a:cs typeface="Times New Roman" pitchFamily="18" charset="0"/>
              </a:rPr>
              <a:t>	</a:t>
            </a:r>
            <a:r>
              <a:rPr lang="en-US" sz="2300" dirty="0" smtClean="0">
                <a:solidFill>
                  <a:schemeClr val="tx1"/>
                </a:solidFill>
                <a:latin typeface="Times New Roman" pitchFamily="18" charset="0"/>
                <a:cs typeface="Times New Roman" pitchFamily="18" charset="0"/>
              </a:rPr>
              <a:t>http</a:t>
            </a:r>
            <a:r>
              <a:rPr lang="en-US" sz="2300" dirty="0" smtClean="0">
                <a:solidFill>
                  <a:schemeClr val="tx1"/>
                </a:solidFill>
                <a:latin typeface="Times New Roman" pitchFamily="18" charset="0"/>
                <a:cs typeface="Times New Roman" pitchFamily="18" charset="0"/>
              </a:rPr>
              <a:t>://</a:t>
            </a:r>
            <a:r>
              <a:rPr lang="en-US" sz="2300" dirty="0" smtClean="0">
                <a:solidFill>
                  <a:schemeClr val="tx1"/>
                </a:solidFill>
                <a:latin typeface="Times New Roman" pitchFamily="18" charset="0"/>
                <a:cs typeface="Times New Roman" pitchFamily="18" charset="0"/>
              </a:rPr>
              <a:t>visualarts.britishcouncil.org/whats-on/exhibition/</a:t>
            </a:r>
            <a:endParaRPr lang="en-US" sz="2300" dirty="0" smtClean="0">
              <a:solidFill>
                <a:schemeClr val="tx1"/>
              </a:solidFill>
              <a:latin typeface="Times New Roman" pitchFamily="18" charset="0"/>
              <a:cs typeface="Times New Roman" pitchFamily="18" charset="0"/>
            </a:endParaRPr>
          </a:p>
          <a:p>
            <a:endParaRPr lang="tr-TR" sz="2300" dirty="0"/>
          </a:p>
        </p:txBody>
      </p:sp>
      <p:sp>
        <p:nvSpPr>
          <p:cNvPr id="5" name="4 Komut Düğmesi: Giriş">
            <a:hlinkClick r:id="" action="ppaction://hlinkshowjump?jump=firstslide" highlightClick="1"/>
          </p:cNvPr>
          <p:cNvSpPr/>
          <p:nvPr/>
        </p:nvSpPr>
        <p:spPr>
          <a:xfrm>
            <a:off x="179512" y="332656"/>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1109985"/>
          </a:xfrm>
        </p:spPr>
        <p:txBody>
          <a:bodyPr>
            <a:noAutofit/>
          </a:bodyPr>
          <a:lstStyle/>
          <a:p>
            <a:pPr algn="ctr"/>
            <a:r>
              <a:rPr lang="tr-TR" sz="5000" b="1" dirty="0" smtClean="0">
                <a:latin typeface="Times New Roman" pitchFamily="18" charset="0"/>
                <a:cs typeface="Times New Roman" pitchFamily="18" charset="0"/>
              </a:rPr>
              <a:t>BACKSLASH</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899592" y="1412776"/>
            <a:ext cx="7416824" cy="5256584"/>
          </a:xfrm>
        </p:spPr>
        <p:txBody>
          <a:bodyPr>
            <a:normAutofit fontScale="92500" lnSpcReduction="20000"/>
          </a:bodyPr>
          <a:lstStyle/>
          <a:p>
            <a:pPr algn="just">
              <a:buFont typeface="Arial" pitchFamily="34" charset="0"/>
              <a:buChar char="•"/>
            </a:pPr>
            <a:r>
              <a:rPr lang="en-US" sz="3400" b="1" dirty="0" smtClean="0">
                <a:solidFill>
                  <a:schemeClr val="tx1"/>
                </a:solidFill>
                <a:latin typeface="Times New Roman" pitchFamily="18" charset="0"/>
                <a:cs typeface="Times New Roman" pitchFamily="18" charset="0"/>
              </a:rPr>
              <a:t>The </a:t>
            </a:r>
            <a:r>
              <a:rPr lang="en-US" sz="3400" b="1" dirty="0" smtClean="0">
                <a:solidFill>
                  <a:schemeClr val="tx1"/>
                </a:solidFill>
                <a:latin typeface="Times New Roman" pitchFamily="18" charset="0"/>
                <a:cs typeface="Times New Roman" pitchFamily="18" charset="0"/>
              </a:rPr>
              <a:t>backslash is not really an English punctuation mark. It is a typographical mark used mainly in computing. It is called a "backslash" because it is the reverse of the slash </a:t>
            </a:r>
            <a:r>
              <a:rPr lang="tr-TR" sz="3400" b="1" dirty="0" smtClean="0">
                <a:solidFill>
                  <a:schemeClr val="tx1"/>
                </a:solidFill>
                <a:latin typeface="Times New Roman" pitchFamily="18" charset="0"/>
                <a:cs typeface="Times New Roman" pitchFamily="18" charset="0"/>
              </a:rPr>
              <a:t>(/)</a:t>
            </a:r>
            <a:r>
              <a:rPr lang="en-US" sz="3400" b="1" dirty="0" smtClean="0">
                <a:solidFill>
                  <a:schemeClr val="tx1"/>
                </a:solidFill>
                <a:latin typeface="Times New Roman" pitchFamily="18" charset="0"/>
                <a:cs typeface="Times New Roman" pitchFamily="18" charset="0"/>
              </a:rPr>
              <a:t> </a:t>
            </a:r>
            <a:r>
              <a:rPr lang="en-US" sz="3400" b="1" dirty="0" smtClean="0">
                <a:solidFill>
                  <a:schemeClr val="tx1"/>
                </a:solidFill>
                <a:latin typeface="Times New Roman" pitchFamily="18" charset="0"/>
                <a:cs typeface="Times New Roman" pitchFamily="18" charset="0"/>
              </a:rPr>
              <a:t>or forward slash</a:t>
            </a:r>
            <a:r>
              <a:rPr lang="en-US" sz="3400" b="1" dirty="0" smtClean="0">
                <a:solidFill>
                  <a:schemeClr val="tx1"/>
                </a:solidFill>
                <a:latin typeface="Times New Roman" pitchFamily="18" charset="0"/>
                <a:cs typeface="Times New Roman" pitchFamily="18" charset="0"/>
              </a:rPr>
              <a:t>.</a:t>
            </a:r>
            <a:r>
              <a:rPr lang="tr-TR" sz="3400" dirty="0" smtClean="0">
                <a:solidFill>
                  <a:schemeClr val="tx1"/>
                </a:solidFill>
                <a:latin typeface="Times New Roman" pitchFamily="18" charset="0"/>
                <a:cs typeface="Times New Roman" pitchFamily="18" charset="0"/>
              </a:rPr>
              <a:t>	</a:t>
            </a:r>
          </a:p>
          <a:p>
            <a:pPr algn="just">
              <a:buFont typeface="Arial" pitchFamily="34" charset="0"/>
              <a:buChar char="•"/>
            </a:pPr>
            <a:r>
              <a:rPr lang="en-US" sz="3400" b="1" dirty="0" smtClean="0">
                <a:solidFill>
                  <a:schemeClr val="tx1"/>
                </a:solidFill>
                <a:latin typeface="Times New Roman" pitchFamily="18" charset="0"/>
                <a:cs typeface="Times New Roman" pitchFamily="18" charset="0"/>
              </a:rPr>
              <a:t>The </a:t>
            </a:r>
            <a:r>
              <a:rPr lang="en-US" sz="3400" b="1" dirty="0" smtClean="0">
                <a:solidFill>
                  <a:schemeClr val="tx1"/>
                </a:solidFill>
                <a:latin typeface="Times New Roman" pitchFamily="18" charset="0"/>
                <a:cs typeface="Times New Roman" pitchFamily="18" charset="0"/>
              </a:rPr>
              <a:t>backslash is used in several computer systems, and in many programming </a:t>
            </a:r>
            <a:r>
              <a:rPr lang="en-US" sz="3400" b="1" dirty="0" smtClean="0">
                <a:solidFill>
                  <a:schemeClr val="tx1"/>
                </a:solidFill>
                <a:latin typeface="Times New Roman" pitchFamily="18" charset="0"/>
                <a:cs typeface="Times New Roman" pitchFamily="18" charset="0"/>
              </a:rPr>
              <a:t>languages</a:t>
            </a:r>
            <a:r>
              <a:rPr lang="tr-TR" sz="3400" b="1" dirty="0" smtClean="0">
                <a:solidFill>
                  <a:schemeClr val="tx1"/>
                </a:solidFill>
                <a:latin typeface="Times New Roman" pitchFamily="18" charset="0"/>
                <a:cs typeface="Times New Roman" pitchFamily="18" charset="0"/>
              </a:rPr>
              <a:t>.</a:t>
            </a:r>
            <a:endParaRPr lang="en-US" sz="3400" b="1" dirty="0" smtClean="0">
              <a:solidFill>
                <a:schemeClr val="tx1"/>
              </a:solidFill>
              <a:latin typeface="Times New Roman" pitchFamily="18" charset="0"/>
              <a:cs typeface="Times New Roman" pitchFamily="18" charset="0"/>
            </a:endParaRPr>
          </a:p>
          <a:p>
            <a:pPr algn="just"/>
            <a:r>
              <a:rPr lang="tr-TR" sz="3400" dirty="0" smtClean="0">
                <a:solidFill>
                  <a:schemeClr val="tx1"/>
                </a:solidFill>
                <a:latin typeface="Times New Roman" pitchFamily="18" charset="0"/>
                <a:cs typeface="Times New Roman" pitchFamily="18" charset="0"/>
              </a:rPr>
              <a:t>	</a:t>
            </a:r>
            <a:r>
              <a:rPr lang="en-US" sz="3400" dirty="0" smtClean="0">
                <a:solidFill>
                  <a:schemeClr val="tx1"/>
                </a:solidFill>
                <a:latin typeface="Times New Roman" pitchFamily="18" charset="0"/>
                <a:cs typeface="Times New Roman" pitchFamily="18" charset="0"/>
              </a:rPr>
              <a:t>C</a:t>
            </a:r>
            <a:r>
              <a:rPr lang="en-US" sz="3400" dirty="0" smtClean="0">
                <a:solidFill>
                  <a:schemeClr val="tx1"/>
                </a:solidFill>
                <a:latin typeface="Times New Roman" pitchFamily="18" charset="0"/>
                <a:cs typeface="Times New Roman" pitchFamily="18" charset="0"/>
              </a:rPr>
              <a:t>:\</a:t>
            </a:r>
            <a:r>
              <a:rPr lang="en-US" sz="3400" dirty="0" smtClean="0">
                <a:solidFill>
                  <a:schemeClr val="tx1"/>
                </a:solidFill>
                <a:latin typeface="Times New Roman" pitchFamily="18" charset="0"/>
                <a:cs typeface="Times New Roman" pitchFamily="18" charset="0"/>
              </a:rPr>
              <a:t>Users\Win\Files\jse.doc</a:t>
            </a:r>
          </a:p>
          <a:p>
            <a:pPr algn="just"/>
            <a:r>
              <a:rPr lang="en-US" sz="3400" dirty="0" smtClean="0">
                <a:solidFill>
                  <a:schemeClr val="tx1"/>
                </a:solidFill>
                <a:latin typeface="Times New Roman" pitchFamily="18" charset="0"/>
                <a:cs typeface="Times New Roman" pitchFamily="18" charset="0"/>
              </a:rPr>
              <a:t>Although it is not really an English punctuation mark, the backslash is included</a:t>
            </a:r>
            <a:r>
              <a:rPr lang="tr-TR" sz="3400" dirty="0" smtClean="0">
                <a:solidFill>
                  <a:schemeClr val="tx1"/>
                </a:solidFill>
                <a:latin typeface="Times New Roman" pitchFamily="18" charset="0"/>
                <a:cs typeface="Times New Roman" pitchFamily="18" charset="0"/>
              </a:rPr>
              <a:t> </a:t>
            </a:r>
            <a:r>
              <a:rPr lang="en-US" sz="3400" dirty="0" smtClean="0">
                <a:solidFill>
                  <a:schemeClr val="tx1"/>
                </a:solidFill>
                <a:latin typeface="Times New Roman" pitchFamily="18" charset="0"/>
                <a:cs typeface="Times New Roman" pitchFamily="18" charset="0"/>
              </a:rPr>
              <a:t>for completeness.</a:t>
            </a:r>
          </a:p>
          <a:p>
            <a:endParaRPr lang="tr-TR" dirty="0"/>
          </a:p>
        </p:txBody>
      </p:sp>
      <p:sp>
        <p:nvSpPr>
          <p:cNvPr id="5" name="4 Komut Düğmesi: Giriş">
            <a:hlinkClick r:id="" action="ppaction://hlinkshowjump?jump=firstslide" highlightClick="1"/>
          </p:cNvPr>
          <p:cNvSpPr/>
          <p:nvPr/>
        </p:nvSpPr>
        <p:spPr>
          <a:xfrm>
            <a:off x="323528"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0"/>
            <a:ext cx="7772400" cy="965969"/>
          </a:xfrm>
        </p:spPr>
        <p:txBody>
          <a:bodyPr>
            <a:noAutofit/>
          </a:bodyPr>
          <a:lstStyle/>
          <a:p>
            <a:r>
              <a:rPr lang="tr-TR" sz="5000" b="1" dirty="0" smtClean="0">
                <a:latin typeface="Times New Roman" pitchFamily="18" charset="0"/>
                <a:cs typeface="Times New Roman" pitchFamily="18" charset="0"/>
              </a:rPr>
              <a:t>QUOTATION MARKS</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755576" y="980728"/>
            <a:ext cx="7848872" cy="5877272"/>
          </a:xfrm>
        </p:spPr>
        <p:txBody>
          <a:bodyPr>
            <a:normAutofit fontScale="32500" lnSpcReduction="20000"/>
          </a:bodyPr>
          <a:lstStyle/>
          <a:p>
            <a:pPr algn="just"/>
            <a:r>
              <a:rPr lang="en-US" sz="6000" b="1" dirty="0" smtClean="0">
                <a:solidFill>
                  <a:schemeClr val="tx1"/>
                </a:solidFill>
                <a:latin typeface="Times New Roman" pitchFamily="18" charset="0"/>
                <a:cs typeface="Times New Roman" pitchFamily="18" charset="0"/>
              </a:rPr>
              <a:t>1. Use quotation marks around the title or name of a book, film, ship etc:</a:t>
            </a:r>
          </a:p>
          <a:p>
            <a:pPr algn="just"/>
            <a:r>
              <a:rPr lang="tr-TR" sz="6000" dirty="0" smtClean="0">
                <a:solidFill>
                  <a:schemeClr val="tx1"/>
                </a:solidFill>
                <a:latin typeface="Times New Roman" pitchFamily="18" charset="0"/>
                <a:cs typeface="Times New Roman" pitchFamily="18" charset="0"/>
              </a:rPr>
              <a:t>	</a:t>
            </a:r>
            <a:r>
              <a:rPr lang="en-US" sz="6000" dirty="0" smtClean="0">
                <a:solidFill>
                  <a:schemeClr val="tx1"/>
                </a:solidFill>
                <a:latin typeface="Times New Roman" pitchFamily="18" charset="0"/>
                <a:cs typeface="Times New Roman" pitchFamily="18" charset="0"/>
              </a:rPr>
              <a:t>'Titanic</a:t>
            </a:r>
            <a:r>
              <a:rPr lang="en-US" sz="6000" dirty="0" smtClean="0">
                <a:solidFill>
                  <a:schemeClr val="tx1"/>
                </a:solidFill>
                <a:latin typeface="Times New Roman" pitchFamily="18" charset="0"/>
                <a:cs typeface="Times New Roman" pitchFamily="18" charset="0"/>
              </a:rPr>
              <a:t>' is a 1997 movie directed by James Cameron about the sinking of the ship 'Titanic</a:t>
            </a:r>
            <a:r>
              <a:rPr lang="en-US" sz="6000" dirty="0" smtClean="0">
                <a:solidFill>
                  <a:schemeClr val="tx1"/>
                </a:solidFill>
                <a:latin typeface="Times New Roman" pitchFamily="18" charset="0"/>
                <a:cs typeface="Times New Roman" pitchFamily="18" charset="0"/>
              </a:rPr>
              <a:t>'.</a:t>
            </a:r>
            <a:endParaRPr lang="tr-TR" sz="6000" dirty="0" smtClean="0">
              <a:solidFill>
                <a:schemeClr val="tx1"/>
              </a:solidFill>
              <a:latin typeface="Times New Roman" pitchFamily="18" charset="0"/>
              <a:cs typeface="Times New Roman" pitchFamily="18" charset="0"/>
            </a:endParaRPr>
          </a:p>
          <a:p>
            <a:pPr algn="just"/>
            <a:endParaRPr lang="en-US" sz="6000" dirty="0" smtClean="0">
              <a:solidFill>
                <a:schemeClr val="tx1"/>
              </a:solidFill>
              <a:latin typeface="Times New Roman" pitchFamily="18" charset="0"/>
              <a:cs typeface="Times New Roman" pitchFamily="18" charset="0"/>
            </a:endParaRPr>
          </a:p>
          <a:p>
            <a:pPr algn="just"/>
            <a:r>
              <a:rPr lang="en-US" sz="6000" b="1" dirty="0" smtClean="0">
                <a:solidFill>
                  <a:schemeClr val="tx1"/>
                </a:solidFill>
                <a:latin typeface="Times New Roman" pitchFamily="18" charset="0"/>
                <a:cs typeface="Times New Roman" pitchFamily="18" charset="0"/>
              </a:rPr>
              <a:t>2</a:t>
            </a:r>
            <a:r>
              <a:rPr lang="en-US" sz="6000" b="1" dirty="0" smtClean="0">
                <a:solidFill>
                  <a:schemeClr val="tx1"/>
                </a:solidFill>
                <a:latin typeface="Times New Roman" pitchFamily="18" charset="0"/>
                <a:cs typeface="Times New Roman" pitchFamily="18" charset="0"/>
              </a:rPr>
              <a:t>. We use quotation marks around a piece of text that we are quoting or citing, usually from another source:</a:t>
            </a:r>
          </a:p>
          <a:p>
            <a:pPr algn="just"/>
            <a:r>
              <a:rPr lang="tr-TR" sz="6000" dirty="0" smtClean="0">
                <a:solidFill>
                  <a:schemeClr val="tx1"/>
                </a:solidFill>
                <a:latin typeface="Times New Roman" pitchFamily="18" charset="0"/>
                <a:cs typeface="Times New Roman" pitchFamily="18" charset="0"/>
              </a:rPr>
              <a:t>	</a:t>
            </a:r>
            <a:r>
              <a:rPr lang="en-US" sz="6000" dirty="0" smtClean="0">
                <a:solidFill>
                  <a:schemeClr val="tx1"/>
                </a:solidFill>
                <a:latin typeface="Times New Roman" pitchFamily="18" charset="0"/>
                <a:cs typeface="Times New Roman" pitchFamily="18" charset="0"/>
              </a:rPr>
              <a:t>In </a:t>
            </a:r>
            <a:r>
              <a:rPr lang="en-US" sz="6000" i="1" dirty="0" smtClean="0">
                <a:solidFill>
                  <a:schemeClr val="tx1"/>
                </a:solidFill>
                <a:latin typeface="Times New Roman" pitchFamily="18" charset="0"/>
                <a:cs typeface="Times New Roman" pitchFamily="18" charset="0"/>
              </a:rPr>
              <a:t>The Cambridge Encyclopedia of The English Language</a:t>
            </a:r>
            <a:r>
              <a:rPr lang="en-US" sz="6000" dirty="0" smtClean="0">
                <a:solidFill>
                  <a:schemeClr val="tx1"/>
                </a:solidFill>
                <a:latin typeface="Times New Roman" pitchFamily="18" charset="0"/>
                <a:cs typeface="Times New Roman" pitchFamily="18" charset="0"/>
              </a:rPr>
              <a:t>, David Crystal argues that punctuation "plays a critical role in the modern writing system</a:t>
            </a:r>
            <a:r>
              <a:rPr lang="en-US" sz="6000" dirty="0" smtClean="0">
                <a:solidFill>
                  <a:schemeClr val="tx1"/>
                </a:solidFill>
                <a:latin typeface="Times New Roman" pitchFamily="18" charset="0"/>
                <a:cs typeface="Times New Roman" pitchFamily="18" charset="0"/>
              </a:rPr>
              <a:t>".</a:t>
            </a:r>
            <a:endParaRPr lang="tr-TR" sz="6000" dirty="0" smtClean="0">
              <a:solidFill>
                <a:schemeClr val="tx1"/>
              </a:solidFill>
              <a:latin typeface="Times New Roman" pitchFamily="18" charset="0"/>
              <a:cs typeface="Times New Roman" pitchFamily="18" charset="0"/>
            </a:endParaRPr>
          </a:p>
          <a:p>
            <a:pPr algn="just"/>
            <a:endParaRPr lang="en-US" sz="6000" dirty="0" smtClean="0">
              <a:solidFill>
                <a:schemeClr val="tx1"/>
              </a:solidFill>
              <a:latin typeface="Times New Roman" pitchFamily="18" charset="0"/>
              <a:cs typeface="Times New Roman" pitchFamily="18" charset="0"/>
            </a:endParaRPr>
          </a:p>
          <a:p>
            <a:pPr algn="just"/>
            <a:r>
              <a:rPr lang="en-US" sz="6000" b="1" dirty="0" smtClean="0">
                <a:solidFill>
                  <a:schemeClr val="tx1"/>
                </a:solidFill>
                <a:latin typeface="Times New Roman" pitchFamily="18" charset="0"/>
                <a:cs typeface="Times New Roman" pitchFamily="18" charset="0"/>
              </a:rPr>
              <a:t>3. Use quotation marks around dialogue or direct speech:</a:t>
            </a:r>
          </a:p>
          <a:p>
            <a:pPr algn="just"/>
            <a:r>
              <a:rPr lang="tr-TR" sz="6000" dirty="0" smtClean="0">
                <a:solidFill>
                  <a:schemeClr val="tx1"/>
                </a:solidFill>
                <a:latin typeface="Times New Roman" pitchFamily="18" charset="0"/>
                <a:cs typeface="Times New Roman" pitchFamily="18" charset="0"/>
              </a:rPr>
              <a:t>	</a:t>
            </a:r>
            <a:r>
              <a:rPr lang="en-US" sz="6000" dirty="0" smtClean="0">
                <a:solidFill>
                  <a:schemeClr val="tx1"/>
                </a:solidFill>
                <a:latin typeface="Times New Roman" pitchFamily="18" charset="0"/>
                <a:cs typeface="Times New Roman" pitchFamily="18" charset="0"/>
              </a:rPr>
              <a:t>It </a:t>
            </a:r>
            <a:r>
              <a:rPr lang="en-US" sz="6000" dirty="0" smtClean="0">
                <a:solidFill>
                  <a:schemeClr val="tx1"/>
                </a:solidFill>
                <a:latin typeface="Times New Roman" pitchFamily="18" charset="0"/>
                <a:cs typeface="Times New Roman" pitchFamily="18" charset="0"/>
              </a:rPr>
              <a:t>was a moonlit night. James opened the door and stepped onto the balcony, followed by Mary. They stood in silence for a few moments, looking at the moon. Then Mary turned to him and said: "Do you love me, James</a:t>
            </a:r>
            <a:r>
              <a:rPr lang="en-US" sz="6000" dirty="0" smtClean="0">
                <a:solidFill>
                  <a:schemeClr val="tx1"/>
                </a:solidFill>
                <a:latin typeface="Times New Roman" pitchFamily="18" charset="0"/>
                <a:cs typeface="Times New Roman" pitchFamily="18" charset="0"/>
              </a:rPr>
              <a:t>?“</a:t>
            </a:r>
            <a:endParaRPr lang="tr-TR" sz="6000" dirty="0" smtClean="0">
              <a:solidFill>
                <a:schemeClr val="tx1"/>
              </a:solidFill>
              <a:latin typeface="Times New Roman" pitchFamily="18" charset="0"/>
              <a:cs typeface="Times New Roman" pitchFamily="18" charset="0"/>
            </a:endParaRPr>
          </a:p>
          <a:p>
            <a:pPr algn="just"/>
            <a:endParaRPr lang="en-US" sz="6000" dirty="0" smtClean="0">
              <a:solidFill>
                <a:schemeClr val="tx1"/>
              </a:solidFill>
              <a:latin typeface="Times New Roman" pitchFamily="18" charset="0"/>
              <a:cs typeface="Times New Roman" pitchFamily="18" charset="0"/>
            </a:endParaRPr>
          </a:p>
          <a:p>
            <a:pPr algn="just"/>
            <a:r>
              <a:rPr lang="en-US" sz="6000" b="1" dirty="0" smtClean="0">
                <a:solidFill>
                  <a:schemeClr val="tx1"/>
                </a:solidFill>
                <a:latin typeface="Times New Roman" pitchFamily="18" charset="0"/>
                <a:cs typeface="Times New Roman" pitchFamily="18" charset="0"/>
              </a:rPr>
              <a:t>4. Use quotation marks around a word or phrase that we see as slang or jargon:</a:t>
            </a:r>
          </a:p>
          <a:p>
            <a:pPr algn="just"/>
            <a:r>
              <a:rPr lang="tr-TR" sz="6000" dirty="0" smtClean="0">
                <a:solidFill>
                  <a:schemeClr val="tx1"/>
                </a:solidFill>
                <a:latin typeface="Times New Roman" pitchFamily="18" charset="0"/>
                <a:cs typeface="Times New Roman" pitchFamily="18" charset="0"/>
              </a:rPr>
              <a:t>	</a:t>
            </a:r>
            <a:r>
              <a:rPr lang="en-US" sz="6000" dirty="0" smtClean="0">
                <a:solidFill>
                  <a:schemeClr val="tx1"/>
                </a:solidFill>
                <a:latin typeface="Times New Roman" pitchFamily="18" charset="0"/>
                <a:cs typeface="Times New Roman" pitchFamily="18" charset="0"/>
              </a:rPr>
              <a:t>The </a:t>
            </a:r>
            <a:r>
              <a:rPr lang="en-US" sz="6000" dirty="0" smtClean="0">
                <a:solidFill>
                  <a:schemeClr val="tx1"/>
                </a:solidFill>
                <a:latin typeface="Times New Roman" pitchFamily="18" charset="0"/>
                <a:cs typeface="Times New Roman" pitchFamily="18" charset="0"/>
              </a:rPr>
              <a:t>police were called to a "disturbance" - which in reality was a pretty big fight.</a:t>
            </a:r>
          </a:p>
          <a:p>
            <a:endParaRPr lang="tr-TR" dirty="0"/>
          </a:p>
        </p:txBody>
      </p:sp>
      <p:sp>
        <p:nvSpPr>
          <p:cNvPr id="5" name="4 Komut Düğmesi: Giriş">
            <a:hlinkClick r:id="" action="ppaction://hlinkshowjump?jump=firstslide" highlightClick="1"/>
          </p:cNvPr>
          <p:cNvSpPr/>
          <p:nvPr/>
        </p:nvSpPr>
        <p:spPr>
          <a:xfrm>
            <a:off x="251520" y="404664"/>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0"/>
            <a:ext cx="7772400" cy="965969"/>
          </a:xfrm>
        </p:spPr>
        <p:txBody>
          <a:bodyPr>
            <a:noAutofit/>
          </a:bodyPr>
          <a:lstStyle/>
          <a:p>
            <a:pPr algn="ctr"/>
            <a:r>
              <a:rPr lang="tr-TR" sz="5000" b="1" dirty="0" smtClean="0">
                <a:latin typeface="Times New Roman" pitchFamily="18" charset="0"/>
                <a:cs typeface="Times New Roman" pitchFamily="18" charset="0"/>
              </a:rPr>
              <a:t>APOSTROPHE</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1115616" y="980728"/>
            <a:ext cx="7416824" cy="5877272"/>
          </a:xfrm>
        </p:spPr>
        <p:txBody>
          <a:bodyPr>
            <a:normAutofit fontScale="32500" lnSpcReduction="20000"/>
          </a:bodyPr>
          <a:lstStyle/>
          <a:p>
            <a:pPr algn="just"/>
            <a:r>
              <a:rPr lang="en-US" sz="7100" b="1" dirty="0" smtClean="0">
                <a:solidFill>
                  <a:schemeClr val="tx1"/>
                </a:solidFill>
                <a:latin typeface="Times New Roman" pitchFamily="18" charset="0"/>
                <a:cs typeface="Times New Roman" pitchFamily="18" charset="0"/>
              </a:rPr>
              <a:t>1. Use an apostrophe in possessive forms:</a:t>
            </a:r>
          </a:p>
          <a:p>
            <a:pPr algn="just"/>
            <a:r>
              <a:rPr lang="tr-TR" sz="7100" dirty="0" smtClean="0">
                <a:solidFill>
                  <a:schemeClr val="tx1"/>
                </a:solidFill>
                <a:latin typeface="Times New Roman" pitchFamily="18" charset="0"/>
                <a:cs typeface="Times New Roman" pitchFamily="18" charset="0"/>
              </a:rPr>
              <a:t>	</a:t>
            </a:r>
            <a:r>
              <a:rPr lang="en-US" sz="7100" dirty="0" smtClean="0">
                <a:solidFill>
                  <a:schemeClr val="tx1"/>
                </a:solidFill>
                <a:latin typeface="Times New Roman" pitchFamily="18" charset="0"/>
                <a:cs typeface="Times New Roman" pitchFamily="18" charset="0"/>
              </a:rPr>
              <a:t>the </a:t>
            </a:r>
            <a:r>
              <a:rPr lang="en-US" sz="7100" dirty="0" smtClean="0">
                <a:solidFill>
                  <a:schemeClr val="tx1"/>
                </a:solidFill>
                <a:latin typeface="Times New Roman" pitchFamily="18" charset="0"/>
                <a:cs typeface="Times New Roman" pitchFamily="18" charset="0"/>
              </a:rPr>
              <a:t>ball of the boy &gt; the boy's </a:t>
            </a:r>
            <a:r>
              <a:rPr lang="en-US" sz="7100" dirty="0" smtClean="0">
                <a:solidFill>
                  <a:schemeClr val="tx1"/>
                </a:solidFill>
                <a:latin typeface="Times New Roman" pitchFamily="18" charset="0"/>
                <a:cs typeface="Times New Roman" pitchFamily="18" charset="0"/>
              </a:rPr>
              <a:t>ball</a:t>
            </a:r>
            <a:endParaRPr lang="en-US" sz="7100" dirty="0" smtClean="0">
              <a:solidFill>
                <a:schemeClr val="tx1"/>
              </a:solidFill>
              <a:latin typeface="Times New Roman" pitchFamily="18" charset="0"/>
              <a:cs typeface="Times New Roman" pitchFamily="18" charset="0"/>
            </a:endParaRPr>
          </a:p>
          <a:p>
            <a:pPr algn="just"/>
            <a:r>
              <a:rPr lang="tr-TR" sz="7100" dirty="0" smtClean="0">
                <a:solidFill>
                  <a:schemeClr val="tx1"/>
                </a:solidFill>
                <a:latin typeface="Times New Roman" pitchFamily="18" charset="0"/>
                <a:cs typeface="Times New Roman" pitchFamily="18" charset="0"/>
              </a:rPr>
              <a:t>	</a:t>
            </a:r>
            <a:r>
              <a:rPr lang="en-US" sz="7100" dirty="0" smtClean="0">
                <a:solidFill>
                  <a:schemeClr val="tx1"/>
                </a:solidFill>
                <a:latin typeface="Times New Roman" pitchFamily="18" charset="0"/>
                <a:cs typeface="Times New Roman" pitchFamily="18" charset="0"/>
              </a:rPr>
              <a:t>my </a:t>
            </a:r>
            <a:r>
              <a:rPr lang="en-US" sz="7100" dirty="0" smtClean="0">
                <a:solidFill>
                  <a:schemeClr val="tx1"/>
                </a:solidFill>
                <a:latin typeface="Times New Roman" pitchFamily="18" charset="0"/>
                <a:cs typeface="Times New Roman" pitchFamily="18" charset="0"/>
              </a:rPr>
              <a:t>friend's </a:t>
            </a:r>
            <a:r>
              <a:rPr lang="en-US" sz="7100" dirty="0" smtClean="0">
                <a:solidFill>
                  <a:schemeClr val="tx1"/>
                </a:solidFill>
                <a:latin typeface="Times New Roman" pitchFamily="18" charset="0"/>
                <a:cs typeface="Times New Roman" pitchFamily="18" charset="0"/>
              </a:rPr>
              <a:t>mother</a:t>
            </a:r>
            <a:endParaRPr lang="tr-TR" sz="7100" dirty="0" smtClean="0">
              <a:solidFill>
                <a:schemeClr val="tx1"/>
              </a:solidFill>
              <a:latin typeface="Times New Roman" pitchFamily="18" charset="0"/>
              <a:cs typeface="Times New Roman" pitchFamily="18" charset="0"/>
            </a:endParaRPr>
          </a:p>
          <a:p>
            <a:pPr algn="just"/>
            <a:endParaRPr lang="en-US" sz="7100" dirty="0" smtClean="0">
              <a:solidFill>
                <a:schemeClr val="tx1"/>
              </a:solidFill>
              <a:latin typeface="Times New Roman" pitchFamily="18" charset="0"/>
              <a:cs typeface="Times New Roman" pitchFamily="18" charset="0"/>
            </a:endParaRPr>
          </a:p>
          <a:p>
            <a:pPr algn="just"/>
            <a:r>
              <a:rPr lang="en-US" sz="7100" b="1" dirty="0" smtClean="0">
                <a:solidFill>
                  <a:schemeClr val="tx1"/>
                </a:solidFill>
                <a:latin typeface="Times New Roman" pitchFamily="18" charset="0"/>
                <a:cs typeface="Times New Roman" pitchFamily="18" charset="0"/>
              </a:rPr>
              <a:t>2</a:t>
            </a:r>
            <a:r>
              <a:rPr lang="en-US" sz="7100" b="1" dirty="0" smtClean="0">
                <a:solidFill>
                  <a:schemeClr val="tx1"/>
                </a:solidFill>
                <a:latin typeface="Times New Roman" pitchFamily="18" charset="0"/>
                <a:cs typeface="Times New Roman" pitchFamily="18" charset="0"/>
              </a:rPr>
              <a:t>. Use an apostrophe in contracted forms (the apostrophe shows that letters have been left out):</a:t>
            </a:r>
          </a:p>
          <a:p>
            <a:pPr algn="just"/>
            <a:r>
              <a:rPr lang="tr-TR" sz="7100" dirty="0" smtClean="0">
                <a:solidFill>
                  <a:schemeClr val="tx1"/>
                </a:solidFill>
                <a:latin typeface="Times New Roman" pitchFamily="18" charset="0"/>
                <a:cs typeface="Times New Roman" pitchFamily="18" charset="0"/>
              </a:rPr>
              <a:t>	</a:t>
            </a:r>
            <a:r>
              <a:rPr lang="en-US" sz="7100" dirty="0" smtClean="0">
                <a:solidFill>
                  <a:schemeClr val="tx1"/>
                </a:solidFill>
                <a:latin typeface="Times New Roman" pitchFamily="18" charset="0"/>
                <a:cs typeface="Times New Roman" pitchFamily="18" charset="0"/>
              </a:rPr>
              <a:t>cannot </a:t>
            </a:r>
            <a:r>
              <a:rPr lang="en-US" sz="7100" dirty="0" smtClean="0">
                <a:solidFill>
                  <a:schemeClr val="tx1"/>
                </a:solidFill>
                <a:latin typeface="Times New Roman" pitchFamily="18" charset="0"/>
                <a:cs typeface="Times New Roman" pitchFamily="18" charset="0"/>
              </a:rPr>
              <a:t>&gt; can't</a:t>
            </a:r>
          </a:p>
          <a:p>
            <a:pPr algn="just"/>
            <a:r>
              <a:rPr lang="tr-TR" sz="7100" dirty="0" smtClean="0">
                <a:solidFill>
                  <a:schemeClr val="tx1"/>
                </a:solidFill>
                <a:latin typeface="Times New Roman" pitchFamily="18" charset="0"/>
                <a:cs typeface="Times New Roman" pitchFamily="18" charset="0"/>
              </a:rPr>
              <a:t>	</a:t>
            </a:r>
            <a:r>
              <a:rPr lang="en-US" sz="7100" dirty="0" smtClean="0">
                <a:solidFill>
                  <a:schemeClr val="tx1"/>
                </a:solidFill>
                <a:latin typeface="Times New Roman" pitchFamily="18" charset="0"/>
                <a:cs typeface="Times New Roman" pitchFamily="18" charset="0"/>
              </a:rPr>
              <a:t>they </a:t>
            </a:r>
            <a:r>
              <a:rPr lang="en-US" sz="7100" dirty="0" smtClean="0">
                <a:solidFill>
                  <a:schemeClr val="tx1"/>
                </a:solidFill>
                <a:latin typeface="Times New Roman" pitchFamily="18" charset="0"/>
                <a:cs typeface="Times New Roman" pitchFamily="18" charset="0"/>
              </a:rPr>
              <a:t>have &gt; </a:t>
            </a:r>
            <a:r>
              <a:rPr lang="en-US" sz="7100" dirty="0" smtClean="0">
                <a:solidFill>
                  <a:schemeClr val="tx1"/>
                </a:solidFill>
                <a:latin typeface="Times New Roman" pitchFamily="18" charset="0"/>
                <a:cs typeface="Times New Roman" pitchFamily="18" charset="0"/>
              </a:rPr>
              <a:t>they've</a:t>
            </a:r>
            <a:endParaRPr lang="tr-TR" sz="7100" dirty="0" smtClean="0">
              <a:solidFill>
                <a:schemeClr val="tx1"/>
              </a:solidFill>
              <a:latin typeface="Times New Roman" pitchFamily="18" charset="0"/>
              <a:cs typeface="Times New Roman" pitchFamily="18" charset="0"/>
            </a:endParaRPr>
          </a:p>
          <a:p>
            <a:pPr algn="just"/>
            <a:endParaRPr lang="en-US" sz="7100" dirty="0" smtClean="0">
              <a:solidFill>
                <a:schemeClr val="tx1"/>
              </a:solidFill>
              <a:latin typeface="Times New Roman" pitchFamily="18" charset="0"/>
              <a:cs typeface="Times New Roman" pitchFamily="18" charset="0"/>
            </a:endParaRPr>
          </a:p>
          <a:p>
            <a:pPr algn="just"/>
            <a:r>
              <a:rPr lang="en-US" sz="7100" b="1" dirty="0" smtClean="0">
                <a:solidFill>
                  <a:schemeClr val="tx1"/>
                </a:solidFill>
                <a:latin typeface="Times New Roman" pitchFamily="18" charset="0"/>
                <a:cs typeface="Times New Roman" pitchFamily="18" charset="0"/>
              </a:rPr>
              <a:t>3</a:t>
            </a:r>
            <a:r>
              <a:rPr lang="en-US" sz="7100" b="1" dirty="0" smtClean="0">
                <a:solidFill>
                  <a:schemeClr val="tx1"/>
                </a:solidFill>
                <a:latin typeface="Times New Roman" pitchFamily="18" charset="0"/>
                <a:cs typeface="Times New Roman" pitchFamily="18" charset="0"/>
              </a:rPr>
              <a:t>. </a:t>
            </a:r>
            <a:r>
              <a:rPr lang="tr-TR" sz="7100" b="1" dirty="0" smtClean="0">
                <a:solidFill>
                  <a:schemeClr val="tx1"/>
                </a:solidFill>
                <a:latin typeface="Times New Roman" pitchFamily="18" charset="0"/>
                <a:cs typeface="Times New Roman" pitchFamily="18" charset="0"/>
              </a:rPr>
              <a:t>U</a:t>
            </a:r>
            <a:r>
              <a:rPr lang="en-US" sz="7100" b="1" dirty="0" smtClean="0">
                <a:solidFill>
                  <a:schemeClr val="tx1"/>
                </a:solidFill>
                <a:latin typeface="Times New Roman" pitchFamily="18" charset="0"/>
                <a:cs typeface="Times New Roman" pitchFamily="18" charset="0"/>
              </a:rPr>
              <a:t>se </a:t>
            </a:r>
            <a:r>
              <a:rPr lang="en-US" sz="7100" b="1" dirty="0" smtClean="0">
                <a:solidFill>
                  <a:schemeClr val="tx1"/>
                </a:solidFill>
                <a:latin typeface="Times New Roman" pitchFamily="18" charset="0"/>
                <a:cs typeface="Times New Roman" pitchFamily="18" charset="0"/>
              </a:rPr>
              <a:t>an apostrophe to show the plural of letters and numbers:</a:t>
            </a:r>
          </a:p>
          <a:p>
            <a:pPr algn="just"/>
            <a:r>
              <a:rPr lang="tr-TR" sz="7100" dirty="0" smtClean="0">
                <a:solidFill>
                  <a:schemeClr val="tx1"/>
                </a:solidFill>
                <a:latin typeface="Times New Roman" pitchFamily="18" charset="0"/>
                <a:cs typeface="Times New Roman" pitchFamily="18" charset="0"/>
              </a:rPr>
              <a:t>	</a:t>
            </a:r>
            <a:r>
              <a:rPr lang="en-US" sz="7100" dirty="0" smtClean="0">
                <a:solidFill>
                  <a:schemeClr val="tx1"/>
                </a:solidFill>
                <a:latin typeface="Times New Roman" pitchFamily="18" charset="0"/>
                <a:cs typeface="Times New Roman" pitchFamily="18" charset="0"/>
              </a:rPr>
              <a:t>You </a:t>
            </a:r>
            <a:r>
              <a:rPr lang="en-US" sz="7100" dirty="0" smtClean="0">
                <a:solidFill>
                  <a:schemeClr val="tx1"/>
                </a:solidFill>
                <a:latin typeface="Times New Roman" pitchFamily="18" charset="0"/>
                <a:cs typeface="Times New Roman" pitchFamily="18" charset="0"/>
              </a:rPr>
              <a:t>should dot your </a:t>
            </a:r>
            <a:r>
              <a:rPr lang="en-US" sz="7100" dirty="0" err="1" smtClean="0">
                <a:solidFill>
                  <a:schemeClr val="tx1"/>
                </a:solidFill>
                <a:latin typeface="Times New Roman" pitchFamily="18" charset="0"/>
                <a:cs typeface="Times New Roman" pitchFamily="18" charset="0"/>
              </a:rPr>
              <a:t>i's</a:t>
            </a:r>
            <a:r>
              <a:rPr lang="en-US" sz="7100" dirty="0" smtClean="0">
                <a:solidFill>
                  <a:schemeClr val="tx1"/>
                </a:solidFill>
                <a:latin typeface="Times New Roman" pitchFamily="18" charset="0"/>
                <a:cs typeface="Times New Roman" pitchFamily="18" charset="0"/>
              </a:rPr>
              <a:t> and cross your </a:t>
            </a:r>
            <a:r>
              <a:rPr lang="en-US" sz="7100" dirty="0" err="1" smtClean="0">
                <a:solidFill>
                  <a:schemeClr val="tx1"/>
                </a:solidFill>
                <a:latin typeface="Times New Roman" pitchFamily="18" charset="0"/>
                <a:cs typeface="Times New Roman" pitchFamily="18" charset="0"/>
              </a:rPr>
              <a:t>t's</a:t>
            </a:r>
            <a:r>
              <a:rPr lang="en-US" sz="7100" dirty="0" smtClean="0">
                <a:solidFill>
                  <a:schemeClr val="tx1"/>
                </a:solidFill>
                <a:latin typeface="Times New Roman" pitchFamily="18" charset="0"/>
                <a:cs typeface="Times New Roman" pitchFamily="18" charset="0"/>
              </a:rPr>
              <a:t>.</a:t>
            </a:r>
          </a:p>
          <a:p>
            <a:pPr algn="just"/>
            <a:r>
              <a:rPr lang="tr-TR" sz="7100" dirty="0" smtClean="0">
                <a:solidFill>
                  <a:schemeClr val="tx1"/>
                </a:solidFill>
                <a:latin typeface="Times New Roman" pitchFamily="18" charset="0"/>
                <a:cs typeface="Times New Roman" pitchFamily="18" charset="0"/>
              </a:rPr>
              <a:t>	</a:t>
            </a:r>
            <a:r>
              <a:rPr lang="en-US" sz="7100" dirty="0" smtClean="0">
                <a:solidFill>
                  <a:schemeClr val="tx1"/>
                </a:solidFill>
                <a:latin typeface="Times New Roman" pitchFamily="18" charset="0"/>
                <a:cs typeface="Times New Roman" pitchFamily="18" charset="0"/>
              </a:rPr>
              <a:t>Do </a:t>
            </a:r>
            <a:r>
              <a:rPr lang="en-US" sz="7100" dirty="0" smtClean="0">
                <a:solidFill>
                  <a:schemeClr val="tx1"/>
                </a:solidFill>
                <a:latin typeface="Times New Roman" pitchFamily="18" charset="0"/>
                <a:cs typeface="Times New Roman" pitchFamily="18" charset="0"/>
              </a:rPr>
              <a:t>you like music from the 1950's</a:t>
            </a:r>
            <a:r>
              <a:rPr lang="en-US" sz="7100" dirty="0" smtClean="0">
                <a:solidFill>
                  <a:schemeClr val="tx1"/>
                </a:solidFill>
                <a:latin typeface="Times New Roman" pitchFamily="18" charset="0"/>
                <a:cs typeface="Times New Roman" pitchFamily="18" charset="0"/>
              </a:rPr>
              <a:t>?</a:t>
            </a:r>
            <a:endParaRPr lang="tr-TR" sz="7100" dirty="0" smtClean="0">
              <a:solidFill>
                <a:schemeClr val="tx1"/>
              </a:solidFill>
              <a:latin typeface="Times New Roman" pitchFamily="18" charset="0"/>
              <a:cs typeface="Times New Roman" pitchFamily="18" charset="0"/>
            </a:endParaRPr>
          </a:p>
          <a:p>
            <a:pPr algn="just"/>
            <a:endParaRPr lang="en-US" sz="7100" dirty="0" smtClean="0">
              <a:solidFill>
                <a:schemeClr val="tx1"/>
              </a:solidFill>
              <a:latin typeface="Times New Roman" pitchFamily="18" charset="0"/>
              <a:cs typeface="Times New Roman" pitchFamily="18" charset="0"/>
            </a:endParaRPr>
          </a:p>
          <a:p>
            <a:pPr algn="just"/>
            <a:r>
              <a:rPr lang="tr-TR" sz="7100" b="1" dirty="0" smtClean="0">
                <a:solidFill>
                  <a:schemeClr val="tx1"/>
                </a:solidFill>
                <a:latin typeface="Times New Roman" pitchFamily="18" charset="0"/>
                <a:cs typeface="Times New Roman" pitchFamily="18" charset="0"/>
              </a:rPr>
              <a:t>4. U</a:t>
            </a:r>
            <a:r>
              <a:rPr lang="en-US" sz="7100" b="1" dirty="0" smtClean="0">
                <a:solidFill>
                  <a:schemeClr val="tx1"/>
                </a:solidFill>
                <a:latin typeface="Times New Roman" pitchFamily="18" charset="0"/>
                <a:cs typeface="Times New Roman" pitchFamily="18" charset="0"/>
              </a:rPr>
              <a:t>se </a:t>
            </a:r>
            <a:r>
              <a:rPr lang="en-US" sz="7100" b="1" dirty="0" smtClean="0">
                <a:solidFill>
                  <a:schemeClr val="tx1"/>
                </a:solidFill>
                <a:latin typeface="Times New Roman" pitchFamily="18" charset="0"/>
                <a:cs typeface="Times New Roman" pitchFamily="18" charset="0"/>
              </a:rPr>
              <a:t>an apostrophe to show a plural form for words that are not normally plural:</a:t>
            </a:r>
          </a:p>
          <a:p>
            <a:pPr algn="just"/>
            <a:r>
              <a:rPr lang="tr-TR" sz="7100" dirty="0" smtClean="0">
                <a:solidFill>
                  <a:schemeClr val="tx1"/>
                </a:solidFill>
                <a:latin typeface="Times New Roman" pitchFamily="18" charset="0"/>
                <a:cs typeface="Times New Roman" pitchFamily="18" charset="0"/>
              </a:rPr>
              <a:t>	</a:t>
            </a:r>
            <a:r>
              <a:rPr lang="en-US" sz="7100" dirty="0" smtClean="0">
                <a:solidFill>
                  <a:schemeClr val="tx1"/>
                </a:solidFill>
                <a:latin typeface="Times New Roman" pitchFamily="18" charset="0"/>
                <a:cs typeface="Times New Roman" pitchFamily="18" charset="0"/>
              </a:rPr>
              <a:t>Your </a:t>
            </a:r>
            <a:r>
              <a:rPr lang="en-US" sz="7100" dirty="0" smtClean="0">
                <a:solidFill>
                  <a:schemeClr val="tx1"/>
                </a:solidFill>
                <a:latin typeface="Times New Roman" pitchFamily="18" charset="0"/>
                <a:cs typeface="Times New Roman" pitchFamily="18" charset="0"/>
              </a:rPr>
              <a:t>plan is good, even if there are lots of </a:t>
            </a:r>
            <a:r>
              <a:rPr lang="en-US" sz="7100" dirty="0" err="1" smtClean="0">
                <a:solidFill>
                  <a:schemeClr val="tx1"/>
                </a:solidFill>
                <a:latin typeface="Times New Roman" pitchFamily="18" charset="0"/>
                <a:cs typeface="Times New Roman" pitchFamily="18" charset="0"/>
              </a:rPr>
              <a:t>but's</a:t>
            </a:r>
            <a:r>
              <a:rPr lang="en-US" sz="7100" dirty="0" smtClean="0">
                <a:solidFill>
                  <a:schemeClr val="tx1"/>
                </a:solidFill>
                <a:latin typeface="Times New Roman" pitchFamily="18" charset="0"/>
                <a:cs typeface="Times New Roman" pitchFamily="18" charset="0"/>
              </a:rPr>
              <a:t> in it.</a:t>
            </a:r>
          </a:p>
          <a:p>
            <a:endParaRPr lang="tr-TR" dirty="0"/>
          </a:p>
        </p:txBody>
      </p:sp>
      <p:sp>
        <p:nvSpPr>
          <p:cNvPr id="5" name="4 Komut Düğmesi: Giriş">
            <a:hlinkClick r:id="" action="ppaction://hlinkshowjump?jump=firstslide" highlightClick="1"/>
          </p:cNvPr>
          <p:cNvSpPr/>
          <p:nvPr/>
        </p:nvSpPr>
        <p:spPr>
          <a:xfrm>
            <a:off x="251520" y="332656"/>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1109985"/>
          </a:xfrm>
        </p:spPr>
        <p:txBody>
          <a:bodyPr>
            <a:noAutofit/>
          </a:bodyPr>
          <a:lstStyle/>
          <a:p>
            <a:pPr algn="ctr"/>
            <a:r>
              <a:rPr lang="tr-TR" sz="5000" b="1" dirty="0" smtClean="0">
                <a:latin typeface="Times New Roman" pitchFamily="18" charset="0"/>
                <a:cs typeface="Times New Roman" pitchFamily="18" charset="0"/>
              </a:rPr>
              <a:t>UNDERLINE</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899592" y="1268760"/>
            <a:ext cx="7632848" cy="5328592"/>
          </a:xfrm>
        </p:spPr>
        <p:txBody>
          <a:bodyPr>
            <a:normAutofit/>
          </a:bodyPr>
          <a:lstStyle/>
          <a:p>
            <a:pPr algn="just">
              <a:buFont typeface="Arial" pitchFamily="34" charset="0"/>
              <a:buChar char="•"/>
            </a:pPr>
            <a:r>
              <a:rPr lang="en-US" sz="2400" b="1" dirty="0" smtClean="0">
                <a:solidFill>
                  <a:schemeClr val="tx1"/>
                </a:solidFill>
                <a:latin typeface="Times New Roman" pitchFamily="18" charset="0"/>
                <a:cs typeface="Times New Roman" pitchFamily="18" charset="0"/>
              </a:rPr>
              <a:t>In typewriting, we can use underlining to show emphasis, and also things like titles of books and films, and names of ships</a:t>
            </a:r>
            <a:r>
              <a:rPr lang="en-US" sz="2400" b="1" dirty="0" smtClean="0">
                <a:solidFill>
                  <a:schemeClr val="tx1"/>
                </a:solidFill>
                <a:latin typeface="Times New Roman" pitchFamily="18" charset="0"/>
                <a:cs typeface="Times New Roman" pitchFamily="18" charset="0"/>
              </a:rPr>
              <a:t>.</a:t>
            </a:r>
            <a:endParaRPr lang="tr-TR" sz="2400" b="1" dirty="0" smtClean="0">
              <a:solidFill>
                <a:schemeClr val="tx1"/>
              </a:solidFill>
              <a:latin typeface="Times New Roman" pitchFamily="18" charset="0"/>
              <a:cs typeface="Times New Roman" pitchFamily="18" charset="0"/>
            </a:endParaRPr>
          </a:p>
          <a:p>
            <a:pPr algn="just"/>
            <a:r>
              <a:rPr lang="tr-TR" sz="2400" dirty="0" smtClean="0">
                <a:solidFill>
                  <a:schemeClr val="tx1"/>
                </a:solidFill>
                <a:latin typeface="Times New Roman" pitchFamily="18" charset="0"/>
                <a:cs typeface="Times New Roman" pitchFamily="18" charset="0"/>
              </a:rPr>
              <a:t>	</a:t>
            </a:r>
            <a:r>
              <a:rPr lang="en-US" sz="2400" dirty="0" smtClean="0">
                <a:solidFill>
                  <a:schemeClr val="tx1"/>
                </a:solidFill>
                <a:latin typeface="Times New Roman" pitchFamily="18" charset="0"/>
                <a:cs typeface="Times New Roman" pitchFamily="18" charset="0"/>
              </a:rPr>
              <a:t>Have </a:t>
            </a:r>
            <a:r>
              <a:rPr lang="en-US" sz="2400" dirty="0" smtClean="0">
                <a:solidFill>
                  <a:schemeClr val="tx1"/>
                </a:solidFill>
                <a:latin typeface="Times New Roman" pitchFamily="18" charset="0"/>
                <a:cs typeface="Times New Roman" pitchFamily="18" charset="0"/>
              </a:rPr>
              <a:t>you read </a:t>
            </a:r>
            <a:r>
              <a:rPr lang="en-US" sz="2400" u="sng" dirty="0" smtClean="0">
                <a:solidFill>
                  <a:schemeClr val="tx1"/>
                </a:solidFill>
                <a:latin typeface="Times New Roman" pitchFamily="18" charset="0"/>
                <a:cs typeface="Times New Roman" pitchFamily="18" charset="0"/>
              </a:rPr>
              <a:t>War and Peace</a:t>
            </a:r>
            <a:r>
              <a:rPr lang="en-US" sz="2400" dirty="0" smtClean="0">
                <a:solidFill>
                  <a:schemeClr val="tx1"/>
                </a:solidFill>
                <a:latin typeface="Times New Roman" pitchFamily="18" charset="0"/>
                <a:cs typeface="Times New Roman" pitchFamily="18" charset="0"/>
              </a:rPr>
              <a:t>?</a:t>
            </a:r>
          </a:p>
          <a:p>
            <a:pPr algn="just"/>
            <a:endParaRPr lang="tr-TR" sz="2400" dirty="0" smtClean="0">
              <a:solidFill>
                <a:schemeClr val="tx1"/>
              </a:solidFill>
              <a:latin typeface="Times New Roman" pitchFamily="18" charset="0"/>
              <a:cs typeface="Times New Roman" pitchFamily="18" charset="0"/>
            </a:endParaRPr>
          </a:p>
          <a:p>
            <a:pPr algn="just">
              <a:buFont typeface="Arial" pitchFamily="34" charset="0"/>
              <a:buChar char="•"/>
            </a:pPr>
            <a:r>
              <a:rPr lang="en-US" sz="2400" b="1" dirty="0" smtClean="0">
                <a:solidFill>
                  <a:schemeClr val="tx1"/>
                </a:solidFill>
                <a:latin typeface="Times New Roman" pitchFamily="18" charset="0"/>
                <a:cs typeface="Times New Roman" pitchFamily="18" charset="0"/>
              </a:rPr>
              <a:t>In </a:t>
            </a:r>
            <a:r>
              <a:rPr lang="en-US" sz="2400" b="1" dirty="0" smtClean="0">
                <a:solidFill>
                  <a:schemeClr val="tx1"/>
                </a:solidFill>
                <a:latin typeface="Times New Roman" pitchFamily="18" charset="0"/>
                <a:cs typeface="Times New Roman" pitchFamily="18" charset="0"/>
              </a:rPr>
              <a:t>handwriting, we traditionally use underlining to indicate </a:t>
            </a:r>
            <a:r>
              <a:rPr lang="en-US" sz="2400" b="1" dirty="0" smtClean="0">
                <a:solidFill>
                  <a:schemeClr val="tx1"/>
                </a:solidFill>
                <a:latin typeface="Times New Roman" pitchFamily="18" charset="0"/>
                <a:cs typeface="Times New Roman" pitchFamily="18" charset="0"/>
              </a:rPr>
              <a:t>emphasis</a:t>
            </a:r>
            <a:r>
              <a:rPr lang="tr-TR" sz="2400" b="1" dirty="0" smtClean="0">
                <a:solidFill>
                  <a:schemeClr val="tx1"/>
                </a:solidFill>
                <a:latin typeface="Times New Roman" pitchFamily="18" charset="0"/>
                <a:cs typeface="Times New Roman" pitchFamily="18" charset="0"/>
              </a:rPr>
              <a:t>.</a:t>
            </a:r>
            <a:endParaRPr lang="tr-TR" sz="2400" b="1" dirty="0" smtClean="0">
              <a:solidFill>
                <a:schemeClr val="tx1"/>
              </a:solidFill>
              <a:latin typeface="Times New Roman" pitchFamily="18" charset="0"/>
              <a:cs typeface="Times New Roman" pitchFamily="18" charset="0"/>
            </a:endParaRPr>
          </a:p>
          <a:p>
            <a:pPr algn="just"/>
            <a:endParaRPr lang="tr-TR" sz="2400" dirty="0" smtClean="0">
              <a:solidFill>
                <a:schemeClr val="tx1"/>
              </a:solidFill>
              <a:latin typeface="Times New Roman" pitchFamily="18" charset="0"/>
              <a:cs typeface="Times New Roman" pitchFamily="18" charset="0"/>
            </a:endParaRPr>
          </a:p>
          <a:p>
            <a:pPr algn="just">
              <a:buFont typeface="Arial" pitchFamily="34" charset="0"/>
              <a:buChar char="•"/>
            </a:pPr>
            <a:r>
              <a:rPr lang="en-US" sz="2400" b="1" dirty="0" smtClean="0">
                <a:solidFill>
                  <a:schemeClr val="tx1"/>
                </a:solidFill>
                <a:latin typeface="Times New Roman" pitchFamily="18" charset="0"/>
                <a:cs typeface="Times New Roman" pitchFamily="18" charset="0"/>
              </a:rPr>
              <a:t>In addition, with the development of the Internet and world wide web, web pages traditionally use underlining to indicate a link.</a:t>
            </a:r>
            <a:endParaRPr lang="tr-TR" sz="2400" b="1" dirty="0">
              <a:solidFill>
                <a:schemeClr val="tx1"/>
              </a:solidFill>
              <a:latin typeface="Times New Roman" pitchFamily="18" charset="0"/>
              <a:cs typeface="Times New Roman" pitchFamily="18" charset="0"/>
            </a:endParaRPr>
          </a:p>
        </p:txBody>
      </p:sp>
      <p:sp>
        <p:nvSpPr>
          <p:cNvPr id="5" name="4 Komut Düğmesi: Giriş">
            <a:hlinkClick r:id="" action="ppaction://hlinkshowjump?jump=firstslide" highlightClick="1"/>
          </p:cNvPr>
          <p:cNvSpPr/>
          <p:nvPr/>
        </p:nvSpPr>
        <p:spPr>
          <a:xfrm>
            <a:off x="251520" y="404664"/>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965969"/>
          </a:xfrm>
        </p:spPr>
        <p:txBody>
          <a:bodyPr>
            <a:noAutofit/>
          </a:bodyPr>
          <a:lstStyle/>
          <a:p>
            <a:pPr algn="ctr"/>
            <a:r>
              <a:rPr lang="tr-TR" sz="5000" b="1" dirty="0" smtClean="0">
                <a:latin typeface="Times New Roman" pitchFamily="18" charset="0"/>
                <a:cs typeface="Times New Roman" pitchFamily="18" charset="0"/>
              </a:rPr>
              <a:t>UNDERSCORE</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899592" y="1700808"/>
            <a:ext cx="7560840" cy="4392488"/>
          </a:xfrm>
        </p:spPr>
        <p:txBody>
          <a:bodyPr>
            <a:normAutofit/>
          </a:bodyPr>
          <a:lstStyle/>
          <a:p>
            <a:pPr algn="just">
              <a:buFont typeface="Arial" pitchFamily="34" charset="0"/>
              <a:buChar char="•"/>
            </a:pPr>
            <a:r>
              <a:rPr lang="en-US" sz="3000" b="1" dirty="0" smtClean="0">
                <a:solidFill>
                  <a:schemeClr val="tx1"/>
                </a:solidFill>
                <a:latin typeface="Times New Roman" pitchFamily="18" charset="0"/>
                <a:cs typeface="Times New Roman" pitchFamily="18" charset="0"/>
              </a:rPr>
              <a:t>Underscore is a line below text-level, and is typically used in email addresses, filenames and </a:t>
            </a:r>
            <a:r>
              <a:rPr lang="en-US" sz="3000" b="1" dirty="0" err="1" smtClean="0">
                <a:solidFill>
                  <a:schemeClr val="tx1"/>
                </a:solidFill>
                <a:latin typeface="Times New Roman" pitchFamily="18" charset="0"/>
                <a:cs typeface="Times New Roman" pitchFamily="18" charset="0"/>
              </a:rPr>
              <a:t>urls</a:t>
            </a:r>
            <a:r>
              <a:rPr lang="en-US" sz="3000" b="1" dirty="0" smtClean="0">
                <a:solidFill>
                  <a:schemeClr val="tx1"/>
                </a:solidFill>
                <a:latin typeface="Times New Roman" pitchFamily="18" charset="0"/>
                <a:cs typeface="Times New Roman" pitchFamily="18" charset="0"/>
              </a:rPr>
              <a:t>, for example:</a:t>
            </a:r>
          </a:p>
          <a:p>
            <a:pPr algn="just"/>
            <a:r>
              <a:rPr lang="en-US" sz="3000" dirty="0" smtClean="0">
                <a:solidFill>
                  <a:schemeClr val="tx1"/>
                </a:solidFill>
                <a:latin typeface="Times New Roman" pitchFamily="18" charset="0"/>
                <a:cs typeface="Times New Roman" pitchFamily="18" charset="0"/>
              </a:rPr>
              <a:t>	my_name@example.com</a:t>
            </a:r>
            <a:endParaRPr lang="en-US" sz="3000" dirty="0" smtClean="0">
              <a:solidFill>
                <a:schemeClr val="tx1"/>
              </a:solidFill>
              <a:latin typeface="Times New Roman" pitchFamily="18" charset="0"/>
              <a:cs typeface="Times New Roman" pitchFamily="18" charset="0"/>
            </a:endParaRPr>
          </a:p>
          <a:p>
            <a:pPr algn="just"/>
            <a:r>
              <a:rPr lang="en-US" sz="3000" dirty="0" smtClean="0">
                <a:solidFill>
                  <a:schemeClr val="tx1"/>
                </a:solidFill>
                <a:latin typeface="Times New Roman" pitchFamily="18" charset="0"/>
                <a:cs typeface="Times New Roman" pitchFamily="18" charset="0"/>
              </a:rPr>
              <a:t>	image_123.jpg</a:t>
            </a:r>
          </a:p>
          <a:p>
            <a:pPr algn="just"/>
            <a:endParaRPr lang="en-US" sz="3000" dirty="0" smtClean="0">
              <a:solidFill>
                <a:schemeClr val="tx1"/>
              </a:solidFill>
              <a:latin typeface="Times New Roman" pitchFamily="18" charset="0"/>
              <a:cs typeface="Times New Roman" pitchFamily="18" charset="0"/>
            </a:endParaRPr>
          </a:p>
          <a:p>
            <a:pPr algn="just">
              <a:buFont typeface="Arial" pitchFamily="34" charset="0"/>
              <a:buChar char="•"/>
            </a:pPr>
            <a:r>
              <a:rPr lang="en-US" sz="3000" b="1" dirty="0" smtClean="0">
                <a:solidFill>
                  <a:schemeClr val="tx1"/>
                </a:solidFill>
                <a:latin typeface="Times New Roman" pitchFamily="18" charset="0"/>
                <a:cs typeface="Times New Roman" pitchFamily="18" charset="0"/>
              </a:rPr>
              <a:t>In </a:t>
            </a:r>
            <a:r>
              <a:rPr lang="en-US" sz="3000" b="1" dirty="0" smtClean="0">
                <a:solidFill>
                  <a:schemeClr val="tx1"/>
                </a:solidFill>
                <a:latin typeface="Times New Roman" pitchFamily="18" charset="0"/>
                <a:cs typeface="Times New Roman" pitchFamily="18" charset="0"/>
              </a:rPr>
              <a:t>American English, underscore can also mean </a:t>
            </a:r>
            <a:r>
              <a:rPr lang="en-US" sz="3000" b="1" dirty="0" smtClean="0">
                <a:solidFill>
                  <a:schemeClr val="tx1"/>
                </a:solidFill>
                <a:latin typeface="Times New Roman" pitchFamily="18" charset="0"/>
                <a:cs typeface="Times New Roman" pitchFamily="18" charset="0"/>
              </a:rPr>
              <a:t>underline.</a:t>
            </a:r>
            <a:endParaRPr lang="en-US" sz="3000" b="1" dirty="0" smtClean="0">
              <a:solidFill>
                <a:schemeClr val="tx1"/>
              </a:solidFill>
              <a:latin typeface="Times New Roman" pitchFamily="18" charset="0"/>
              <a:cs typeface="Times New Roman" pitchFamily="18" charset="0"/>
            </a:endParaRPr>
          </a:p>
          <a:p>
            <a:endParaRPr lang="tr-TR" dirty="0"/>
          </a:p>
        </p:txBody>
      </p:sp>
      <p:sp>
        <p:nvSpPr>
          <p:cNvPr id="5" name="4 Komut Düğmesi: Giriş">
            <a:hlinkClick r:id="" action="ppaction://hlinkshowjump?jump=firstslide" highlightClick="1"/>
          </p:cNvPr>
          <p:cNvSpPr/>
          <p:nvPr/>
        </p:nvSpPr>
        <p:spPr>
          <a:xfrm>
            <a:off x="251520"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965969"/>
          </a:xfrm>
        </p:spPr>
        <p:txBody>
          <a:bodyPr>
            <a:noAutofit/>
          </a:bodyPr>
          <a:lstStyle/>
          <a:p>
            <a:pPr algn="ctr"/>
            <a:r>
              <a:rPr lang="tr-TR" sz="5000" b="1" dirty="0" smtClean="0">
                <a:latin typeface="Times New Roman" pitchFamily="18" charset="0"/>
                <a:cs typeface="Times New Roman" pitchFamily="18" charset="0"/>
              </a:rPr>
              <a:t>ROUND BRACKETS</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971600" y="1052736"/>
            <a:ext cx="7200800" cy="5805264"/>
          </a:xfrm>
        </p:spPr>
        <p:txBody>
          <a:bodyPr>
            <a:normAutofit fontScale="25000" lnSpcReduction="20000"/>
          </a:bodyPr>
          <a:lstStyle/>
          <a:p>
            <a:pPr algn="just">
              <a:buFont typeface="Arial" pitchFamily="34" charset="0"/>
              <a:buChar char="•"/>
            </a:pPr>
            <a:r>
              <a:rPr lang="en-US" sz="9200" b="1" dirty="0" smtClean="0">
                <a:solidFill>
                  <a:schemeClr val="tx1"/>
                </a:solidFill>
                <a:latin typeface="Times New Roman" pitchFamily="18" charset="0"/>
                <a:cs typeface="Times New Roman" pitchFamily="18" charset="0"/>
              </a:rPr>
              <a:t>Round brackets are basically used to add extra information to a sentence</a:t>
            </a:r>
            <a:r>
              <a:rPr lang="en-US" sz="9200" b="1" dirty="0" smtClean="0">
                <a:solidFill>
                  <a:schemeClr val="tx1"/>
                </a:solidFill>
                <a:latin typeface="Times New Roman" pitchFamily="18" charset="0"/>
                <a:cs typeface="Times New Roman" pitchFamily="18" charset="0"/>
              </a:rPr>
              <a:t>.</a:t>
            </a:r>
            <a:endParaRPr lang="tr-TR" sz="9200" b="1" dirty="0" smtClean="0">
              <a:solidFill>
                <a:schemeClr val="tx1"/>
              </a:solidFill>
              <a:latin typeface="Times New Roman" pitchFamily="18" charset="0"/>
              <a:cs typeface="Times New Roman" pitchFamily="18" charset="0"/>
            </a:endParaRPr>
          </a:p>
          <a:p>
            <a:pPr algn="just"/>
            <a:endParaRPr lang="tr-TR" sz="9200" b="1" dirty="0" smtClean="0">
              <a:solidFill>
                <a:schemeClr val="tx1"/>
              </a:solidFill>
              <a:latin typeface="Times New Roman" pitchFamily="18" charset="0"/>
              <a:cs typeface="Times New Roman" pitchFamily="18" charset="0"/>
            </a:endParaRPr>
          </a:p>
          <a:p>
            <a:pPr lvl="1" algn="just">
              <a:buFont typeface="Arial" pitchFamily="34" charset="0"/>
              <a:buChar char="•"/>
            </a:pPr>
            <a:r>
              <a:rPr lang="en-US" sz="9200" b="1" dirty="0" smtClean="0">
                <a:solidFill>
                  <a:schemeClr val="tx1"/>
                </a:solidFill>
                <a:latin typeface="Times New Roman" pitchFamily="18" charset="0"/>
                <a:cs typeface="Times New Roman" pitchFamily="18" charset="0"/>
              </a:rPr>
              <a:t>explain </a:t>
            </a:r>
            <a:r>
              <a:rPr lang="en-US" sz="9200" b="1" dirty="0" smtClean="0">
                <a:solidFill>
                  <a:schemeClr val="tx1"/>
                </a:solidFill>
                <a:latin typeface="Times New Roman" pitchFamily="18" charset="0"/>
                <a:cs typeface="Times New Roman" pitchFamily="18" charset="0"/>
              </a:rPr>
              <a:t>or clarify </a:t>
            </a:r>
          </a:p>
          <a:p>
            <a:pPr lvl="1" algn="l"/>
            <a:r>
              <a:rPr lang="en-US" sz="9200" dirty="0" smtClean="0">
                <a:solidFill>
                  <a:schemeClr val="tx1"/>
                </a:solidFill>
                <a:latin typeface="Times New Roman" pitchFamily="18" charset="0"/>
                <a:cs typeface="Times New Roman" pitchFamily="18" charset="0"/>
              </a:rPr>
              <a:t>Tony Blair (the former British prime minister) resigned from office in </a:t>
            </a:r>
            <a:r>
              <a:rPr lang="en-US" sz="9200" dirty="0" smtClean="0">
                <a:solidFill>
                  <a:schemeClr val="tx1"/>
                </a:solidFill>
                <a:latin typeface="Times New Roman" pitchFamily="18" charset="0"/>
                <a:cs typeface="Times New Roman" pitchFamily="18" charset="0"/>
              </a:rPr>
              <a:t>2007.</a:t>
            </a:r>
            <a:endParaRPr lang="tr-TR" sz="9200" dirty="0" smtClean="0">
              <a:solidFill>
                <a:schemeClr val="tx1"/>
              </a:solidFill>
              <a:latin typeface="Times New Roman" pitchFamily="18" charset="0"/>
              <a:cs typeface="Times New Roman" pitchFamily="18" charset="0"/>
            </a:endParaRPr>
          </a:p>
          <a:p>
            <a:pPr lvl="1" algn="l"/>
            <a:endParaRPr lang="tr-TR" sz="9200" dirty="0" smtClean="0">
              <a:solidFill>
                <a:schemeClr val="tx1"/>
              </a:solidFill>
              <a:latin typeface="Times New Roman" pitchFamily="18" charset="0"/>
              <a:cs typeface="Times New Roman" pitchFamily="18" charset="0"/>
            </a:endParaRPr>
          </a:p>
          <a:p>
            <a:pPr lvl="1" algn="l">
              <a:buFont typeface="Arial" pitchFamily="34" charset="0"/>
              <a:buChar char="•"/>
            </a:pPr>
            <a:r>
              <a:rPr lang="en-US" sz="9200" b="1" dirty="0" smtClean="0">
                <a:solidFill>
                  <a:schemeClr val="tx1"/>
                </a:solidFill>
                <a:latin typeface="Times New Roman" pitchFamily="18" charset="0"/>
                <a:cs typeface="Times New Roman" pitchFamily="18" charset="0"/>
              </a:rPr>
              <a:t>indicate </a:t>
            </a:r>
            <a:r>
              <a:rPr lang="en-US" sz="9200" b="1" dirty="0" smtClean="0">
                <a:solidFill>
                  <a:schemeClr val="tx1"/>
                </a:solidFill>
                <a:latin typeface="Times New Roman" pitchFamily="18" charset="0"/>
                <a:cs typeface="Times New Roman" pitchFamily="18" charset="0"/>
              </a:rPr>
              <a:t>"plural or singular" </a:t>
            </a:r>
          </a:p>
          <a:p>
            <a:pPr lvl="1" algn="just"/>
            <a:r>
              <a:rPr lang="en-US" sz="9200" dirty="0" smtClean="0">
                <a:solidFill>
                  <a:schemeClr val="tx1"/>
                </a:solidFill>
                <a:latin typeface="Times New Roman" pitchFamily="18" charset="0"/>
                <a:cs typeface="Times New Roman" pitchFamily="18" charset="0"/>
              </a:rPr>
              <a:t>Please leave your mobile telephone(s) at the door.</a:t>
            </a:r>
            <a:br>
              <a:rPr lang="en-US" sz="9200" dirty="0" smtClean="0">
                <a:solidFill>
                  <a:schemeClr val="tx1"/>
                </a:solidFill>
                <a:latin typeface="Times New Roman" pitchFamily="18" charset="0"/>
                <a:cs typeface="Times New Roman" pitchFamily="18" charset="0"/>
              </a:rPr>
            </a:br>
            <a:endParaRPr lang="en-US" sz="9200" dirty="0" smtClean="0">
              <a:solidFill>
                <a:schemeClr val="tx1"/>
              </a:solidFill>
              <a:latin typeface="Times New Roman" pitchFamily="18" charset="0"/>
              <a:cs typeface="Times New Roman" pitchFamily="18" charset="0"/>
            </a:endParaRPr>
          </a:p>
          <a:p>
            <a:pPr lvl="1" algn="just">
              <a:buFont typeface="Arial" pitchFamily="34" charset="0"/>
              <a:buChar char="•"/>
            </a:pPr>
            <a:r>
              <a:rPr lang="en-US" sz="9200" b="1" dirty="0" smtClean="0">
                <a:solidFill>
                  <a:schemeClr val="tx1"/>
                </a:solidFill>
                <a:latin typeface="Times New Roman" pitchFamily="18" charset="0"/>
                <a:cs typeface="Times New Roman" pitchFamily="18" charset="0"/>
              </a:rPr>
              <a:t>add a personal comment </a:t>
            </a:r>
          </a:p>
          <a:p>
            <a:pPr lvl="1" algn="just"/>
            <a:r>
              <a:rPr lang="en-US" sz="9200" dirty="0" smtClean="0">
                <a:solidFill>
                  <a:schemeClr val="tx1"/>
                </a:solidFill>
                <a:latin typeface="Times New Roman" pitchFamily="18" charset="0"/>
                <a:cs typeface="Times New Roman" pitchFamily="18" charset="0"/>
              </a:rPr>
              <a:t>Many people love parties (I don't</a:t>
            </a:r>
            <a:r>
              <a:rPr lang="en-US" sz="9200" dirty="0" smtClean="0">
                <a:solidFill>
                  <a:schemeClr val="tx1"/>
                </a:solidFill>
                <a:latin typeface="Times New Roman" pitchFamily="18" charset="0"/>
                <a:cs typeface="Times New Roman" pitchFamily="18" charset="0"/>
              </a:rPr>
              <a:t>).</a:t>
            </a:r>
            <a:endParaRPr lang="tr-TR" sz="9200" dirty="0" smtClean="0">
              <a:solidFill>
                <a:schemeClr val="tx1"/>
              </a:solidFill>
              <a:latin typeface="Times New Roman" pitchFamily="18" charset="0"/>
              <a:cs typeface="Times New Roman" pitchFamily="18" charset="0"/>
            </a:endParaRPr>
          </a:p>
          <a:p>
            <a:pPr lvl="1" algn="just"/>
            <a:endParaRPr lang="tr-TR" sz="9200" dirty="0" smtClean="0">
              <a:solidFill>
                <a:schemeClr val="tx1"/>
              </a:solidFill>
              <a:latin typeface="Times New Roman" pitchFamily="18" charset="0"/>
              <a:cs typeface="Times New Roman" pitchFamily="18" charset="0"/>
            </a:endParaRPr>
          </a:p>
          <a:p>
            <a:pPr lvl="1" algn="just">
              <a:buFont typeface="Arial" pitchFamily="34" charset="0"/>
              <a:buChar char="•"/>
            </a:pPr>
            <a:r>
              <a:rPr lang="en-US" sz="9200" b="1" dirty="0" smtClean="0">
                <a:solidFill>
                  <a:schemeClr val="tx1"/>
                </a:solidFill>
                <a:latin typeface="Times New Roman" pitchFamily="18" charset="0"/>
                <a:cs typeface="Times New Roman" pitchFamily="18" charset="0"/>
              </a:rPr>
              <a:t>define abbreviations </a:t>
            </a:r>
          </a:p>
          <a:p>
            <a:pPr lvl="1" algn="just"/>
            <a:r>
              <a:rPr lang="en-US" sz="9200" dirty="0" smtClean="0">
                <a:solidFill>
                  <a:schemeClr val="tx1"/>
                </a:solidFill>
                <a:latin typeface="Times New Roman" pitchFamily="18" charset="0"/>
                <a:cs typeface="Times New Roman" pitchFamily="18" charset="0"/>
              </a:rPr>
              <a:t>The matter will be decided by the IOC (International Olympic Committee).</a:t>
            </a:r>
          </a:p>
          <a:p>
            <a:pPr lvl="1"/>
            <a:r>
              <a:rPr lang="en-US" dirty="0" smtClean="0"/>
              <a:t/>
            </a:r>
            <a:br>
              <a:rPr lang="en-US" dirty="0" smtClean="0"/>
            </a:br>
            <a:endParaRPr lang="en-US" dirty="0" smtClean="0"/>
          </a:p>
          <a:p>
            <a:endParaRPr lang="tr-TR" dirty="0"/>
          </a:p>
        </p:txBody>
      </p:sp>
      <p:sp>
        <p:nvSpPr>
          <p:cNvPr id="5" name="4 Komut Düğmesi: Giriş">
            <a:hlinkClick r:id="" action="ppaction://hlinkshowjump?jump=firstslide" highlightClick="1"/>
          </p:cNvPr>
          <p:cNvSpPr/>
          <p:nvPr/>
        </p:nvSpPr>
        <p:spPr>
          <a:xfrm>
            <a:off x="323528"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893961"/>
          </a:xfrm>
        </p:spPr>
        <p:txBody>
          <a:bodyPr>
            <a:noAutofit/>
          </a:bodyPr>
          <a:lstStyle/>
          <a:p>
            <a:pPr algn="ctr"/>
            <a:r>
              <a:rPr lang="tr-TR" sz="5000" b="1" dirty="0" smtClean="0">
                <a:latin typeface="Times New Roman" pitchFamily="18" charset="0"/>
                <a:cs typeface="Times New Roman" pitchFamily="18" charset="0"/>
              </a:rPr>
              <a:t>SQUARE BRACKETS</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899592" y="980728"/>
            <a:ext cx="7416824" cy="5688632"/>
          </a:xfrm>
        </p:spPr>
        <p:txBody>
          <a:bodyPr>
            <a:noAutofit/>
          </a:bodyPr>
          <a:lstStyle/>
          <a:p>
            <a:pPr algn="just">
              <a:buFont typeface="Arial" pitchFamily="34" charset="0"/>
              <a:buChar char="•"/>
            </a:pPr>
            <a:r>
              <a:rPr lang="tr-TR" sz="2200" dirty="0" smtClean="0">
                <a:solidFill>
                  <a:schemeClr val="tx1"/>
                </a:solidFill>
                <a:latin typeface="Times New Roman" pitchFamily="18" charset="0"/>
                <a:cs typeface="Times New Roman" pitchFamily="18" charset="0"/>
              </a:rPr>
              <a:t> </a:t>
            </a:r>
            <a:r>
              <a:rPr lang="tr-TR" sz="2200" b="1" dirty="0" smtClean="0">
                <a:solidFill>
                  <a:schemeClr val="tx1"/>
                </a:solidFill>
                <a:latin typeface="Times New Roman" pitchFamily="18" charset="0"/>
                <a:cs typeface="Times New Roman" pitchFamily="18" charset="0"/>
              </a:rPr>
              <a:t>U</a:t>
            </a:r>
            <a:r>
              <a:rPr lang="en-US" sz="2200" b="1" dirty="0" smtClean="0">
                <a:solidFill>
                  <a:schemeClr val="tx1"/>
                </a:solidFill>
                <a:latin typeface="Times New Roman" pitchFamily="18" charset="0"/>
                <a:cs typeface="Times New Roman" pitchFamily="18" charset="0"/>
              </a:rPr>
              <a:t>se </a:t>
            </a:r>
            <a:r>
              <a:rPr lang="en-US" sz="2200" b="1" dirty="0" smtClean="0">
                <a:solidFill>
                  <a:schemeClr val="tx1"/>
                </a:solidFill>
                <a:latin typeface="Times New Roman" pitchFamily="18" charset="0"/>
                <a:cs typeface="Times New Roman" pitchFamily="18" charset="0"/>
              </a:rPr>
              <a:t>square brackets when we want to modify another person's </a:t>
            </a:r>
            <a:r>
              <a:rPr lang="en-US" sz="2200" b="1" dirty="0" smtClean="0">
                <a:solidFill>
                  <a:schemeClr val="tx1"/>
                </a:solidFill>
                <a:latin typeface="Times New Roman" pitchFamily="18" charset="0"/>
                <a:cs typeface="Times New Roman" pitchFamily="18" charset="0"/>
              </a:rPr>
              <a:t>words.</a:t>
            </a:r>
            <a:r>
              <a:rPr lang="tr-TR" sz="2200" b="1" dirty="0" smtClean="0">
                <a:solidFill>
                  <a:schemeClr val="tx1"/>
                </a:solidFill>
                <a:latin typeface="Times New Roman" pitchFamily="18" charset="0"/>
                <a:cs typeface="Times New Roman" pitchFamily="18" charset="0"/>
              </a:rPr>
              <a:t> W</a:t>
            </a:r>
            <a:r>
              <a:rPr lang="en-US" sz="2200" b="1" dirty="0" smtClean="0">
                <a:solidFill>
                  <a:schemeClr val="tx1"/>
                </a:solidFill>
                <a:latin typeface="Times New Roman" pitchFamily="18" charset="0"/>
                <a:cs typeface="Times New Roman" pitchFamily="18" charset="0"/>
              </a:rPr>
              <a:t>e </a:t>
            </a:r>
            <a:r>
              <a:rPr lang="en-US" sz="2200" b="1" dirty="0" smtClean="0">
                <a:solidFill>
                  <a:schemeClr val="tx1"/>
                </a:solidFill>
                <a:latin typeface="Times New Roman" pitchFamily="18" charset="0"/>
                <a:cs typeface="Times New Roman" pitchFamily="18" charset="0"/>
              </a:rPr>
              <a:t>want to make it clear that the modification has been made by us, not by the original writer</a:t>
            </a:r>
            <a:r>
              <a:rPr lang="en-US" sz="2200" b="1" dirty="0" smtClean="0">
                <a:solidFill>
                  <a:schemeClr val="tx1"/>
                </a:solidFill>
                <a:latin typeface="Times New Roman" pitchFamily="18" charset="0"/>
                <a:cs typeface="Times New Roman" pitchFamily="18" charset="0"/>
              </a:rPr>
              <a:t>.</a:t>
            </a:r>
            <a:endParaRPr lang="tr-TR" sz="2200" b="1" dirty="0" smtClean="0">
              <a:solidFill>
                <a:schemeClr val="tx1"/>
              </a:solidFill>
              <a:latin typeface="Times New Roman" pitchFamily="18" charset="0"/>
              <a:cs typeface="Times New Roman" pitchFamily="18" charset="0"/>
            </a:endParaRPr>
          </a:p>
          <a:p>
            <a:pPr lvl="1" algn="just">
              <a:buFont typeface="Arial" pitchFamily="34" charset="0"/>
              <a:buChar char="•"/>
            </a:pPr>
            <a:r>
              <a:rPr lang="en-US" sz="2200" b="1" dirty="0" smtClean="0">
                <a:solidFill>
                  <a:schemeClr val="tx1"/>
                </a:solidFill>
                <a:latin typeface="Times New Roman" pitchFamily="18" charset="0"/>
                <a:cs typeface="Times New Roman" pitchFamily="18" charset="0"/>
              </a:rPr>
              <a:t>to add clarification: </a:t>
            </a:r>
          </a:p>
          <a:p>
            <a:pPr lvl="1" algn="l"/>
            <a:r>
              <a:rPr lang="en-US" sz="2200" dirty="0" smtClean="0">
                <a:solidFill>
                  <a:schemeClr val="tx1"/>
                </a:solidFill>
                <a:latin typeface="Times New Roman" pitchFamily="18" charset="0"/>
                <a:cs typeface="Times New Roman" pitchFamily="18" charset="0"/>
              </a:rPr>
              <a:t>The witness said: "He [the policeman] hit me." </a:t>
            </a:r>
            <a:br>
              <a:rPr lang="en-US" sz="2200" dirty="0" smtClean="0">
                <a:solidFill>
                  <a:schemeClr val="tx1"/>
                </a:solidFill>
                <a:latin typeface="Times New Roman" pitchFamily="18" charset="0"/>
                <a:cs typeface="Times New Roman" pitchFamily="18" charset="0"/>
              </a:rPr>
            </a:br>
            <a:endParaRPr lang="en-US" sz="2200" b="1" dirty="0" smtClean="0">
              <a:solidFill>
                <a:schemeClr val="tx1"/>
              </a:solidFill>
              <a:latin typeface="Times New Roman" pitchFamily="18" charset="0"/>
              <a:cs typeface="Times New Roman" pitchFamily="18" charset="0"/>
            </a:endParaRPr>
          </a:p>
          <a:p>
            <a:pPr lvl="1" algn="just">
              <a:buFont typeface="Arial" pitchFamily="34" charset="0"/>
              <a:buChar char="•"/>
            </a:pPr>
            <a:r>
              <a:rPr lang="en-US" sz="2200" b="1" dirty="0" smtClean="0">
                <a:solidFill>
                  <a:schemeClr val="tx1"/>
                </a:solidFill>
                <a:latin typeface="Times New Roman" pitchFamily="18" charset="0"/>
                <a:cs typeface="Times New Roman" pitchFamily="18" charset="0"/>
              </a:rPr>
              <a:t>to add missing words: </a:t>
            </a:r>
          </a:p>
          <a:p>
            <a:pPr lvl="1" algn="l"/>
            <a:r>
              <a:rPr lang="en-US" sz="2200" dirty="0" smtClean="0">
                <a:solidFill>
                  <a:schemeClr val="tx1"/>
                </a:solidFill>
                <a:latin typeface="Times New Roman" pitchFamily="18" charset="0"/>
                <a:cs typeface="Times New Roman" pitchFamily="18" charset="0"/>
              </a:rPr>
              <a:t>It is [a] good question</a:t>
            </a:r>
            <a:r>
              <a:rPr lang="en-US" sz="2200" dirty="0" smtClean="0">
                <a:solidFill>
                  <a:schemeClr val="tx1"/>
                </a:solidFill>
                <a:latin typeface="Times New Roman" pitchFamily="18" charset="0"/>
                <a:cs typeface="Times New Roman" pitchFamily="18" charset="0"/>
              </a:rPr>
              <a:t>.</a:t>
            </a:r>
            <a:r>
              <a:rPr lang="en-US" sz="2200" dirty="0" smtClean="0">
                <a:solidFill>
                  <a:schemeClr val="tx1"/>
                </a:solidFill>
                <a:latin typeface="Times New Roman" pitchFamily="18" charset="0"/>
                <a:cs typeface="Times New Roman" pitchFamily="18" charset="0"/>
              </a:rPr>
              <a:t/>
            </a:r>
            <a:br>
              <a:rPr lang="en-US" sz="2200" dirty="0" smtClean="0">
                <a:solidFill>
                  <a:schemeClr val="tx1"/>
                </a:solidFill>
                <a:latin typeface="Times New Roman" pitchFamily="18" charset="0"/>
                <a:cs typeface="Times New Roman" pitchFamily="18" charset="0"/>
              </a:rPr>
            </a:br>
            <a:endParaRPr lang="en-US" sz="2200" dirty="0" smtClean="0">
              <a:solidFill>
                <a:schemeClr val="tx1"/>
              </a:solidFill>
              <a:latin typeface="Times New Roman" pitchFamily="18" charset="0"/>
              <a:cs typeface="Times New Roman" pitchFamily="18" charset="0"/>
            </a:endParaRPr>
          </a:p>
          <a:p>
            <a:pPr lvl="1" algn="just">
              <a:buFont typeface="Arial" pitchFamily="34" charset="0"/>
              <a:buChar char="•"/>
            </a:pPr>
            <a:r>
              <a:rPr lang="en-US" sz="2200" b="1" dirty="0" smtClean="0">
                <a:solidFill>
                  <a:schemeClr val="tx1"/>
                </a:solidFill>
                <a:latin typeface="Times New Roman" pitchFamily="18" charset="0"/>
                <a:cs typeface="Times New Roman" pitchFamily="18" charset="0"/>
              </a:rPr>
              <a:t>to add editorial or authorial comment: </a:t>
            </a:r>
          </a:p>
          <a:p>
            <a:pPr lvl="1" algn="l"/>
            <a:r>
              <a:rPr lang="en-US" sz="2200" dirty="0" smtClean="0">
                <a:solidFill>
                  <a:schemeClr val="tx1"/>
                </a:solidFill>
                <a:latin typeface="Times New Roman" pitchFamily="18" charset="0"/>
                <a:cs typeface="Times New Roman" pitchFamily="18" charset="0"/>
              </a:rPr>
              <a:t>They will </a:t>
            </a:r>
            <a:r>
              <a:rPr lang="en-US" sz="2200" b="1" dirty="0" smtClean="0">
                <a:solidFill>
                  <a:schemeClr val="tx1"/>
                </a:solidFill>
                <a:latin typeface="Times New Roman" pitchFamily="18" charset="0"/>
                <a:cs typeface="Times New Roman" pitchFamily="18" charset="0"/>
              </a:rPr>
              <a:t>not</a:t>
            </a:r>
            <a:r>
              <a:rPr lang="en-US" sz="2200" dirty="0" smtClean="0">
                <a:solidFill>
                  <a:schemeClr val="tx1"/>
                </a:solidFill>
                <a:latin typeface="Times New Roman" pitchFamily="18" charset="0"/>
                <a:cs typeface="Times New Roman" pitchFamily="18" charset="0"/>
              </a:rPr>
              <a:t> be present [my emphasis].</a:t>
            </a:r>
            <a:br>
              <a:rPr lang="en-US" sz="2200" dirty="0" smtClean="0">
                <a:solidFill>
                  <a:schemeClr val="tx1"/>
                </a:solidFill>
                <a:latin typeface="Times New Roman" pitchFamily="18" charset="0"/>
                <a:cs typeface="Times New Roman" pitchFamily="18" charset="0"/>
              </a:rPr>
            </a:br>
            <a:endParaRPr lang="en-US" sz="2200" dirty="0" smtClean="0">
              <a:solidFill>
                <a:schemeClr val="tx1"/>
              </a:solidFill>
              <a:latin typeface="Times New Roman" pitchFamily="18" charset="0"/>
              <a:cs typeface="Times New Roman" pitchFamily="18" charset="0"/>
            </a:endParaRPr>
          </a:p>
          <a:p>
            <a:pPr lvl="1" algn="just">
              <a:buFont typeface="Arial" pitchFamily="34" charset="0"/>
              <a:buChar char="•"/>
            </a:pPr>
            <a:r>
              <a:rPr lang="en-US" sz="2200" b="1" dirty="0" smtClean="0">
                <a:solidFill>
                  <a:schemeClr val="tx1"/>
                </a:solidFill>
                <a:latin typeface="Times New Roman" pitchFamily="18" charset="0"/>
                <a:cs typeface="Times New Roman" pitchFamily="18" charset="0"/>
              </a:rPr>
              <a:t>to modify a direct quotation: </a:t>
            </a:r>
          </a:p>
          <a:p>
            <a:pPr lvl="1" algn="just"/>
            <a:r>
              <a:rPr lang="en-US" sz="2200" dirty="0" smtClean="0">
                <a:solidFill>
                  <a:schemeClr val="tx1"/>
                </a:solidFill>
                <a:latin typeface="Times New Roman" pitchFamily="18" charset="0"/>
                <a:cs typeface="Times New Roman" pitchFamily="18" charset="0"/>
              </a:rPr>
              <a:t>He "love[s] driving." (The original words were "I love driving</a:t>
            </a:r>
            <a:r>
              <a:rPr lang="en-US" sz="2200" dirty="0" smtClean="0">
                <a:solidFill>
                  <a:schemeClr val="tx1"/>
                </a:solidFill>
                <a:latin typeface="Times New Roman" pitchFamily="18" charset="0"/>
                <a:cs typeface="Times New Roman" pitchFamily="18" charset="0"/>
              </a:rPr>
              <a:t>.“)</a:t>
            </a:r>
            <a:endParaRPr lang="en-US" sz="2200" dirty="0" smtClean="0">
              <a:solidFill>
                <a:schemeClr val="tx1"/>
              </a:solidFill>
              <a:latin typeface="Times New Roman" pitchFamily="18" charset="0"/>
              <a:cs typeface="Times New Roman" pitchFamily="18" charset="0"/>
            </a:endParaRPr>
          </a:p>
        </p:txBody>
      </p:sp>
      <p:sp>
        <p:nvSpPr>
          <p:cNvPr id="5" name="4 Komut Düğmesi: Giriş">
            <a:hlinkClick r:id="" action="ppaction://hlinkshowjump?jump=firstslide" highlightClick="1"/>
          </p:cNvPr>
          <p:cNvSpPr/>
          <p:nvPr/>
        </p:nvSpPr>
        <p:spPr>
          <a:xfrm>
            <a:off x="251520"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158775"/>
            <a:ext cx="7772400" cy="821953"/>
          </a:xfrm>
        </p:spPr>
        <p:txBody>
          <a:bodyPr>
            <a:noAutofit/>
          </a:bodyPr>
          <a:lstStyle/>
          <a:p>
            <a:pPr algn="ctr"/>
            <a:r>
              <a:rPr lang="tr-TR" sz="5000" b="1" dirty="0" smtClean="0">
                <a:latin typeface="Times New Roman" pitchFamily="18" charset="0"/>
                <a:cs typeface="Times New Roman" pitchFamily="18" charset="0"/>
              </a:rPr>
              <a:t>ELIPSIS MARK</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899592" y="980728"/>
            <a:ext cx="7776864" cy="5616624"/>
          </a:xfrm>
        </p:spPr>
        <p:txBody>
          <a:bodyPr>
            <a:normAutofit fontScale="77500" lnSpcReduction="20000"/>
          </a:bodyPr>
          <a:lstStyle/>
          <a:p>
            <a:pPr algn="just">
              <a:buFont typeface="Arial" pitchFamily="34" charset="0"/>
              <a:buChar char="•"/>
            </a:pPr>
            <a:r>
              <a:rPr lang="tr-TR" sz="3400" b="1" dirty="0" smtClean="0">
                <a:solidFill>
                  <a:schemeClr val="tx1"/>
                </a:solidFill>
                <a:latin typeface="Times New Roman" pitchFamily="18" charset="0"/>
                <a:cs typeface="Times New Roman" pitchFamily="18" charset="0"/>
              </a:rPr>
              <a:t> </a:t>
            </a:r>
            <a:r>
              <a:rPr lang="en-US" sz="3400" b="1" dirty="0" smtClean="0">
                <a:solidFill>
                  <a:schemeClr val="tx1"/>
                </a:solidFill>
                <a:latin typeface="Times New Roman" pitchFamily="18" charset="0"/>
                <a:cs typeface="Times New Roman" pitchFamily="18" charset="0"/>
              </a:rPr>
              <a:t>The </a:t>
            </a:r>
            <a:r>
              <a:rPr lang="en-US" sz="3400" b="1" dirty="0" smtClean="0">
                <a:solidFill>
                  <a:schemeClr val="tx1"/>
                </a:solidFill>
                <a:latin typeface="Times New Roman" pitchFamily="18" charset="0"/>
                <a:cs typeface="Times New Roman" pitchFamily="18" charset="0"/>
              </a:rPr>
              <a:t>ellipsis mark consists of three dots (periods). We use the ellipsis mark in place of missing words. If we intentionally omit one or more words from an original text, we replace them with an ellipsis mark</a:t>
            </a:r>
            <a:r>
              <a:rPr lang="en-US" sz="3400" b="1" dirty="0" smtClean="0">
                <a:solidFill>
                  <a:schemeClr val="tx1"/>
                </a:solidFill>
                <a:latin typeface="Times New Roman" pitchFamily="18" charset="0"/>
                <a:cs typeface="Times New Roman" pitchFamily="18" charset="0"/>
              </a:rPr>
              <a:t>.</a:t>
            </a:r>
            <a:endParaRPr lang="tr-TR" sz="3400" b="1" dirty="0" smtClean="0">
              <a:solidFill>
                <a:schemeClr val="tx1"/>
              </a:solidFill>
              <a:latin typeface="Times New Roman" pitchFamily="18" charset="0"/>
              <a:cs typeface="Times New Roman" pitchFamily="18" charset="0"/>
            </a:endParaRPr>
          </a:p>
          <a:p>
            <a:pPr algn="l"/>
            <a:r>
              <a:rPr lang="tr-TR" sz="3400" dirty="0" smtClean="0">
                <a:latin typeface="Times New Roman" pitchFamily="18" charset="0"/>
                <a:cs typeface="Times New Roman" pitchFamily="18" charset="0"/>
              </a:rPr>
              <a:t> </a:t>
            </a:r>
            <a:r>
              <a:rPr lang="tr-TR" sz="3400" dirty="0" smtClean="0">
                <a:latin typeface="Times New Roman" pitchFamily="18" charset="0"/>
                <a:cs typeface="Times New Roman" pitchFamily="18" charset="0"/>
              </a:rPr>
              <a:t>         </a:t>
            </a:r>
            <a:r>
              <a:rPr lang="en-US" sz="3100" dirty="0" smtClean="0">
                <a:solidFill>
                  <a:schemeClr val="tx1"/>
                </a:solidFill>
                <a:latin typeface="Times New Roman" pitchFamily="18" charset="0"/>
                <a:cs typeface="Times New Roman" pitchFamily="18" charset="0"/>
              </a:rPr>
              <a:t>"</a:t>
            </a:r>
            <a:r>
              <a:rPr lang="en-US" sz="3100" dirty="0" smtClean="0">
                <a:solidFill>
                  <a:schemeClr val="tx1"/>
                </a:solidFill>
                <a:latin typeface="Times New Roman" pitchFamily="18" charset="0"/>
                <a:cs typeface="Times New Roman" pitchFamily="18" charset="0"/>
              </a:rPr>
              <a:t>The film </a:t>
            </a:r>
            <a:r>
              <a:rPr lang="en-US" sz="3100" dirty="0" err="1" smtClean="0">
                <a:solidFill>
                  <a:schemeClr val="tx1"/>
                </a:solidFill>
                <a:latin typeface="Times New Roman" pitchFamily="18" charset="0"/>
                <a:cs typeface="Times New Roman" pitchFamily="18" charset="0"/>
              </a:rPr>
              <a:t>focussed</a:t>
            </a:r>
            <a:r>
              <a:rPr lang="en-US" sz="3100" dirty="0" smtClean="0">
                <a:solidFill>
                  <a:schemeClr val="tx1"/>
                </a:solidFill>
                <a:latin typeface="Times New Roman" pitchFamily="18" charset="0"/>
                <a:cs typeface="Times New Roman" pitchFamily="18" charset="0"/>
              </a:rPr>
              <a:t> on three </a:t>
            </a:r>
            <a:r>
              <a:rPr lang="en-US" sz="3100" dirty="0" smtClean="0">
                <a:solidFill>
                  <a:schemeClr val="tx1"/>
                </a:solidFill>
                <a:latin typeface="Times New Roman" pitchFamily="18" charset="0"/>
                <a:cs typeface="Times New Roman" pitchFamily="18" charset="0"/>
              </a:rPr>
              <a:t>English</a:t>
            </a:r>
            <a:r>
              <a:rPr lang="tr-TR" sz="3100" dirty="0" smtClean="0">
                <a:solidFill>
                  <a:schemeClr val="tx1"/>
                </a:solidFill>
                <a:latin typeface="Times New Roman" pitchFamily="18" charset="0"/>
                <a:cs typeface="Times New Roman" pitchFamily="18" charset="0"/>
              </a:rPr>
              <a:t> </a:t>
            </a:r>
            <a:r>
              <a:rPr lang="en-US" sz="3100" dirty="0" smtClean="0">
                <a:solidFill>
                  <a:schemeClr val="tx1"/>
                </a:solidFill>
                <a:latin typeface="Times New Roman" pitchFamily="18" charset="0"/>
                <a:cs typeface="Times New Roman" pitchFamily="18" charset="0"/>
              </a:rPr>
              <a:t>learners</a:t>
            </a:r>
            <a:r>
              <a:rPr lang="en-US" sz="3100" dirty="0" smtClean="0">
                <a:solidFill>
                  <a:schemeClr val="tx1"/>
                </a:solidFill>
                <a:latin typeface="Times New Roman" pitchFamily="18" charset="0"/>
                <a:cs typeface="Times New Roman" pitchFamily="18" charset="0"/>
              </a:rPr>
              <a:t>...studying at university."</a:t>
            </a:r>
            <a:r>
              <a:rPr lang="en-US" dirty="0" smtClean="0"/>
              <a:t/>
            </a:r>
            <a:br>
              <a:rPr lang="en-US" dirty="0" smtClean="0"/>
            </a:br>
            <a:r>
              <a:rPr lang="en-US" sz="3400" dirty="0" smtClean="0">
                <a:solidFill>
                  <a:schemeClr val="tx1"/>
                </a:solidFill>
                <a:latin typeface="Times New Roman" pitchFamily="18" charset="0"/>
                <a:cs typeface="Times New Roman" pitchFamily="18" charset="0"/>
              </a:rPr>
              <a:t/>
            </a:r>
            <a:br>
              <a:rPr lang="en-US" sz="3400" dirty="0" smtClean="0">
                <a:solidFill>
                  <a:schemeClr val="tx1"/>
                </a:solidFill>
                <a:latin typeface="Times New Roman" pitchFamily="18" charset="0"/>
                <a:cs typeface="Times New Roman" pitchFamily="18" charset="0"/>
              </a:rPr>
            </a:br>
            <a:endParaRPr lang="en-US" sz="3400" b="1" dirty="0" smtClean="0">
              <a:solidFill>
                <a:schemeClr val="tx1"/>
              </a:solidFill>
              <a:latin typeface="Times New Roman" pitchFamily="18" charset="0"/>
              <a:cs typeface="Times New Roman" pitchFamily="18" charset="0"/>
            </a:endParaRPr>
          </a:p>
          <a:p>
            <a:pPr algn="just">
              <a:buFont typeface="Arial" pitchFamily="34" charset="0"/>
              <a:buChar char="•"/>
            </a:pPr>
            <a:r>
              <a:rPr lang="tr-TR" sz="3400" b="1" dirty="0" smtClean="0">
                <a:solidFill>
                  <a:schemeClr val="tx1"/>
                </a:solidFill>
                <a:latin typeface="Times New Roman" pitchFamily="18" charset="0"/>
                <a:cs typeface="Times New Roman" pitchFamily="18" charset="0"/>
              </a:rPr>
              <a:t> U</a:t>
            </a:r>
            <a:r>
              <a:rPr lang="en-US" sz="3400" b="1" dirty="0" smtClean="0">
                <a:solidFill>
                  <a:schemeClr val="tx1"/>
                </a:solidFill>
                <a:latin typeface="Times New Roman" pitchFamily="18" charset="0"/>
                <a:cs typeface="Times New Roman" pitchFamily="18" charset="0"/>
              </a:rPr>
              <a:t>se </a:t>
            </a:r>
            <a:r>
              <a:rPr lang="en-US" sz="3400" b="1" dirty="0" smtClean="0">
                <a:solidFill>
                  <a:schemeClr val="tx1"/>
                </a:solidFill>
                <a:latin typeface="Times New Roman" pitchFamily="18" charset="0"/>
                <a:cs typeface="Times New Roman" pitchFamily="18" charset="0"/>
              </a:rPr>
              <a:t>an ellipsis mark to indicate a pause when someone is speaking, or an unfinished sentence. </a:t>
            </a:r>
          </a:p>
          <a:p>
            <a:pPr algn="just"/>
            <a:r>
              <a:rPr lang="tr-TR" sz="3400" dirty="0" smtClean="0">
                <a:solidFill>
                  <a:schemeClr val="tx1"/>
                </a:solidFill>
                <a:latin typeface="Times New Roman" pitchFamily="18" charset="0"/>
                <a:cs typeface="Times New Roman" pitchFamily="18" charset="0"/>
              </a:rPr>
              <a:t>	</a:t>
            </a:r>
            <a:r>
              <a:rPr lang="en-US" sz="3400" dirty="0" smtClean="0">
                <a:solidFill>
                  <a:schemeClr val="tx1"/>
                </a:solidFill>
                <a:latin typeface="Times New Roman" pitchFamily="18" charset="0"/>
                <a:cs typeface="Times New Roman" pitchFamily="18" charset="0"/>
              </a:rPr>
              <a:t>She </a:t>
            </a:r>
            <a:r>
              <a:rPr lang="en-US" sz="3400" dirty="0" smtClean="0">
                <a:solidFill>
                  <a:schemeClr val="tx1"/>
                </a:solidFill>
                <a:latin typeface="Times New Roman" pitchFamily="18" charset="0"/>
                <a:cs typeface="Times New Roman" pitchFamily="18" charset="0"/>
              </a:rPr>
              <a:t>turned to James and said, "Darling, there is something...I need to tell you. I have never felt like...like this before."</a:t>
            </a:r>
          </a:p>
          <a:p>
            <a:pPr algn="just"/>
            <a:r>
              <a:rPr lang="tr-TR" sz="3400" dirty="0" smtClean="0">
                <a:solidFill>
                  <a:schemeClr val="tx1"/>
                </a:solidFill>
                <a:latin typeface="Times New Roman" pitchFamily="18" charset="0"/>
                <a:cs typeface="Times New Roman" pitchFamily="18" charset="0"/>
              </a:rPr>
              <a:t>	</a:t>
            </a:r>
            <a:r>
              <a:rPr lang="en-US" sz="3400" dirty="0" smtClean="0">
                <a:solidFill>
                  <a:schemeClr val="tx1"/>
                </a:solidFill>
                <a:latin typeface="Times New Roman" pitchFamily="18" charset="0"/>
                <a:cs typeface="Times New Roman" pitchFamily="18" charset="0"/>
              </a:rPr>
              <a:t>"</a:t>
            </a:r>
            <a:r>
              <a:rPr lang="en-US" sz="3400" dirty="0" smtClean="0">
                <a:solidFill>
                  <a:schemeClr val="tx1"/>
                </a:solidFill>
                <a:latin typeface="Times New Roman" pitchFamily="18" charset="0"/>
                <a:cs typeface="Times New Roman" pitchFamily="18" charset="0"/>
              </a:rPr>
              <a:t>It's not easy to explain. It's not..." Her voice trailed away as emotion welled up within her.</a:t>
            </a:r>
          </a:p>
          <a:p>
            <a:endParaRPr lang="en-US" dirty="0"/>
          </a:p>
        </p:txBody>
      </p:sp>
      <p:sp>
        <p:nvSpPr>
          <p:cNvPr id="5" name="4 Komut Düğmesi: Giriş">
            <a:hlinkClick r:id="" action="ppaction://hlinkshowjump?jump=firstslide" highlightClick="1"/>
          </p:cNvPr>
          <p:cNvSpPr/>
          <p:nvPr/>
        </p:nvSpPr>
        <p:spPr>
          <a:xfrm>
            <a:off x="251520"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Komut Düğmesi: Bitiş">
            <a:hlinkClick r:id="" action="ppaction://hlinkshowjump?jump=endshow" highlightClick="1"/>
          </p:cNvPr>
          <p:cNvSpPr/>
          <p:nvPr/>
        </p:nvSpPr>
        <p:spPr>
          <a:xfrm>
            <a:off x="8100392" y="6021288"/>
            <a:ext cx="648072" cy="565744"/>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www.asliastari.net/wp-content/uploads/2011/11/3nokta.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911752" y="-171400"/>
            <a:ext cx="2232248" cy="1674187"/>
          </a:xfrm>
          <a:prstGeom prst="rect">
            <a:avLst/>
          </a:prstGeom>
          <a:noFill/>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1008112"/>
          </a:xfrm>
        </p:spPr>
        <p:txBody>
          <a:bodyPr>
            <a:noAutofit/>
          </a:bodyPr>
          <a:lstStyle/>
          <a:p>
            <a:pPr algn="ctr"/>
            <a:r>
              <a:rPr lang="tr-TR" sz="5000" b="1" dirty="0" smtClean="0">
                <a:latin typeface="Times New Roman" pitchFamily="18" charset="0"/>
                <a:cs typeface="Times New Roman" pitchFamily="18" charset="0"/>
              </a:rPr>
              <a:t>FULL STOP OR PERIOD   </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611560" y="980728"/>
            <a:ext cx="7992888" cy="5733256"/>
          </a:xfrm>
        </p:spPr>
        <p:txBody>
          <a:bodyPr>
            <a:normAutofit fontScale="40000" lnSpcReduction="20000"/>
          </a:bodyPr>
          <a:lstStyle/>
          <a:p>
            <a:pPr algn="just"/>
            <a:endParaRPr lang="tr-TR" sz="8000" b="1" dirty="0" smtClean="0">
              <a:solidFill>
                <a:schemeClr val="tx1"/>
              </a:solidFill>
              <a:latin typeface="Times New Roman" pitchFamily="18" charset="0"/>
              <a:cs typeface="Times New Roman" pitchFamily="18" charset="0"/>
            </a:endParaRPr>
          </a:p>
          <a:p>
            <a:pPr algn="just"/>
            <a:r>
              <a:rPr lang="en-US" sz="7500" b="1" dirty="0" smtClean="0">
                <a:solidFill>
                  <a:schemeClr val="tx1"/>
                </a:solidFill>
                <a:latin typeface="Times New Roman" pitchFamily="18" charset="0"/>
                <a:cs typeface="Times New Roman" pitchFamily="18" charset="0"/>
              </a:rPr>
              <a:t>1</a:t>
            </a:r>
            <a:r>
              <a:rPr lang="en-US" sz="7500" b="1" dirty="0" smtClean="0">
                <a:solidFill>
                  <a:schemeClr val="tx1"/>
                </a:solidFill>
                <a:latin typeface="Times New Roman" pitchFamily="18" charset="0"/>
                <a:cs typeface="Times New Roman" pitchFamily="18" charset="0"/>
              </a:rPr>
              <a:t>. Use a full stop at the end of a </a:t>
            </a:r>
            <a:r>
              <a:rPr lang="en-US" sz="7500" b="1" dirty="0" smtClean="0">
                <a:solidFill>
                  <a:schemeClr val="tx1"/>
                </a:solidFill>
                <a:latin typeface="Times New Roman" pitchFamily="18" charset="0"/>
                <a:cs typeface="Times New Roman" pitchFamily="18" charset="0"/>
              </a:rPr>
              <a:t>sentence</a:t>
            </a:r>
            <a:r>
              <a:rPr lang="tr-TR" sz="7500" b="1" dirty="0" smtClean="0">
                <a:solidFill>
                  <a:schemeClr val="tx1"/>
                </a:solidFill>
                <a:latin typeface="Times New Roman" pitchFamily="18" charset="0"/>
                <a:cs typeface="Times New Roman" pitchFamily="18" charset="0"/>
              </a:rPr>
              <a:t>.</a:t>
            </a:r>
            <a:endParaRPr lang="en-US" sz="7500" b="1" dirty="0" smtClean="0">
              <a:solidFill>
                <a:schemeClr val="tx1"/>
              </a:solidFill>
              <a:latin typeface="Times New Roman" pitchFamily="18" charset="0"/>
              <a:cs typeface="Times New Roman" pitchFamily="18" charset="0"/>
            </a:endParaRPr>
          </a:p>
          <a:p>
            <a:pPr algn="just"/>
            <a:r>
              <a:rPr lang="tr-TR" sz="7500" dirty="0" smtClean="0">
                <a:solidFill>
                  <a:schemeClr val="tx1"/>
                </a:solidFill>
                <a:latin typeface="Times New Roman" pitchFamily="18" charset="0"/>
                <a:cs typeface="Times New Roman" pitchFamily="18" charset="0"/>
              </a:rPr>
              <a:t>	</a:t>
            </a:r>
            <a:r>
              <a:rPr lang="en-US" sz="7500" dirty="0" smtClean="0">
                <a:solidFill>
                  <a:schemeClr val="tx1"/>
                </a:solidFill>
                <a:latin typeface="Times New Roman" pitchFamily="18" charset="0"/>
                <a:cs typeface="Times New Roman" pitchFamily="18" charset="0"/>
              </a:rPr>
              <a:t>The </a:t>
            </a:r>
            <a:r>
              <a:rPr lang="en-US" sz="7500" dirty="0" smtClean="0">
                <a:solidFill>
                  <a:schemeClr val="tx1"/>
                </a:solidFill>
                <a:latin typeface="Times New Roman" pitchFamily="18" charset="0"/>
                <a:cs typeface="Times New Roman" pitchFamily="18" charset="0"/>
              </a:rPr>
              <a:t>man arrived. </a:t>
            </a:r>
            <a:endParaRPr lang="tr-TR" sz="7500" dirty="0" smtClean="0">
              <a:solidFill>
                <a:schemeClr val="tx1"/>
              </a:solidFill>
              <a:latin typeface="Times New Roman" pitchFamily="18" charset="0"/>
              <a:cs typeface="Times New Roman" pitchFamily="18" charset="0"/>
            </a:endParaRPr>
          </a:p>
          <a:p>
            <a:pPr algn="just"/>
            <a:r>
              <a:rPr lang="tr-TR" sz="7500" dirty="0" smtClean="0">
                <a:solidFill>
                  <a:schemeClr val="tx1"/>
                </a:solidFill>
                <a:latin typeface="Times New Roman" pitchFamily="18" charset="0"/>
                <a:cs typeface="Times New Roman" pitchFamily="18" charset="0"/>
              </a:rPr>
              <a:t>	</a:t>
            </a:r>
            <a:r>
              <a:rPr lang="en-US" sz="7500" dirty="0" smtClean="0">
                <a:solidFill>
                  <a:schemeClr val="tx1"/>
                </a:solidFill>
                <a:latin typeface="Times New Roman" pitchFamily="18" charset="0"/>
                <a:cs typeface="Times New Roman" pitchFamily="18" charset="0"/>
              </a:rPr>
              <a:t>He </a:t>
            </a:r>
            <a:r>
              <a:rPr lang="en-US" sz="7500" dirty="0" smtClean="0">
                <a:solidFill>
                  <a:schemeClr val="tx1"/>
                </a:solidFill>
                <a:latin typeface="Times New Roman" pitchFamily="18" charset="0"/>
                <a:cs typeface="Times New Roman" pitchFamily="18" charset="0"/>
              </a:rPr>
              <a:t>sat </a:t>
            </a:r>
            <a:r>
              <a:rPr lang="en-US" sz="7500" dirty="0" smtClean="0">
                <a:solidFill>
                  <a:schemeClr val="tx1"/>
                </a:solidFill>
                <a:latin typeface="Times New Roman" pitchFamily="18" charset="0"/>
                <a:cs typeface="Times New Roman" pitchFamily="18" charset="0"/>
              </a:rPr>
              <a:t>down.</a:t>
            </a:r>
            <a:endParaRPr lang="tr-TR" sz="7500" dirty="0" smtClean="0">
              <a:solidFill>
                <a:schemeClr val="tx1"/>
              </a:solidFill>
              <a:latin typeface="Times New Roman" pitchFamily="18" charset="0"/>
              <a:cs typeface="Times New Roman" pitchFamily="18" charset="0"/>
            </a:endParaRPr>
          </a:p>
          <a:p>
            <a:pPr algn="just"/>
            <a:endParaRPr lang="tr-TR" sz="7500" dirty="0" smtClean="0">
              <a:solidFill>
                <a:schemeClr val="tx1"/>
              </a:solidFill>
              <a:latin typeface="Times New Roman" pitchFamily="18" charset="0"/>
              <a:cs typeface="Times New Roman" pitchFamily="18" charset="0"/>
            </a:endParaRPr>
          </a:p>
          <a:p>
            <a:pPr algn="just"/>
            <a:r>
              <a:rPr lang="tr-TR" sz="7500" b="1" dirty="0" smtClean="0">
                <a:solidFill>
                  <a:schemeClr val="tx1"/>
                </a:solidFill>
                <a:latin typeface="Times New Roman" pitchFamily="18" charset="0"/>
                <a:cs typeface="Times New Roman" pitchFamily="18" charset="0"/>
              </a:rPr>
              <a:t>2. </a:t>
            </a:r>
            <a:r>
              <a:rPr lang="en-US" sz="7500" b="1" dirty="0" smtClean="0">
                <a:solidFill>
                  <a:schemeClr val="tx1"/>
                </a:solidFill>
                <a:latin typeface="Times New Roman" pitchFamily="18" charset="0"/>
                <a:cs typeface="Times New Roman" pitchFamily="18" charset="0"/>
              </a:rPr>
              <a:t>Use </a:t>
            </a:r>
            <a:r>
              <a:rPr lang="en-US" sz="7500" b="1" dirty="0" smtClean="0">
                <a:solidFill>
                  <a:schemeClr val="tx1"/>
                </a:solidFill>
                <a:latin typeface="Times New Roman" pitchFamily="18" charset="0"/>
                <a:cs typeface="Times New Roman" pitchFamily="18" charset="0"/>
              </a:rPr>
              <a:t>a </a:t>
            </a:r>
            <a:r>
              <a:rPr lang="en-US" sz="7500" b="1" dirty="0" smtClean="0">
                <a:solidFill>
                  <a:schemeClr val="tx1"/>
                </a:solidFill>
                <a:latin typeface="Times New Roman" pitchFamily="18" charset="0"/>
                <a:cs typeface="Times New Roman" pitchFamily="18" charset="0"/>
              </a:rPr>
              <a:t>full</a:t>
            </a:r>
            <a:r>
              <a:rPr lang="tr-TR" sz="7500" b="1" dirty="0" smtClean="0">
                <a:solidFill>
                  <a:schemeClr val="tx1"/>
                </a:solidFill>
                <a:latin typeface="Times New Roman" pitchFamily="18" charset="0"/>
                <a:cs typeface="Times New Roman" pitchFamily="18" charset="0"/>
              </a:rPr>
              <a:t> stop </a:t>
            </a:r>
            <a:r>
              <a:rPr lang="en-US" sz="7500" b="1" dirty="0" smtClean="0">
                <a:solidFill>
                  <a:schemeClr val="tx1"/>
                </a:solidFill>
                <a:latin typeface="Times New Roman" pitchFamily="18" charset="0"/>
                <a:cs typeface="Times New Roman" pitchFamily="18" charset="0"/>
              </a:rPr>
              <a:t>at </a:t>
            </a:r>
            <a:r>
              <a:rPr lang="en-US" sz="7500" b="1" dirty="0" smtClean="0">
                <a:solidFill>
                  <a:schemeClr val="tx1"/>
                </a:solidFill>
                <a:latin typeface="Times New Roman" pitchFamily="18" charset="0"/>
                <a:cs typeface="Times New Roman" pitchFamily="18" charset="0"/>
              </a:rPr>
              <a:t>the end of an indirect question.</a:t>
            </a:r>
          </a:p>
          <a:p>
            <a:pPr algn="just"/>
            <a:r>
              <a:rPr lang="tr-TR" sz="7500" dirty="0" smtClean="0">
                <a:solidFill>
                  <a:schemeClr val="tx1"/>
                </a:solidFill>
                <a:latin typeface="Times New Roman" pitchFamily="18" charset="0"/>
                <a:cs typeface="Times New Roman" pitchFamily="18" charset="0"/>
              </a:rPr>
              <a:t>	</a:t>
            </a:r>
            <a:r>
              <a:rPr lang="en-US" sz="7500" dirty="0" smtClean="0">
                <a:solidFill>
                  <a:schemeClr val="tx1"/>
                </a:solidFill>
                <a:latin typeface="Times New Roman" pitchFamily="18" charset="0"/>
                <a:cs typeface="Times New Roman" pitchFamily="18" charset="0"/>
              </a:rPr>
              <a:t>The </a:t>
            </a:r>
            <a:r>
              <a:rPr lang="en-US" sz="7500" dirty="0" smtClean="0">
                <a:solidFill>
                  <a:schemeClr val="tx1"/>
                </a:solidFill>
                <a:latin typeface="Times New Roman" pitchFamily="18" charset="0"/>
                <a:cs typeface="Times New Roman" pitchFamily="18" charset="0"/>
              </a:rPr>
              <a:t>teacher asked why Maria had left out the easy exercises. </a:t>
            </a:r>
          </a:p>
          <a:p>
            <a:pPr algn="just"/>
            <a:r>
              <a:rPr lang="tr-TR" sz="7500" dirty="0" smtClean="0">
                <a:solidFill>
                  <a:schemeClr val="tx1"/>
                </a:solidFill>
                <a:latin typeface="Times New Roman" pitchFamily="18" charset="0"/>
                <a:cs typeface="Times New Roman" pitchFamily="18" charset="0"/>
              </a:rPr>
              <a:t>	</a:t>
            </a:r>
            <a:r>
              <a:rPr lang="en-US" sz="7500" dirty="0" smtClean="0">
                <a:solidFill>
                  <a:schemeClr val="tx1"/>
                </a:solidFill>
                <a:latin typeface="Times New Roman" pitchFamily="18" charset="0"/>
                <a:cs typeface="Times New Roman" pitchFamily="18" charset="0"/>
              </a:rPr>
              <a:t>My </a:t>
            </a:r>
            <a:r>
              <a:rPr lang="en-US" sz="7500" dirty="0" smtClean="0">
                <a:solidFill>
                  <a:schemeClr val="tx1"/>
                </a:solidFill>
                <a:latin typeface="Times New Roman" pitchFamily="18" charset="0"/>
                <a:cs typeface="Times New Roman" pitchFamily="18" charset="0"/>
              </a:rPr>
              <a:t>father used to wonder why Egbert's ears were so big.</a:t>
            </a:r>
          </a:p>
          <a:p>
            <a:pPr algn="just"/>
            <a:endParaRPr lang="en-US" sz="10000" dirty="0" smtClean="0">
              <a:solidFill>
                <a:schemeClr val="tx1"/>
              </a:solidFill>
              <a:latin typeface="Times New Roman" pitchFamily="18" charset="0"/>
              <a:cs typeface="Times New Roman" pitchFamily="18" charset="0"/>
            </a:endParaRPr>
          </a:p>
          <a:p>
            <a:pPr algn="just"/>
            <a:endParaRPr lang="tr-TR" sz="10000" dirty="0" smtClean="0">
              <a:solidFill>
                <a:schemeClr val="tx1"/>
              </a:solidFill>
              <a:latin typeface="Times New Roman" pitchFamily="18" charset="0"/>
              <a:cs typeface="Times New Roman" pitchFamily="18" charset="0"/>
            </a:endParaRPr>
          </a:p>
          <a:p>
            <a:pPr algn="just"/>
            <a:endParaRPr lang="tr-TR" sz="10000" dirty="0" smtClean="0">
              <a:solidFill>
                <a:schemeClr val="tx1"/>
              </a:solidFill>
              <a:latin typeface="Times New Roman" pitchFamily="18" charset="0"/>
              <a:cs typeface="Times New Roman" pitchFamily="18" charset="0"/>
            </a:endParaRPr>
          </a:p>
        </p:txBody>
      </p:sp>
      <p:sp>
        <p:nvSpPr>
          <p:cNvPr id="7" name="6 Komut Düğmesi: Giriş">
            <a:hlinkClick r:id="" action="ppaction://hlinkshowjump?jump=firstslide" highlightClick="1"/>
          </p:cNvPr>
          <p:cNvSpPr/>
          <p:nvPr/>
        </p:nvSpPr>
        <p:spPr>
          <a:xfrm>
            <a:off x="251520"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7 Komut Düğmesi: İleri veya Sonraki">
            <a:hlinkClick r:id="" action="ppaction://hlinkshowjump?jump=nextslide" highlightClick="1"/>
          </p:cNvPr>
          <p:cNvSpPr/>
          <p:nvPr/>
        </p:nvSpPr>
        <p:spPr>
          <a:xfrm>
            <a:off x="8100392" y="5805264"/>
            <a:ext cx="720080" cy="61036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4" name="Picture 6" descr="http://files.myopera.com/A%C5%9EK%C5%9E%C4%B0ZOFREN%C4%B0/blog/nokta.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524328" y="-171400"/>
            <a:ext cx="2304255" cy="1728504"/>
          </a:xfrm>
          <a:prstGeom prst="rect">
            <a:avLst/>
          </a:prstGeom>
          <a:noFill/>
        </p:spPr>
      </p:pic>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1008112"/>
          </a:xfrm>
        </p:spPr>
        <p:txBody>
          <a:bodyPr>
            <a:noAutofit/>
          </a:bodyPr>
          <a:lstStyle/>
          <a:p>
            <a:r>
              <a:rPr lang="tr-TR" sz="5000" b="1" dirty="0" smtClean="0">
                <a:latin typeface="Times New Roman" pitchFamily="18" charset="0"/>
                <a:cs typeface="Times New Roman" pitchFamily="18" charset="0"/>
              </a:rPr>
              <a:t>FULL STOP OR PERIOD   </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539552" y="836712"/>
            <a:ext cx="7992888" cy="5832648"/>
          </a:xfrm>
        </p:spPr>
        <p:txBody>
          <a:bodyPr>
            <a:noAutofit/>
          </a:bodyPr>
          <a:lstStyle/>
          <a:p>
            <a:pPr algn="just"/>
            <a:endParaRPr lang="tr-TR" sz="3000" b="1" dirty="0" smtClean="0">
              <a:solidFill>
                <a:schemeClr val="tx1"/>
              </a:solidFill>
              <a:latin typeface="Times New Roman" pitchFamily="18" charset="0"/>
              <a:cs typeface="Times New Roman" pitchFamily="18" charset="0"/>
            </a:endParaRPr>
          </a:p>
          <a:p>
            <a:pPr algn="just"/>
            <a:r>
              <a:rPr lang="en-US" sz="3000" b="1" dirty="0" smtClean="0">
                <a:solidFill>
                  <a:schemeClr val="tx1"/>
                </a:solidFill>
                <a:latin typeface="Times New Roman" pitchFamily="18" charset="0"/>
                <a:cs typeface="Times New Roman" pitchFamily="18" charset="0"/>
              </a:rPr>
              <a:t>2</a:t>
            </a:r>
            <a:r>
              <a:rPr lang="en-US" sz="3000" b="1" dirty="0" smtClean="0">
                <a:solidFill>
                  <a:schemeClr val="tx1"/>
                </a:solidFill>
                <a:latin typeface="Times New Roman" pitchFamily="18" charset="0"/>
                <a:cs typeface="Times New Roman" pitchFamily="18" charset="0"/>
              </a:rPr>
              <a:t>. Use full stops with abbreviations (in an abbreviation the last letter of the word and of the abbreviation are not the same)</a:t>
            </a:r>
            <a:r>
              <a:rPr lang="tr-TR" sz="3000" b="1" dirty="0" smtClean="0">
                <a:solidFill>
                  <a:schemeClr val="tx1"/>
                </a:solidFill>
                <a:latin typeface="Times New Roman" pitchFamily="18" charset="0"/>
                <a:cs typeface="Times New Roman" pitchFamily="18" charset="0"/>
              </a:rPr>
              <a:t>.</a:t>
            </a:r>
            <a:endParaRPr lang="en-US" sz="3000" b="1" dirty="0" smtClean="0">
              <a:solidFill>
                <a:schemeClr val="tx1"/>
              </a:solidFill>
              <a:latin typeface="Times New Roman" pitchFamily="18" charset="0"/>
              <a:cs typeface="Times New Roman" pitchFamily="18" charset="0"/>
            </a:endParaRPr>
          </a:p>
          <a:p>
            <a:pPr algn="just"/>
            <a:r>
              <a:rPr lang="tr-TR" sz="3000" dirty="0" smtClean="0">
                <a:solidFill>
                  <a:schemeClr val="tx1"/>
                </a:solidFill>
                <a:latin typeface="Times New Roman" pitchFamily="18" charset="0"/>
                <a:cs typeface="Times New Roman" pitchFamily="18" charset="0"/>
              </a:rPr>
              <a:t>	</a:t>
            </a:r>
            <a:r>
              <a:rPr lang="en-US" sz="3000" dirty="0" smtClean="0">
                <a:solidFill>
                  <a:schemeClr val="tx1"/>
                </a:solidFill>
                <a:latin typeface="Times New Roman" pitchFamily="18" charset="0"/>
                <a:cs typeface="Times New Roman" pitchFamily="18" charset="0"/>
              </a:rPr>
              <a:t>Co. (Company</a:t>
            </a:r>
            <a:r>
              <a:rPr lang="en-US" sz="3000" dirty="0" smtClean="0">
                <a:solidFill>
                  <a:schemeClr val="tx1"/>
                </a:solidFill>
                <a:latin typeface="Times New Roman" pitchFamily="18" charset="0"/>
                <a:cs typeface="Times New Roman" pitchFamily="18" charset="0"/>
              </a:rPr>
              <a:t>)</a:t>
            </a:r>
            <a:endParaRPr lang="en-US" sz="3000" dirty="0" smtClean="0">
              <a:solidFill>
                <a:schemeClr val="tx1"/>
              </a:solidFill>
              <a:latin typeface="Times New Roman" pitchFamily="18" charset="0"/>
              <a:cs typeface="Times New Roman" pitchFamily="18" charset="0"/>
            </a:endParaRPr>
          </a:p>
          <a:p>
            <a:pPr algn="just"/>
            <a:r>
              <a:rPr lang="tr-TR" sz="3000" dirty="0" smtClean="0">
                <a:solidFill>
                  <a:schemeClr val="tx1"/>
                </a:solidFill>
                <a:latin typeface="Times New Roman" pitchFamily="18" charset="0"/>
                <a:cs typeface="Times New Roman" pitchFamily="18" charset="0"/>
              </a:rPr>
              <a:t>	</a:t>
            </a:r>
            <a:r>
              <a:rPr lang="en-US" sz="3000" dirty="0" smtClean="0">
                <a:solidFill>
                  <a:schemeClr val="tx1"/>
                </a:solidFill>
                <a:latin typeface="Times New Roman" pitchFamily="18" charset="0"/>
                <a:cs typeface="Times New Roman" pitchFamily="18" charset="0"/>
              </a:rPr>
              <a:t>M.P. (Member of Parliament</a:t>
            </a:r>
            <a:r>
              <a:rPr lang="en-US" sz="3000" dirty="0" smtClean="0">
                <a:solidFill>
                  <a:schemeClr val="tx1"/>
                </a:solidFill>
                <a:latin typeface="Times New Roman" pitchFamily="18" charset="0"/>
                <a:cs typeface="Times New Roman" pitchFamily="18" charset="0"/>
              </a:rPr>
              <a:t>)</a:t>
            </a:r>
            <a:endParaRPr lang="tr-TR" sz="3000" b="1" dirty="0" smtClean="0">
              <a:solidFill>
                <a:schemeClr val="tx1"/>
              </a:solidFill>
              <a:latin typeface="Times New Roman" pitchFamily="18" charset="0"/>
              <a:cs typeface="Times New Roman" pitchFamily="18" charset="0"/>
            </a:endParaRPr>
          </a:p>
          <a:p>
            <a:pPr algn="just"/>
            <a:r>
              <a:rPr lang="en-US" sz="3000" b="1" dirty="0" smtClean="0">
                <a:solidFill>
                  <a:schemeClr val="tx1"/>
                </a:solidFill>
                <a:latin typeface="Times New Roman" pitchFamily="18" charset="0"/>
                <a:cs typeface="Times New Roman" pitchFamily="18" charset="0"/>
              </a:rPr>
              <a:t>3</a:t>
            </a:r>
            <a:r>
              <a:rPr lang="en-US" sz="3000" b="1" dirty="0" smtClean="0">
                <a:solidFill>
                  <a:schemeClr val="tx1"/>
                </a:solidFill>
                <a:latin typeface="Times New Roman" pitchFamily="18" charset="0"/>
                <a:cs typeface="Times New Roman" pitchFamily="18" charset="0"/>
              </a:rPr>
              <a:t>. Do not use full stops with contractions (in a contraction the last letter of the word and of the contraction are the same</a:t>
            </a:r>
            <a:r>
              <a:rPr lang="en-US" sz="3000" b="1" dirty="0" smtClean="0">
                <a:solidFill>
                  <a:schemeClr val="tx1"/>
                </a:solidFill>
                <a:latin typeface="Times New Roman" pitchFamily="18" charset="0"/>
                <a:cs typeface="Times New Roman" pitchFamily="18" charset="0"/>
              </a:rPr>
              <a:t>)</a:t>
            </a:r>
            <a:r>
              <a:rPr lang="tr-TR" sz="3000" b="1" dirty="0" smtClean="0">
                <a:solidFill>
                  <a:schemeClr val="tx1"/>
                </a:solidFill>
                <a:latin typeface="Times New Roman" pitchFamily="18" charset="0"/>
                <a:cs typeface="Times New Roman" pitchFamily="18" charset="0"/>
              </a:rPr>
              <a:t>.</a:t>
            </a:r>
            <a:endParaRPr lang="en-US" sz="3000" b="1" dirty="0" smtClean="0">
              <a:solidFill>
                <a:schemeClr val="tx1"/>
              </a:solidFill>
              <a:latin typeface="Times New Roman" pitchFamily="18" charset="0"/>
              <a:cs typeface="Times New Roman" pitchFamily="18" charset="0"/>
            </a:endParaRPr>
          </a:p>
          <a:p>
            <a:pPr algn="just"/>
            <a:r>
              <a:rPr lang="tr-TR" sz="3000" dirty="0" smtClean="0">
                <a:solidFill>
                  <a:schemeClr val="tx1"/>
                </a:solidFill>
                <a:latin typeface="Times New Roman" pitchFamily="18" charset="0"/>
                <a:cs typeface="Times New Roman" pitchFamily="18" charset="0"/>
              </a:rPr>
              <a:t>	</a:t>
            </a:r>
            <a:r>
              <a:rPr lang="en-US" sz="3000" dirty="0" smtClean="0">
                <a:solidFill>
                  <a:schemeClr val="tx1"/>
                </a:solidFill>
                <a:latin typeface="Times New Roman" pitchFamily="18" charset="0"/>
                <a:cs typeface="Times New Roman" pitchFamily="18" charset="0"/>
              </a:rPr>
              <a:t>Ltd </a:t>
            </a:r>
            <a:r>
              <a:rPr lang="en-US" sz="3000" dirty="0" smtClean="0">
                <a:solidFill>
                  <a:schemeClr val="tx1"/>
                </a:solidFill>
                <a:latin typeface="Times New Roman" pitchFamily="18" charset="0"/>
                <a:cs typeface="Times New Roman" pitchFamily="18" charset="0"/>
              </a:rPr>
              <a:t>(Limited)</a:t>
            </a:r>
          </a:p>
          <a:p>
            <a:pPr algn="just"/>
            <a:r>
              <a:rPr lang="tr-TR" sz="3000" dirty="0" smtClean="0">
                <a:solidFill>
                  <a:schemeClr val="tx1"/>
                </a:solidFill>
                <a:latin typeface="Times New Roman" pitchFamily="18" charset="0"/>
                <a:cs typeface="Times New Roman" pitchFamily="18" charset="0"/>
              </a:rPr>
              <a:t>	</a:t>
            </a:r>
            <a:r>
              <a:rPr lang="en-US" sz="3000" dirty="0" smtClean="0">
                <a:solidFill>
                  <a:schemeClr val="tx1"/>
                </a:solidFill>
                <a:latin typeface="Times New Roman" pitchFamily="18" charset="0"/>
                <a:cs typeface="Times New Roman" pitchFamily="18" charset="0"/>
              </a:rPr>
              <a:t>Dr </a:t>
            </a:r>
            <a:r>
              <a:rPr lang="tr-TR" sz="3000" dirty="0" smtClean="0">
                <a:solidFill>
                  <a:schemeClr val="tx1"/>
                </a:solidFill>
                <a:latin typeface="Times New Roman" pitchFamily="18" charset="0"/>
                <a:cs typeface="Times New Roman" pitchFamily="18" charset="0"/>
              </a:rPr>
              <a:t> </a:t>
            </a:r>
            <a:r>
              <a:rPr lang="en-US" sz="3000" dirty="0" smtClean="0">
                <a:solidFill>
                  <a:schemeClr val="tx1"/>
                </a:solidFill>
                <a:latin typeface="Times New Roman" pitchFamily="18" charset="0"/>
                <a:cs typeface="Times New Roman" pitchFamily="18" charset="0"/>
              </a:rPr>
              <a:t>(</a:t>
            </a:r>
            <a:r>
              <a:rPr lang="en-US" sz="3000" dirty="0" smtClean="0">
                <a:solidFill>
                  <a:schemeClr val="tx1"/>
                </a:solidFill>
                <a:latin typeface="Times New Roman" pitchFamily="18" charset="0"/>
                <a:cs typeface="Times New Roman" pitchFamily="18" charset="0"/>
              </a:rPr>
              <a:t>Doctor</a:t>
            </a:r>
            <a:r>
              <a:rPr lang="en-US" sz="3000" dirty="0" smtClean="0">
                <a:solidFill>
                  <a:schemeClr val="tx1"/>
                </a:solidFill>
                <a:latin typeface="Times New Roman" pitchFamily="18" charset="0"/>
                <a:cs typeface="Times New Roman" pitchFamily="18" charset="0"/>
              </a:rPr>
              <a:t>)</a:t>
            </a:r>
            <a:endParaRPr lang="tr-TR" dirty="0"/>
          </a:p>
        </p:txBody>
      </p:sp>
      <p:sp>
        <p:nvSpPr>
          <p:cNvPr id="5" name="4 Komut Düğmesi: Giriş">
            <a:hlinkClick r:id="" action="ppaction://hlinkshowjump?jump=firstslide" highlightClick="1"/>
          </p:cNvPr>
          <p:cNvSpPr/>
          <p:nvPr/>
        </p:nvSpPr>
        <p:spPr>
          <a:xfrm>
            <a:off x="251520" y="476672"/>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1224135"/>
          </a:xfrm>
        </p:spPr>
        <p:txBody>
          <a:bodyPr>
            <a:noAutofit/>
          </a:bodyPr>
          <a:lstStyle/>
          <a:p>
            <a:pPr algn="ctr"/>
            <a:r>
              <a:rPr lang="tr-TR" sz="5000" b="1" dirty="0" smtClean="0">
                <a:latin typeface="Times New Roman" pitchFamily="18" charset="0"/>
                <a:cs typeface="Times New Roman" pitchFamily="18" charset="0"/>
              </a:rPr>
              <a:t>COMMA</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467544" y="1052736"/>
            <a:ext cx="8208912" cy="5445224"/>
          </a:xfrm>
        </p:spPr>
        <p:txBody>
          <a:bodyPr>
            <a:normAutofit/>
          </a:bodyPr>
          <a:lstStyle/>
          <a:p>
            <a:pPr algn="just"/>
            <a:r>
              <a:rPr lang="en-US" sz="3000" b="1" dirty="0" smtClean="0">
                <a:solidFill>
                  <a:schemeClr val="tx1"/>
                </a:solidFill>
                <a:latin typeface="Times New Roman" pitchFamily="18" charset="0"/>
                <a:cs typeface="Times New Roman" pitchFamily="18" charset="0"/>
              </a:rPr>
              <a:t>1. Use a comma between items in a series or list. In a sentence, the last two items usually do not need a comma between them as they are separated by "and". However, if one or both of the last two items are long, a comma may be useful.</a:t>
            </a:r>
          </a:p>
          <a:p>
            <a:pPr algn="just"/>
            <a:r>
              <a:rPr lang="tr-TR" sz="3000" dirty="0" smtClean="0">
                <a:solidFill>
                  <a:schemeClr val="tx1"/>
                </a:solidFill>
                <a:latin typeface="Times New Roman" pitchFamily="18" charset="0"/>
                <a:cs typeface="Times New Roman" pitchFamily="18" charset="0"/>
              </a:rPr>
              <a:t>	</a:t>
            </a:r>
            <a:r>
              <a:rPr lang="en-US" sz="3000" dirty="0" smtClean="0">
                <a:solidFill>
                  <a:schemeClr val="tx1"/>
                </a:solidFill>
                <a:latin typeface="Times New Roman" pitchFamily="18" charset="0"/>
                <a:cs typeface="Times New Roman" pitchFamily="18" charset="0"/>
              </a:rPr>
              <a:t>coffee</a:t>
            </a:r>
            <a:r>
              <a:rPr lang="en-US" sz="3000" dirty="0" smtClean="0">
                <a:solidFill>
                  <a:schemeClr val="tx1"/>
                </a:solidFill>
                <a:latin typeface="Times New Roman" pitchFamily="18" charset="0"/>
                <a:cs typeface="Times New Roman" pitchFamily="18" charset="0"/>
              </a:rPr>
              <a:t>, tea, sugar, milk, eggs, butter, salt</a:t>
            </a:r>
          </a:p>
          <a:p>
            <a:pPr algn="just"/>
            <a:r>
              <a:rPr lang="tr-TR" sz="3000" dirty="0" smtClean="0">
                <a:solidFill>
                  <a:schemeClr val="tx1"/>
                </a:solidFill>
                <a:latin typeface="Times New Roman" pitchFamily="18" charset="0"/>
                <a:cs typeface="Times New Roman" pitchFamily="18" charset="0"/>
              </a:rPr>
              <a:t>	</a:t>
            </a:r>
            <a:r>
              <a:rPr lang="en-US" sz="3000" dirty="0" smtClean="0">
                <a:solidFill>
                  <a:schemeClr val="tx1"/>
                </a:solidFill>
                <a:latin typeface="Times New Roman" pitchFamily="18" charset="0"/>
                <a:cs typeface="Times New Roman" pitchFamily="18" charset="0"/>
              </a:rPr>
              <a:t>My favorite </a:t>
            </a:r>
            <a:r>
              <a:rPr lang="en-US" sz="3000" dirty="0" smtClean="0">
                <a:solidFill>
                  <a:schemeClr val="tx1"/>
                </a:solidFill>
                <a:latin typeface="Times New Roman" pitchFamily="18" charset="0"/>
                <a:cs typeface="Times New Roman" pitchFamily="18" charset="0"/>
              </a:rPr>
              <a:t>sports are football, rugby, swimming, boxing and golf.</a:t>
            </a:r>
          </a:p>
          <a:p>
            <a:pPr algn="just"/>
            <a:r>
              <a:rPr lang="tr-TR" sz="3000" dirty="0" smtClean="0">
                <a:solidFill>
                  <a:schemeClr val="tx1"/>
                </a:solidFill>
                <a:latin typeface="Times New Roman" pitchFamily="18" charset="0"/>
                <a:cs typeface="Times New Roman" pitchFamily="18" charset="0"/>
              </a:rPr>
              <a:t>	</a:t>
            </a:r>
            <a:r>
              <a:rPr lang="en-US" sz="3000" dirty="0" err="1" smtClean="0">
                <a:solidFill>
                  <a:schemeClr val="tx1"/>
                </a:solidFill>
                <a:latin typeface="Times New Roman" pitchFamily="18" charset="0"/>
                <a:cs typeface="Times New Roman" pitchFamily="18" charset="0"/>
              </a:rPr>
              <a:t>Hunsa</a:t>
            </a:r>
            <a:r>
              <a:rPr lang="en-US" sz="3000" dirty="0" smtClean="0">
                <a:solidFill>
                  <a:schemeClr val="tx1"/>
                </a:solidFill>
                <a:latin typeface="Times New Roman" pitchFamily="18" charset="0"/>
                <a:cs typeface="Times New Roman" pitchFamily="18" charset="0"/>
              </a:rPr>
              <a:t> </a:t>
            </a:r>
            <a:r>
              <a:rPr lang="en-US" sz="3000" dirty="0" smtClean="0">
                <a:solidFill>
                  <a:schemeClr val="tx1"/>
                </a:solidFill>
                <a:latin typeface="Times New Roman" pitchFamily="18" charset="0"/>
                <a:cs typeface="Times New Roman" pitchFamily="18" charset="0"/>
              </a:rPr>
              <a:t>was wearing blue jeans, black shoes, his brand new white shirt, and a brown and green cap.</a:t>
            </a:r>
          </a:p>
          <a:p>
            <a:pPr marL="514350" indent="-514350"/>
            <a:endParaRPr lang="tr-TR" dirty="0" smtClean="0"/>
          </a:p>
        </p:txBody>
      </p:sp>
      <p:sp>
        <p:nvSpPr>
          <p:cNvPr id="5" name="4 Komut Düğmesi: Giriş">
            <a:hlinkClick r:id="" action="ppaction://hlinkshowjump?jump=firstslide" highlightClick="1"/>
          </p:cNvPr>
          <p:cNvSpPr/>
          <p:nvPr/>
        </p:nvSpPr>
        <p:spPr>
          <a:xfrm>
            <a:off x="251520" y="504056"/>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Komut Düğmesi: İleri veya Sonraki">
            <a:hlinkClick r:id="" action="ppaction://hlinkshowjump?jump=nextslide" highlightClick="1"/>
          </p:cNvPr>
          <p:cNvSpPr/>
          <p:nvPr/>
        </p:nvSpPr>
        <p:spPr>
          <a:xfrm>
            <a:off x="8244408" y="6021288"/>
            <a:ext cx="720080" cy="61036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descr="virgül">
            <a:hlinkClick r:id="rId2"/>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372200" y="0"/>
            <a:ext cx="1314400" cy="1314401"/>
          </a:xfrm>
          <a:prstGeom prst="rect">
            <a:avLst/>
          </a:prstGeom>
          <a:noFill/>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1224135"/>
          </a:xfrm>
        </p:spPr>
        <p:txBody>
          <a:bodyPr>
            <a:noAutofit/>
          </a:bodyPr>
          <a:lstStyle/>
          <a:p>
            <a:pPr algn="ctr"/>
            <a:r>
              <a:rPr lang="tr-TR" sz="5000" b="1" dirty="0" smtClean="0">
                <a:latin typeface="Times New Roman" pitchFamily="18" charset="0"/>
                <a:cs typeface="Times New Roman" pitchFamily="18" charset="0"/>
              </a:rPr>
              <a:t>COMMA</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467544" y="1052736"/>
            <a:ext cx="8208912" cy="5445224"/>
          </a:xfrm>
        </p:spPr>
        <p:txBody>
          <a:bodyPr>
            <a:normAutofit/>
          </a:bodyPr>
          <a:lstStyle/>
          <a:p>
            <a:pPr algn="just"/>
            <a:r>
              <a:rPr lang="en-US" b="1" dirty="0" smtClean="0">
                <a:solidFill>
                  <a:schemeClr val="tx1"/>
                </a:solidFill>
                <a:latin typeface="Times New Roman" pitchFamily="18" charset="0"/>
                <a:cs typeface="Times New Roman" pitchFamily="18" charset="0"/>
              </a:rPr>
              <a:t>2. Use a comma between three or more adjectives or adverbs.</a:t>
            </a:r>
          </a:p>
          <a:p>
            <a:pPr algn="just"/>
            <a:r>
              <a:rPr lang="tr-TR"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I </a:t>
            </a:r>
            <a:r>
              <a:rPr lang="en-US" dirty="0" smtClean="0">
                <a:solidFill>
                  <a:schemeClr val="tx1"/>
                </a:solidFill>
                <a:latin typeface="Times New Roman" pitchFamily="18" charset="0"/>
                <a:cs typeface="Times New Roman" pitchFamily="18" charset="0"/>
              </a:rPr>
              <a:t>like the old, brown, wooden table.</a:t>
            </a:r>
          </a:p>
          <a:p>
            <a:pPr algn="just"/>
            <a:r>
              <a:rPr lang="tr-TR"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He </a:t>
            </a:r>
            <a:r>
              <a:rPr lang="en-US" dirty="0" smtClean="0">
                <a:solidFill>
                  <a:schemeClr val="tx1"/>
                </a:solidFill>
                <a:latin typeface="Times New Roman" pitchFamily="18" charset="0"/>
                <a:cs typeface="Times New Roman" pitchFamily="18" charset="0"/>
              </a:rPr>
              <a:t>bought an old, red, open-top Volkswagen.</a:t>
            </a:r>
          </a:p>
          <a:p>
            <a:pPr algn="just"/>
            <a:r>
              <a:rPr lang="tr-TR"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He </a:t>
            </a:r>
            <a:r>
              <a:rPr lang="en-US" dirty="0" smtClean="0">
                <a:solidFill>
                  <a:schemeClr val="tx1"/>
                </a:solidFill>
                <a:latin typeface="Times New Roman" pitchFamily="18" charset="0"/>
                <a:cs typeface="Times New Roman" pitchFamily="18" charset="0"/>
              </a:rPr>
              <a:t>ran quickly, quietly and effortlessly.</a:t>
            </a:r>
          </a:p>
          <a:p>
            <a:pPr algn="just"/>
            <a:r>
              <a:rPr lang="en-US" b="1" dirty="0" smtClean="0">
                <a:solidFill>
                  <a:schemeClr val="tx1"/>
                </a:solidFill>
                <a:latin typeface="Times New Roman" pitchFamily="18" charset="0"/>
                <a:cs typeface="Times New Roman" pitchFamily="18" charset="0"/>
              </a:rPr>
              <a:t>3. For two adjectives, use a comma where you could use "and".</a:t>
            </a:r>
          </a:p>
          <a:p>
            <a:pPr algn="just"/>
            <a:r>
              <a:rPr lang="tr-TR"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It </a:t>
            </a:r>
            <a:r>
              <a:rPr lang="en-US" dirty="0" smtClean="0">
                <a:solidFill>
                  <a:schemeClr val="tx1"/>
                </a:solidFill>
                <a:latin typeface="Times New Roman" pitchFamily="18" charset="0"/>
                <a:cs typeface="Times New Roman" pitchFamily="18" charset="0"/>
              </a:rPr>
              <a:t>was a short, simple film. (It was a short and simple film.)</a:t>
            </a:r>
          </a:p>
          <a:p>
            <a:pPr algn="just"/>
            <a:r>
              <a:rPr lang="tr-TR"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I </a:t>
            </a:r>
            <a:r>
              <a:rPr lang="en-US" dirty="0" smtClean="0">
                <a:solidFill>
                  <a:schemeClr val="tx1"/>
                </a:solidFill>
                <a:latin typeface="Times New Roman" pitchFamily="18" charset="0"/>
                <a:cs typeface="Times New Roman" pitchFamily="18" charset="0"/>
              </a:rPr>
              <a:t>have a big black dog. (</a:t>
            </a:r>
            <a:r>
              <a:rPr lang="en-US" strike="sngStrike" dirty="0" smtClean="0">
                <a:solidFill>
                  <a:schemeClr val="tx1"/>
                </a:solidFill>
                <a:latin typeface="Times New Roman" pitchFamily="18" charset="0"/>
                <a:cs typeface="Times New Roman" pitchFamily="18" charset="0"/>
              </a:rPr>
              <a:t>I have a big and black dog.</a:t>
            </a:r>
            <a:r>
              <a:rPr lang="en-US" dirty="0" smtClean="0">
                <a:solidFill>
                  <a:schemeClr val="tx1"/>
                </a:solidFill>
                <a:latin typeface="Times New Roman" pitchFamily="18" charset="0"/>
                <a:cs typeface="Times New Roman" pitchFamily="18" charset="0"/>
              </a:rPr>
              <a:t>)</a:t>
            </a:r>
          </a:p>
          <a:p>
            <a:pPr marL="514350" indent="-514350"/>
            <a:endParaRPr lang="tr-TR" dirty="0" smtClean="0"/>
          </a:p>
        </p:txBody>
      </p:sp>
      <p:sp>
        <p:nvSpPr>
          <p:cNvPr id="5" name="4 Komut Düğmesi: Giriş">
            <a:hlinkClick r:id="" action="ppaction://hlinkshowjump?jump=firstslide" highlightClick="1"/>
          </p:cNvPr>
          <p:cNvSpPr/>
          <p:nvPr/>
        </p:nvSpPr>
        <p:spPr>
          <a:xfrm>
            <a:off x="323528" y="548680"/>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Komut Düğmesi: İleri veya Sonraki">
            <a:hlinkClick r:id="" action="ppaction://hlinkshowjump?jump=nextslide" highlightClick="1"/>
          </p:cNvPr>
          <p:cNvSpPr/>
          <p:nvPr/>
        </p:nvSpPr>
        <p:spPr>
          <a:xfrm>
            <a:off x="8100392" y="5805264"/>
            <a:ext cx="720080" cy="61036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1224135"/>
          </a:xfrm>
        </p:spPr>
        <p:txBody>
          <a:bodyPr>
            <a:noAutofit/>
          </a:bodyPr>
          <a:lstStyle/>
          <a:p>
            <a:pPr algn="ctr"/>
            <a:r>
              <a:rPr lang="tr-TR" sz="5000" b="1" dirty="0" smtClean="0">
                <a:latin typeface="Times New Roman" pitchFamily="18" charset="0"/>
                <a:cs typeface="Times New Roman" pitchFamily="18" charset="0"/>
              </a:rPr>
              <a:t>COMMA</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467544" y="908720"/>
            <a:ext cx="8208912" cy="5760640"/>
          </a:xfrm>
        </p:spPr>
        <p:txBody>
          <a:bodyPr>
            <a:normAutofit fontScale="85000" lnSpcReduction="20000"/>
          </a:bodyPr>
          <a:lstStyle/>
          <a:p>
            <a:pPr algn="just"/>
            <a:endParaRPr lang="tr-TR" sz="3500" b="1" dirty="0" smtClean="0">
              <a:solidFill>
                <a:schemeClr val="tx1"/>
              </a:solidFill>
              <a:latin typeface="Times New Roman" pitchFamily="18" charset="0"/>
              <a:cs typeface="Times New Roman" pitchFamily="18" charset="0"/>
            </a:endParaRPr>
          </a:p>
          <a:p>
            <a:pPr algn="just"/>
            <a:r>
              <a:rPr lang="en-US" sz="3500" b="1" dirty="0" smtClean="0">
                <a:solidFill>
                  <a:schemeClr val="tx1"/>
                </a:solidFill>
                <a:latin typeface="Times New Roman" pitchFamily="18" charset="0"/>
                <a:cs typeface="Times New Roman" pitchFamily="18" charset="0"/>
              </a:rPr>
              <a:t>4</a:t>
            </a:r>
            <a:r>
              <a:rPr lang="en-US" sz="3500" b="1" dirty="0" smtClean="0">
                <a:solidFill>
                  <a:schemeClr val="tx1"/>
                </a:solidFill>
                <a:latin typeface="Times New Roman" pitchFamily="18" charset="0"/>
                <a:cs typeface="Times New Roman" pitchFamily="18" charset="0"/>
              </a:rPr>
              <a:t>. Use a comma for numbers </a:t>
            </a:r>
            <a:r>
              <a:rPr lang="en-US" sz="3500" b="1" u="sng" dirty="0" smtClean="0">
                <a:solidFill>
                  <a:schemeClr val="tx1"/>
                </a:solidFill>
                <a:latin typeface="Times New Roman" pitchFamily="18" charset="0"/>
                <a:cs typeface="Times New Roman" pitchFamily="18" charset="0"/>
              </a:rPr>
              <a:t>over 999</a:t>
            </a:r>
            <a:r>
              <a:rPr lang="en-US" sz="3500" b="1" dirty="0" smtClean="0">
                <a:solidFill>
                  <a:schemeClr val="tx1"/>
                </a:solidFill>
                <a:latin typeface="Times New Roman" pitchFamily="18" charset="0"/>
                <a:cs typeface="Times New Roman" pitchFamily="18" charset="0"/>
              </a:rPr>
              <a:t>. (In English, commas separate thousands and periods separate </a:t>
            </a:r>
            <a:r>
              <a:rPr lang="en-US" sz="3500" b="1" dirty="0" smtClean="0">
                <a:solidFill>
                  <a:schemeClr val="tx1"/>
                </a:solidFill>
                <a:latin typeface="Times New Roman" pitchFamily="18" charset="0"/>
                <a:cs typeface="Times New Roman" pitchFamily="18" charset="0"/>
              </a:rPr>
              <a:t>decimals</a:t>
            </a:r>
            <a:r>
              <a:rPr lang="tr-TR" sz="3500" b="1" dirty="0" smtClean="0">
                <a:solidFill>
                  <a:schemeClr val="tx1"/>
                </a:solidFill>
                <a:latin typeface="Times New Roman" pitchFamily="18" charset="0"/>
                <a:cs typeface="Times New Roman" pitchFamily="18" charset="0"/>
              </a:rPr>
              <a:t>.</a:t>
            </a:r>
            <a:r>
              <a:rPr lang="en-US" sz="3500" b="1" dirty="0" smtClean="0">
                <a:solidFill>
                  <a:schemeClr val="tx1"/>
                </a:solidFill>
                <a:latin typeface="Times New Roman" pitchFamily="18" charset="0"/>
                <a:cs typeface="Times New Roman" pitchFamily="18" charset="0"/>
              </a:rPr>
              <a:t>)</a:t>
            </a:r>
            <a:endParaRPr lang="en-US" sz="3500" dirty="0" smtClean="0">
              <a:solidFill>
                <a:schemeClr val="tx1"/>
              </a:solidFill>
              <a:latin typeface="Times New Roman" pitchFamily="18" charset="0"/>
              <a:cs typeface="Times New Roman" pitchFamily="18" charset="0"/>
            </a:endParaRPr>
          </a:p>
          <a:p>
            <a:pPr algn="just"/>
            <a:r>
              <a:rPr lang="tr-TR" sz="3500" dirty="0" smtClean="0">
                <a:solidFill>
                  <a:schemeClr val="tx1"/>
                </a:solidFill>
                <a:latin typeface="Times New Roman" pitchFamily="18" charset="0"/>
                <a:cs typeface="Times New Roman" pitchFamily="18" charset="0"/>
              </a:rPr>
              <a:t>	</a:t>
            </a:r>
            <a:r>
              <a:rPr lang="en-US" sz="3500" dirty="0" smtClean="0">
                <a:solidFill>
                  <a:schemeClr val="tx1"/>
                </a:solidFill>
                <a:latin typeface="Times New Roman" pitchFamily="18" charset="0"/>
                <a:cs typeface="Times New Roman" pitchFamily="18" charset="0"/>
              </a:rPr>
              <a:t>$</a:t>
            </a:r>
            <a:r>
              <a:rPr lang="en-US" sz="3500" dirty="0" smtClean="0">
                <a:solidFill>
                  <a:schemeClr val="tx1"/>
                </a:solidFill>
                <a:latin typeface="Times New Roman" pitchFamily="18" charset="0"/>
                <a:cs typeface="Times New Roman" pitchFamily="18" charset="0"/>
              </a:rPr>
              <a:t>73,050.75</a:t>
            </a:r>
          </a:p>
          <a:p>
            <a:pPr algn="just"/>
            <a:r>
              <a:rPr lang="tr-TR" sz="3500" dirty="0" smtClean="0">
                <a:solidFill>
                  <a:schemeClr val="tx1"/>
                </a:solidFill>
                <a:latin typeface="Times New Roman" pitchFamily="18" charset="0"/>
                <a:cs typeface="Times New Roman" pitchFamily="18" charset="0"/>
              </a:rPr>
              <a:t>	</a:t>
            </a:r>
            <a:r>
              <a:rPr lang="en-US" sz="3500" dirty="0" smtClean="0">
                <a:solidFill>
                  <a:schemeClr val="tx1"/>
                </a:solidFill>
                <a:latin typeface="Times New Roman" pitchFamily="18" charset="0"/>
                <a:cs typeface="Times New Roman" pitchFamily="18" charset="0"/>
              </a:rPr>
              <a:t>2,000,000</a:t>
            </a:r>
            <a:endParaRPr lang="en-US" sz="3500" dirty="0" smtClean="0">
              <a:solidFill>
                <a:schemeClr val="tx1"/>
              </a:solidFill>
              <a:latin typeface="Times New Roman" pitchFamily="18" charset="0"/>
              <a:cs typeface="Times New Roman" pitchFamily="18" charset="0"/>
            </a:endParaRPr>
          </a:p>
          <a:p>
            <a:pPr algn="just"/>
            <a:r>
              <a:rPr lang="tr-TR" sz="3500" dirty="0" smtClean="0">
                <a:solidFill>
                  <a:schemeClr val="tx1"/>
                </a:solidFill>
                <a:latin typeface="Times New Roman" pitchFamily="18" charset="0"/>
                <a:cs typeface="Times New Roman" pitchFamily="18" charset="0"/>
              </a:rPr>
              <a:t>	</a:t>
            </a:r>
            <a:r>
              <a:rPr lang="en-US" sz="3500" dirty="0" smtClean="0">
                <a:solidFill>
                  <a:schemeClr val="tx1"/>
                </a:solidFill>
                <a:latin typeface="Times New Roman" pitchFamily="18" charset="0"/>
                <a:cs typeface="Times New Roman" pitchFamily="18" charset="0"/>
              </a:rPr>
              <a:t>10.5 </a:t>
            </a:r>
            <a:r>
              <a:rPr lang="en-US" sz="3500" dirty="0" smtClean="0">
                <a:solidFill>
                  <a:schemeClr val="tx1"/>
                </a:solidFill>
                <a:latin typeface="Times New Roman" pitchFamily="18" charset="0"/>
                <a:cs typeface="Times New Roman" pitchFamily="18" charset="0"/>
              </a:rPr>
              <a:t>(ten point five </a:t>
            </a:r>
            <a:r>
              <a:rPr lang="en-US" sz="3500" i="1" dirty="0" smtClean="0">
                <a:solidFill>
                  <a:schemeClr val="tx1"/>
                </a:solidFill>
                <a:latin typeface="Times New Roman" pitchFamily="18" charset="0"/>
                <a:cs typeface="Times New Roman" pitchFamily="18" charset="0"/>
              </a:rPr>
              <a:t>or</a:t>
            </a:r>
            <a:r>
              <a:rPr lang="en-US" sz="3500" dirty="0" smtClean="0">
                <a:solidFill>
                  <a:schemeClr val="tx1"/>
                </a:solidFill>
                <a:latin typeface="Times New Roman" pitchFamily="18" charset="0"/>
                <a:cs typeface="Times New Roman" pitchFamily="18" charset="0"/>
              </a:rPr>
              <a:t> ten and a half</a:t>
            </a:r>
            <a:r>
              <a:rPr lang="en-US" sz="3500" dirty="0" smtClean="0">
                <a:solidFill>
                  <a:schemeClr val="tx1"/>
                </a:solidFill>
                <a:latin typeface="Times New Roman" pitchFamily="18" charset="0"/>
                <a:cs typeface="Times New Roman" pitchFamily="18" charset="0"/>
              </a:rPr>
              <a:t>)</a:t>
            </a:r>
            <a:endParaRPr lang="tr-TR" sz="3500" dirty="0" smtClean="0">
              <a:solidFill>
                <a:schemeClr val="tx1"/>
              </a:solidFill>
              <a:latin typeface="Times New Roman" pitchFamily="18" charset="0"/>
              <a:cs typeface="Times New Roman" pitchFamily="18" charset="0"/>
            </a:endParaRPr>
          </a:p>
          <a:p>
            <a:pPr algn="just"/>
            <a:endParaRPr lang="tr-TR" sz="3500" dirty="0" smtClean="0">
              <a:solidFill>
                <a:schemeClr val="tx1"/>
              </a:solidFill>
              <a:latin typeface="Times New Roman" pitchFamily="18" charset="0"/>
              <a:cs typeface="Times New Roman" pitchFamily="18" charset="0"/>
            </a:endParaRPr>
          </a:p>
          <a:p>
            <a:pPr algn="just"/>
            <a:r>
              <a:rPr lang="en-US" sz="3500" b="1" dirty="0" smtClean="0">
                <a:solidFill>
                  <a:schemeClr val="tx1"/>
                </a:solidFill>
                <a:latin typeface="Times New Roman" pitchFamily="18" charset="0"/>
                <a:cs typeface="Times New Roman" pitchFamily="18" charset="0"/>
              </a:rPr>
              <a:t>5. Use a comma for addresses, some dates, and titles following a name.</a:t>
            </a:r>
          </a:p>
          <a:p>
            <a:pPr algn="just"/>
            <a:r>
              <a:rPr lang="tr-TR" sz="3500" dirty="0" smtClean="0">
                <a:solidFill>
                  <a:schemeClr val="tx1"/>
                </a:solidFill>
                <a:latin typeface="Times New Roman" pitchFamily="18" charset="0"/>
                <a:cs typeface="Times New Roman" pitchFamily="18" charset="0"/>
              </a:rPr>
              <a:t>	</a:t>
            </a:r>
            <a:r>
              <a:rPr lang="en-US" sz="3500" dirty="0" smtClean="0">
                <a:solidFill>
                  <a:schemeClr val="tx1"/>
                </a:solidFill>
                <a:latin typeface="Times New Roman" pitchFamily="18" charset="0"/>
                <a:cs typeface="Times New Roman" pitchFamily="18" charset="0"/>
              </a:rPr>
              <a:t>911 </a:t>
            </a:r>
            <a:r>
              <a:rPr lang="en-US" sz="3500" dirty="0" smtClean="0">
                <a:solidFill>
                  <a:schemeClr val="tx1"/>
                </a:solidFill>
                <a:latin typeface="Times New Roman" pitchFamily="18" charset="0"/>
                <a:cs typeface="Times New Roman" pitchFamily="18" charset="0"/>
              </a:rPr>
              <a:t>Avenue Mansion, </a:t>
            </a:r>
            <a:r>
              <a:rPr lang="en-US" sz="3500" dirty="0" err="1" smtClean="0">
                <a:solidFill>
                  <a:schemeClr val="tx1"/>
                </a:solidFill>
                <a:latin typeface="Times New Roman" pitchFamily="18" charset="0"/>
                <a:cs typeface="Times New Roman" pitchFamily="18" charset="0"/>
              </a:rPr>
              <a:t>Petchburi</a:t>
            </a:r>
            <a:r>
              <a:rPr lang="en-US" sz="3500" dirty="0" smtClean="0">
                <a:solidFill>
                  <a:schemeClr val="tx1"/>
                </a:solidFill>
                <a:latin typeface="Times New Roman" pitchFamily="18" charset="0"/>
                <a:cs typeface="Times New Roman" pitchFamily="18" charset="0"/>
              </a:rPr>
              <a:t> Road, Bangkok, 10400, </a:t>
            </a:r>
            <a:r>
              <a:rPr lang="en-US" sz="3500" dirty="0" smtClean="0">
                <a:solidFill>
                  <a:schemeClr val="tx1"/>
                </a:solidFill>
                <a:latin typeface="Times New Roman" pitchFamily="18" charset="0"/>
                <a:cs typeface="Times New Roman" pitchFamily="18" charset="0"/>
              </a:rPr>
              <a:t>Thailand</a:t>
            </a:r>
            <a:endParaRPr lang="en-US" sz="3500" dirty="0" smtClean="0">
              <a:solidFill>
                <a:schemeClr val="tx1"/>
              </a:solidFill>
              <a:latin typeface="Times New Roman" pitchFamily="18" charset="0"/>
              <a:cs typeface="Times New Roman" pitchFamily="18" charset="0"/>
            </a:endParaRPr>
          </a:p>
          <a:p>
            <a:pPr algn="just"/>
            <a:r>
              <a:rPr lang="tr-TR" sz="3500" dirty="0" smtClean="0">
                <a:solidFill>
                  <a:schemeClr val="tx1"/>
                </a:solidFill>
                <a:latin typeface="Times New Roman" pitchFamily="18" charset="0"/>
                <a:cs typeface="Times New Roman" pitchFamily="18" charset="0"/>
              </a:rPr>
              <a:t>	</a:t>
            </a:r>
            <a:r>
              <a:rPr lang="en-US" sz="3500" dirty="0" smtClean="0">
                <a:solidFill>
                  <a:schemeClr val="tx1"/>
                </a:solidFill>
                <a:latin typeface="Times New Roman" pitchFamily="18" charset="0"/>
                <a:cs typeface="Times New Roman" pitchFamily="18" charset="0"/>
              </a:rPr>
              <a:t>November </a:t>
            </a:r>
            <a:r>
              <a:rPr lang="en-US" sz="3500" dirty="0" smtClean="0">
                <a:solidFill>
                  <a:schemeClr val="tx1"/>
                </a:solidFill>
                <a:latin typeface="Times New Roman" pitchFamily="18" charset="0"/>
                <a:cs typeface="Times New Roman" pitchFamily="18" charset="0"/>
              </a:rPr>
              <a:t>4, </a:t>
            </a:r>
            <a:r>
              <a:rPr lang="en-US" sz="3500" dirty="0" smtClean="0">
                <a:solidFill>
                  <a:schemeClr val="tx1"/>
                </a:solidFill>
                <a:latin typeface="Times New Roman" pitchFamily="18" charset="0"/>
                <a:cs typeface="Times New Roman" pitchFamily="18" charset="0"/>
              </a:rPr>
              <a:t>1948</a:t>
            </a:r>
            <a:endParaRPr lang="en-US" sz="3500" dirty="0" smtClean="0">
              <a:solidFill>
                <a:schemeClr val="tx1"/>
              </a:solidFill>
              <a:latin typeface="Times New Roman" pitchFamily="18" charset="0"/>
              <a:cs typeface="Times New Roman" pitchFamily="18" charset="0"/>
            </a:endParaRPr>
          </a:p>
          <a:p>
            <a:pPr algn="just"/>
            <a:endParaRPr lang="en-US" dirty="0" smtClean="0">
              <a:solidFill>
                <a:schemeClr val="tx1"/>
              </a:solidFill>
              <a:latin typeface="Times New Roman" pitchFamily="18" charset="0"/>
              <a:cs typeface="Times New Roman" pitchFamily="18" charset="0"/>
            </a:endParaRPr>
          </a:p>
          <a:p>
            <a:pPr marL="514350" indent="-514350"/>
            <a:endParaRPr lang="tr-TR" dirty="0" smtClean="0"/>
          </a:p>
        </p:txBody>
      </p:sp>
      <p:sp>
        <p:nvSpPr>
          <p:cNvPr id="5" name="4 Komut Düğmesi: Giriş">
            <a:hlinkClick r:id="" action="ppaction://hlinkshowjump?jump=firstslide" highlightClick="1"/>
          </p:cNvPr>
          <p:cNvSpPr/>
          <p:nvPr/>
        </p:nvSpPr>
        <p:spPr>
          <a:xfrm>
            <a:off x="251520" y="620688"/>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Komut Düğmesi: İleri veya Sonraki">
            <a:hlinkClick r:id="" action="ppaction://hlinkshowjump?jump=nextslide" highlightClick="1"/>
          </p:cNvPr>
          <p:cNvSpPr/>
          <p:nvPr/>
        </p:nvSpPr>
        <p:spPr>
          <a:xfrm>
            <a:off x="8100392" y="5805264"/>
            <a:ext cx="720080" cy="61036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1224135"/>
          </a:xfrm>
        </p:spPr>
        <p:txBody>
          <a:bodyPr>
            <a:noAutofit/>
          </a:bodyPr>
          <a:lstStyle/>
          <a:p>
            <a:pPr algn="ctr"/>
            <a:r>
              <a:rPr lang="tr-TR" sz="5000" b="1" dirty="0" smtClean="0">
                <a:latin typeface="Times New Roman" pitchFamily="18" charset="0"/>
                <a:cs typeface="Times New Roman" pitchFamily="18" charset="0"/>
              </a:rPr>
              <a:t>COMMA</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467544" y="908720"/>
            <a:ext cx="8208912" cy="5760640"/>
          </a:xfrm>
        </p:spPr>
        <p:txBody>
          <a:bodyPr>
            <a:normAutofit fontScale="77500" lnSpcReduction="20000"/>
          </a:bodyPr>
          <a:lstStyle/>
          <a:p>
            <a:pPr algn="just"/>
            <a:endParaRPr lang="tr-TR" sz="3500" b="1" dirty="0" smtClean="0">
              <a:solidFill>
                <a:schemeClr val="tx1"/>
              </a:solidFill>
              <a:latin typeface="Times New Roman" pitchFamily="18" charset="0"/>
              <a:cs typeface="Times New Roman" pitchFamily="18" charset="0"/>
            </a:endParaRPr>
          </a:p>
          <a:p>
            <a:pPr algn="just"/>
            <a:r>
              <a:rPr lang="en-US" sz="3900" b="1" dirty="0" smtClean="0">
                <a:solidFill>
                  <a:schemeClr val="tx1"/>
                </a:solidFill>
                <a:latin typeface="Times New Roman" pitchFamily="18" charset="0"/>
                <a:cs typeface="Times New Roman" pitchFamily="18" charset="0"/>
              </a:rPr>
              <a:t>6. Use a comma before or after direct speech. Do not use a comma for reported speech.</a:t>
            </a:r>
          </a:p>
          <a:p>
            <a:pPr algn="just"/>
            <a:r>
              <a:rPr lang="tr-TR" sz="3900" dirty="0" smtClean="0">
                <a:solidFill>
                  <a:schemeClr val="tx1"/>
                </a:solidFill>
                <a:latin typeface="Times New Roman" pitchFamily="18" charset="0"/>
                <a:cs typeface="Times New Roman" pitchFamily="18" charset="0"/>
              </a:rPr>
              <a:t>	</a:t>
            </a:r>
            <a:r>
              <a:rPr lang="en-US" sz="3900" dirty="0" smtClean="0">
                <a:solidFill>
                  <a:schemeClr val="tx1"/>
                </a:solidFill>
                <a:latin typeface="Times New Roman" pitchFamily="18" charset="0"/>
                <a:cs typeface="Times New Roman" pitchFamily="18" charset="0"/>
              </a:rPr>
              <a:t>"The question is," said Alice, "whether you can make words mean so many things."</a:t>
            </a:r>
            <a:endParaRPr lang="tr-TR" sz="3900" dirty="0" smtClean="0">
              <a:solidFill>
                <a:schemeClr val="tx1"/>
              </a:solidFill>
              <a:latin typeface="Times New Roman" pitchFamily="18" charset="0"/>
              <a:cs typeface="Times New Roman" pitchFamily="18" charset="0"/>
            </a:endParaRPr>
          </a:p>
          <a:p>
            <a:pPr algn="just"/>
            <a:endParaRPr lang="tr-TR" sz="3900" b="1" dirty="0" smtClean="0">
              <a:solidFill>
                <a:schemeClr val="tx1"/>
              </a:solidFill>
              <a:latin typeface="Times New Roman" pitchFamily="18" charset="0"/>
              <a:cs typeface="Times New Roman" pitchFamily="18" charset="0"/>
            </a:endParaRPr>
          </a:p>
          <a:p>
            <a:pPr algn="just"/>
            <a:r>
              <a:rPr lang="en-US" sz="3900" b="1" dirty="0" smtClean="0">
                <a:solidFill>
                  <a:schemeClr val="tx1"/>
                </a:solidFill>
                <a:latin typeface="Times New Roman" pitchFamily="18" charset="0"/>
                <a:cs typeface="Times New Roman" pitchFamily="18" charset="0"/>
              </a:rPr>
              <a:t>7</a:t>
            </a:r>
            <a:r>
              <a:rPr lang="en-US" sz="3900" b="1" dirty="0" smtClean="0">
                <a:solidFill>
                  <a:schemeClr val="tx1"/>
                </a:solidFill>
                <a:latin typeface="Times New Roman" pitchFamily="18" charset="0"/>
                <a:cs typeface="Times New Roman" pitchFamily="18" charset="0"/>
              </a:rPr>
              <a:t>. Use a comma before a coordinating conjunction (for, and, nor, but, or, yet, so) to join two independent clauses. If the independent clauses are short and well-balanced, a comma is optional.</a:t>
            </a:r>
          </a:p>
          <a:p>
            <a:pPr algn="just"/>
            <a:r>
              <a:rPr lang="tr-TR" sz="3900" dirty="0" smtClean="0">
                <a:solidFill>
                  <a:schemeClr val="tx1"/>
                </a:solidFill>
                <a:latin typeface="Times New Roman" pitchFamily="18" charset="0"/>
                <a:cs typeface="Times New Roman" pitchFamily="18" charset="0"/>
              </a:rPr>
              <a:t>	</a:t>
            </a:r>
            <a:r>
              <a:rPr lang="en-US" sz="3900" dirty="0" smtClean="0">
                <a:solidFill>
                  <a:schemeClr val="tx1"/>
                </a:solidFill>
                <a:latin typeface="Times New Roman" pitchFamily="18" charset="0"/>
                <a:cs typeface="Times New Roman" pitchFamily="18" charset="0"/>
              </a:rPr>
              <a:t>He </a:t>
            </a:r>
            <a:r>
              <a:rPr lang="en-US" sz="3900" dirty="0" smtClean="0">
                <a:solidFill>
                  <a:schemeClr val="tx1"/>
                </a:solidFill>
                <a:latin typeface="Times New Roman" pitchFamily="18" charset="0"/>
                <a:cs typeface="Times New Roman" pitchFamily="18" charset="0"/>
              </a:rPr>
              <a:t>didn't want to go, </a:t>
            </a:r>
            <a:r>
              <a:rPr lang="en-US" sz="3900" b="1" dirty="0" smtClean="0">
                <a:solidFill>
                  <a:schemeClr val="tx1"/>
                </a:solidFill>
                <a:latin typeface="Times New Roman" pitchFamily="18" charset="0"/>
                <a:cs typeface="Times New Roman" pitchFamily="18" charset="0"/>
              </a:rPr>
              <a:t>but</a:t>
            </a:r>
            <a:r>
              <a:rPr lang="en-US" sz="3900" dirty="0" smtClean="0">
                <a:solidFill>
                  <a:schemeClr val="tx1"/>
                </a:solidFill>
                <a:latin typeface="Times New Roman" pitchFamily="18" charset="0"/>
                <a:cs typeface="Times New Roman" pitchFamily="18" charset="0"/>
              </a:rPr>
              <a:t> he went anyway.</a:t>
            </a:r>
          </a:p>
          <a:p>
            <a:pPr algn="just"/>
            <a:r>
              <a:rPr lang="tr-TR" sz="3900" dirty="0" smtClean="0">
                <a:solidFill>
                  <a:schemeClr val="tx1"/>
                </a:solidFill>
                <a:latin typeface="Times New Roman" pitchFamily="18" charset="0"/>
                <a:cs typeface="Times New Roman" pitchFamily="18" charset="0"/>
              </a:rPr>
              <a:t>	</a:t>
            </a:r>
            <a:r>
              <a:rPr lang="en-US" sz="3900" dirty="0" smtClean="0">
                <a:solidFill>
                  <a:schemeClr val="tx1"/>
                </a:solidFill>
                <a:latin typeface="Times New Roman" pitchFamily="18" charset="0"/>
                <a:cs typeface="Times New Roman" pitchFamily="18" charset="0"/>
              </a:rPr>
              <a:t>I </a:t>
            </a:r>
            <a:r>
              <a:rPr lang="en-US" sz="3900" dirty="0" smtClean="0">
                <a:solidFill>
                  <a:schemeClr val="tx1"/>
                </a:solidFill>
                <a:latin typeface="Times New Roman" pitchFamily="18" charset="0"/>
                <a:cs typeface="Times New Roman" pitchFamily="18" charset="0"/>
              </a:rPr>
              <a:t>want to work as an interpreter, </a:t>
            </a:r>
            <a:r>
              <a:rPr lang="en-US" sz="3900" b="1" dirty="0" smtClean="0">
                <a:solidFill>
                  <a:schemeClr val="tx1"/>
                </a:solidFill>
                <a:latin typeface="Times New Roman" pitchFamily="18" charset="0"/>
                <a:cs typeface="Times New Roman" pitchFamily="18" charset="0"/>
              </a:rPr>
              <a:t>so</a:t>
            </a:r>
            <a:r>
              <a:rPr lang="en-US" sz="3900" dirty="0" smtClean="0">
                <a:solidFill>
                  <a:schemeClr val="tx1"/>
                </a:solidFill>
                <a:latin typeface="Times New Roman" pitchFamily="18" charset="0"/>
                <a:cs typeface="Times New Roman" pitchFamily="18" charset="0"/>
              </a:rPr>
              <a:t> I am studying Russian at university</a:t>
            </a:r>
            <a:r>
              <a:rPr lang="en-US" sz="3900" dirty="0" smtClean="0">
                <a:solidFill>
                  <a:schemeClr val="tx1"/>
                </a:solidFill>
                <a:latin typeface="Times New Roman" pitchFamily="18" charset="0"/>
                <a:cs typeface="Times New Roman" pitchFamily="18" charset="0"/>
              </a:rPr>
              <a:t>.</a:t>
            </a:r>
            <a:endParaRPr lang="en-US" dirty="0" smtClean="0">
              <a:solidFill>
                <a:schemeClr val="tx1"/>
              </a:solidFill>
              <a:latin typeface="Times New Roman" pitchFamily="18" charset="0"/>
              <a:cs typeface="Times New Roman" pitchFamily="18" charset="0"/>
            </a:endParaRPr>
          </a:p>
          <a:p>
            <a:pPr marL="514350" indent="-514350"/>
            <a:endParaRPr lang="tr-TR" dirty="0" smtClean="0"/>
          </a:p>
        </p:txBody>
      </p:sp>
      <p:sp>
        <p:nvSpPr>
          <p:cNvPr id="5" name="4 Komut Düğmesi: Giriş">
            <a:hlinkClick r:id="" action="ppaction://hlinkshowjump?jump=firstslide" highlightClick="1"/>
          </p:cNvPr>
          <p:cNvSpPr/>
          <p:nvPr/>
        </p:nvSpPr>
        <p:spPr>
          <a:xfrm>
            <a:off x="395536" y="548680"/>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Komut Düğmesi: İleri veya Sonraki">
            <a:hlinkClick r:id="" action="ppaction://hlinkshowjump?jump=nextslide" highlightClick="1"/>
          </p:cNvPr>
          <p:cNvSpPr/>
          <p:nvPr/>
        </p:nvSpPr>
        <p:spPr>
          <a:xfrm>
            <a:off x="8100392" y="5986984"/>
            <a:ext cx="720080" cy="61036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3568" y="-27383"/>
            <a:ext cx="7772400" cy="1224135"/>
          </a:xfrm>
        </p:spPr>
        <p:txBody>
          <a:bodyPr>
            <a:noAutofit/>
          </a:bodyPr>
          <a:lstStyle/>
          <a:p>
            <a:pPr algn="ctr"/>
            <a:r>
              <a:rPr lang="tr-TR" sz="5000" b="1" dirty="0" smtClean="0">
                <a:latin typeface="Times New Roman" pitchFamily="18" charset="0"/>
                <a:cs typeface="Times New Roman" pitchFamily="18" charset="0"/>
              </a:rPr>
              <a:t>COMMA</a:t>
            </a:r>
            <a:endParaRPr lang="tr-TR" sz="5000" b="1" dirty="0">
              <a:latin typeface="Times New Roman" pitchFamily="18" charset="0"/>
              <a:cs typeface="Times New Roman" pitchFamily="18" charset="0"/>
            </a:endParaRPr>
          </a:p>
        </p:txBody>
      </p:sp>
      <p:sp>
        <p:nvSpPr>
          <p:cNvPr id="4" name="3 Alt Başlık"/>
          <p:cNvSpPr>
            <a:spLocks noGrp="1"/>
          </p:cNvSpPr>
          <p:nvPr>
            <p:ph type="subTitle" idx="1"/>
          </p:nvPr>
        </p:nvSpPr>
        <p:spPr>
          <a:xfrm>
            <a:off x="467544" y="908720"/>
            <a:ext cx="8208912" cy="5760640"/>
          </a:xfrm>
        </p:spPr>
        <p:txBody>
          <a:bodyPr>
            <a:normAutofit fontScale="47500" lnSpcReduction="20000"/>
          </a:bodyPr>
          <a:lstStyle/>
          <a:p>
            <a:pPr algn="just"/>
            <a:endParaRPr lang="tr-TR" sz="3600" dirty="0" smtClean="0">
              <a:solidFill>
                <a:schemeClr val="tx1"/>
              </a:solidFill>
              <a:latin typeface="Times New Roman" pitchFamily="18" charset="0"/>
              <a:cs typeface="Times New Roman" pitchFamily="18" charset="0"/>
            </a:endParaRPr>
          </a:p>
          <a:p>
            <a:pPr algn="just"/>
            <a:r>
              <a:rPr lang="en-US" sz="5500" b="1" dirty="0" smtClean="0">
                <a:solidFill>
                  <a:schemeClr val="tx1"/>
                </a:solidFill>
                <a:latin typeface="Times New Roman" pitchFamily="18" charset="0"/>
                <a:cs typeface="Times New Roman" pitchFamily="18" charset="0"/>
              </a:rPr>
              <a:t>8</a:t>
            </a:r>
            <a:r>
              <a:rPr lang="en-US" sz="5500" b="1" dirty="0" smtClean="0">
                <a:solidFill>
                  <a:schemeClr val="tx1"/>
                </a:solidFill>
                <a:latin typeface="Times New Roman" pitchFamily="18" charset="0"/>
                <a:cs typeface="Times New Roman" pitchFamily="18" charset="0"/>
              </a:rPr>
              <a:t>. Use commas for parenthetical elements. A "parenthetical element" is </a:t>
            </a:r>
            <a:r>
              <a:rPr lang="tr-TR" sz="5500" b="1" dirty="0" smtClean="0">
                <a:solidFill>
                  <a:schemeClr val="tx1"/>
                </a:solidFill>
                <a:latin typeface="Times New Roman" pitchFamily="18" charset="0"/>
                <a:cs typeface="Times New Roman" pitchFamily="18" charset="0"/>
              </a:rPr>
              <a:t>a</a:t>
            </a:r>
            <a:r>
              <a:rPr lang="en-US" sz="5500" b="1" dirty="0" err="1" smtClean="0">
                <a:solidFill>
                  <a:schemeClr val="tx1"/>
                </a:solidFill>
                <a:latin typeface="Times New Roman" pitchFamily="18" charset="0"/>
                <a:cs typeface="Times New Roman" pitchFamily="18" charset="0"/>
              </a:rPr>
              <a:t>ny</a:t>
            </a:r>
            <a:r>
              <a:rPr lang="en-US" sz="5500" b="1" dirty="0" smtClean="0">
                <a:solidFill>
                  <a:schemeClr val="tx1"/>
                </a:solidFill>
                <a:latin typeface="Times New Roman" pitchFamily="18" charset="0"/>
                <a:cs typeface="Times New Roman" pitchFamily="18" charset="0"/>
              </a:rPr>
              <a:t> </a:t>
            </a:r>
            <a:r>
              <a:rPr lang="en-US" sz="5500" b="1" dirty="0" smtClean="0">
                <a:solidFill>
                  <a:schemeClr val="tx1"/>
                </a:solidFill>
                <a:latin typeface="Times New Roman" pitchFamily="18" charset="0"/>
                <a:cs typeface="Times New Roman" pitchFamily="18" charset="0"/>
              </a:rPr>
              <a:t>part of a sentence that can be removed without changing the real meaning of the </a:t>
            </a:r>
            <a:r>
              <a:rPr lang="en-US" sz="5500" b="1" dirty="0" smtClean="0">
                <a:solidFill>
                  <a:schemeClr val="tx1"/>
                </a:solidFill>
                <a:latin typeface="Times New Roman" pitchFamily="18" charset="0"/>
                <a:cs typeface="Times New Roman" pitchFamily="18" charset="0"/>
              </a:rPr>
              <a:t>sentence.</a:t>
            </a:r>
            <a:endParaRPr lang="tr-TR" sz="5500" b="1" dirty="0" smtClean="0">
              <a:solidFill>
                <a:schemeClr val="tx1"/>
              </a:solidFill>
              <a:latin typeface="Times New Roman" pitchFamily="18" charset="0"/>
              <a:cs typeface="Times New Roman" pitchFamily="18" charset="0"/>
            </a:endParaRPr>
          </a:p>
          <a:p>
            <a:pPr algn="just"/>
            <a:r>
              <a:rPr lang="tr-TR" sz="5500" b="1" dirty="0" smtClean="0">
                <a:solidFill>
                  <a:schemeClr val="tx1"/>
                </a:solidFill>
                <a:latin typeface="Times New Roman" pitchFamily="18" charset="0"/>
                <a:cs typeface="Times New Roman" pitchFamily="18" charset="0"/>
              </a:rPr>
              <a:t>	</a:t>
            </a:r>
            <a:r>
              <a:rPr lang="en-US" sz="5500" dirty="0" smtClean="0">
                <a:solidFill>
                  <a:schemeClr val="tx1"/>
                </a:solidFill>
                <a:latin typeface="Times New Roman" pitchFamily="18" charset="0"/>
                <a:cs typeface="Times New Roman" pitchFamily="18" charset="0"/>
              </a:rPr>
              <a:t>John </a:t>
            </a:r>
            <a:r>
              <a:rPr lang="en-US" sz="5500" dirty="0" err="1" smtClean="0">
                <a:solidFill>
                  <a:schemeClr val="tx1"/>
                </a:solidFill>
                <a:latin typeface="Times New Roman" pitchFamily="18" charset="0"/>
                <a:cs typeface="Times New Roman" pitchFamily="18" charset="0"/>
              </a:rPr>
              <a:t>Geton</a:t>
            </a:r>
            <a:r>
              <a:rPr lang="en-US" sz="5500" dirty="0" smtClean="0">
                <a:solidFill>
                  <a:schemeClr val="tx1"/>
                </a:solidFill>
                <a:latin typeface="Times New Roman" pitchFamily="18" charset="0"/>
                <a:cs typeface="Times New Roman" pitchFamily="18" charset="0"/>
              </a:rPr>
              <a:t>, who is chairman of the company, is quite old</a:t>
            </a:r>
            <a:r>
              <a:rPr lang="en-US" sz="5500" dirty="0" smtClean="0">
                <a:solidFill>
                  <a:schemeClr val="tx1"/>
                </a:solidFill>
                <a:latin typeface="Times New Roman" pitchFamily="18" charset="0"/>
                <a:cs typeface="Times New Roman" pitchFamily="18" charset="0"/>
              </a:rPr>
              <a:t>.</a:t>
            </a:r>
          </a:p>
          <a:p>
            <a:pPr algn="just"/>
            <a:r>
              <a:rPr lang="tr-TR" sz="5500" dirty="0" smtClean="0">
                <a:solidFill>
                  <a:schemeClr val="tx1"/>
                </a:solidFill>
                <a:latin typeface="Times New Roman" pitchFamily="18" charset="0"/>
                <a:cs typeface="Times New Roman" pitchFamily="18" charset="0"/>
              </a:rPr>
              <a:t>	</a:t>
            </a:r>
            <a:r>
              <a:rPr lang="en-US" sz="5500" dirty="0" smtClean="0">
                <a:solidFill>
                  <a:schemeClr val="tx1"/>
                </a:solidFill>
                <a:latin typeface="Times New Roman" pitchFamily="18" charset="0"/>
                <a:cs typeface="Times New Roman" pitchFamily="18" charset="0"/>
              </a:rPr>
              <a:t>Andrew, my wife's brother, cannot come.</a:t>
            </a:r>
            <a:endParaRPr lang="tr-TR" sz="5500" dirty="0" smtClean="0">
              <a:solidFill>
                <a:schemeClr val="tx1"/>
              </a:solidFill>
              <a:latin typeface="Times New Roman" pitchFamily="18" charset="0"/>
              <a:cs typeface="Times New Roman" pitchFamily="18" charset="0"/>
            </a:endParaRPr>
          </a:p>
          <a:p>
            <a:pPr algn="just"/>
            <a:endParaRPr lang="tr-TR" sz="5500" dirty="0" smtClean="0">
              <a:solidFill>
                <a:schemeClr val="tx1"/>
              </a:solidFill>
              <a:latin typeface="Times New Roman" pitchFamily="18" charset="0"/>
              <a:cs typeface="Times New Roman" pitchFamily="18" charset="0"/>
            </a:endParaRPr>
          </a:p>
          <a:p>
            <a:pPr algn="just"/>
            <a:r>
              <a:rPr lang="en-US" sz="5500" b="1" dirty="0" smtClean="0">
                <a:solidFill>
                  <a:schemeClr val="tx1"/>
                </a:solidFill>
                <a:latin typeface="Times New Roman" pitchFamily="18" charset="0"/>
                <a:cs typeface="Times New Roman" pitchFamily="18" charset="0"/>
              </a:rPr>
              <a:t>9</a:t>
            </a:r>
            <a:r>
              <a:rPr lang="en-US" sz="5500" b="1" dirty="0" smtClean="0">
                <a:solidFill>
                  <a:schemeClr val="tx1"/>
                </a:solidFill>
                <a:latin typeface="Times New Roman" pitchFamily="18" charset="0"/>
                <a:cs typeface="Times New Roman" pitchFamily="18" charset="0"/>
              </a:rPr>
              <a:t>. Use a comma after an introductory element. A comma is optional for short, simple introductory elements.</a:t>
            </a:r>
          </a:p>
          <a:p>
            <a:pPr algn="just"/>
            <a:r>
              <a:rPr lang="tr-TR" sz="5500" dirty="0" smtClean="0">
                <a:solidFill>
                  <a:schemeClr val="tx1"/>
                </a:solidFill>
                <a:latin typeface="Times New Roman" pitchFamily="18" charset="0"/>
                <a:cs typeface="Times New Roman" pitchFamily="18" charset="0"/>
              </a:rPr>
              <a:t>	</a:t>
            </a:r>
            <a:r>
              <a:rPr lang="en-US" sz="5500" dirty="0" smtClean="0">
                <a:solidFill>
                  <a:schemeClr val="tx1"/>
                </a:solidFill>
                <a:latin typeface="Times New Roman" pitchFamily="18" charset="0"/>
                <a:cs typeface="Times New Roman" pitchFamily="18" charset="0"/>
              </a:rPr>
              <a:t>Rushing </a:t>
            </a:r>
            <a:r>
              <a:rPr lang="en-US" sz="5500" dirty="0" smtClean="0">
                <a:solidFill>
                  <a:schemeClr val="tx1"/>
                </a:solidFill>
                <a:latin typeface="Times New Roman" pitchFamily="18" charset="0"/>
                <a:cs typeface="Times New Roman" pitchFamily="18" charset="0"/>
              </a:rPr>
              <a:t>to catch the flight, he forgot to take his phone.</a:t>
            </a:r>
          </a:p>
          <a:p>
            <a:pPr algn="just"/>
            <a:r>
              <a:rPr lang="tr-TR" sz="5500" dirty="0" smtClean="0">
                <a:solidFill>
                  <a:schemeClr val="tx1"/>
                </a:solidFill>
                <a:latin typeface="Times New Roman" pitchFamily="18" charset="0"/>
                <a:cs typeface="Times New Roman" pitchFamily="18" charset="0"/>
              </a:rPr>
              <a:t>	</a:t>
            </a:r>
            <a:r>
              <a:rPr lang="en-US" sz="5500" dirty="0" smtClean="0">
                <a:solidFill>
                  <a:schemeClr val="tx1"/>
                </a:solidFill>
                <a:latin typeface="Times New Roman" pitchFamily="18" charset="0"/>
                <a:cs typeface="Times New Roman" pitchFamily="18" charset="0"/>
              </a:rPr>
              <a:t>After </a:t>
            </a:r>
            <a:r>
              <a:rPr lang="en-US" sz="5500" dirty="0" smtClean="0">
                <a:solidFill>
                  <a:schemeClr val="tx1"/>
                </a:solidFill>
                <a:latin typeface="Times New Roman" pitchFamily="18" charset="0"/>
                <a:cs typeface="Times New Roman" pitchFamily="18" charset="0"/>
              </a:rPr>
              <a:t>a hefty meal cooked by his host's wife, he </a:t>
            </a:r>
            <a:r>
              <a:rPr lang="en-US" sz="5500" dirty="0" smtClean="0">
                <a:solidFill>
                  <a:schemeClr val="tx1"/>
                </a:solidFill>
                <a:latin typeface="Times New Roman" pitchFamily="18" charset="0"/>
                <a:cs typeface="Times New Roman" pitchFamily="18" charset="0"/>
              </a:rPr>
              <a:t>went to sleep.</a:t>
            </a:r>
          </a:p>
          <a:p>
            <a:pPr algn="just"/>
            <a:endParaRPr lang="tr-TR" sz="3500" dirty="0" smtClean="0">
              <a:solidFill>
                <a:schemeClr val="tx1"/>
              </a:solidFill>
              <a:latin typeface="Times New Roman" pitchFamily="18" charset="0"/>
              <a:cs typeface="Times New Roman" pitchFamily="18" charset="0"/>
            </a:endParaRPr>
          </a:p>
        </p:txBody>
      </p:sp>
      <p:sp>
        <p:nvSpPr>
          <p:cNvPr id="5" name="4 Komut Düğmesi: Giriş">
            <a:hlinkClick r:id="" action="ppaction://hlinkshowjump?jump=firstslide" highlightClick="1"/>
          </p:cNvPr>
          <p:cNvSpPr/>
          <p:nvPr/>
        </p:nvSpPr>
        <p:spPr>
          <a:xfrm>
            <a:off x="323528" y="548680"/>
            <a:ext cx="576064" cy="404664"/>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Komut Düğmesi: İleri veya Sonraki">
            <a:hlinkClick r:id="" action="ppaction://hlinkshowjump?jump=nextslide" highlightClick="1"/>
          </p:cNvPr>
          <p:cNvSpPr/>
          <p:nvPr/>
        </p:nvSpPr>
        <p:spPr>
          <a:xfrm>
            <a:off x="8100392" y="5986984"/>
            <a:ext cx="720080" cy="61036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297</TotalTime>
  <Words>793</Words>
  <Application>Microsoft Office PowerPoint</Application>
  <PresentationFormat>Ekran Gösterisi (4:3)</PresentationFormat>
  <Paragraphs>272</Paragraphs>
  <Slides>28</Slides>
  <Notes>0</Notes>
  <HiddenSlides>0</HiddenSlides>
  <MMClips>0</MMClips>
  <ScaleCrop>false</ScaleCrop>
  <HeadingPairs>
    <vt:vector size="4" baseType="variant">
      <vt:variant>
        <vt:lpstr>Tema</vt:lpstr>
      </vt:variant>
      <vt:variant>
        <vt:i4>1</vt:i4>
      </vt:variant>
      <vt:variant>
        <vt:lpstr>Slayt Başlıkları</vt:lpstr>
      </vt:variant>
      <vt:variant>
        <vt:i4>28</vt:i4>
      </vt:variant>
    </vt:vector>
  </HeadingPairs>
  <TitlesOfParts>
    <vt:vector size="29" baseType="lpstr">
      <vt:lpstr>Akış</vt:lpstr>
      <vt:lpstr>Slayt 1</vt:lpstr>
      <vt:lpstr> PUNCTUATION MARKS</vt:lpstr>
      <vt:lpstr>FULL STOP OR PERIOD   </vt:lpstr>
      <vt:lpstr>FULL STOP OR PERIOD   </vt:lpstr>
      <vt:lpstr>COMMA</vt:lpstr>
      <vt:lpstr>COMMA</vt:lpstr>
      <vt:lpstr>COMMA</vt:lpstr>
      <vt:lpstr>COMMA</vt:lpstr>
      <vt:lpstr>COMMA</vt:lpstr>
      <vt:lpstr>COMMA</vt:lpstr>
      <vt:lpstr>COLON</vt:lpstr>
      <vt:lpstr>COLON</vt:lpstr>
      <vt:lpstr>SEMI COLON</vt:lpstr>
      <vt:lpstr>HYPEN</vt:lpstr>
      <vt:lpstr>HYPEN</vt:lpstr>
      <vt:lpstr>DASH</vt:lpstr>
      <vt:lpstr>QUESTION MARK</vt:lpstr>
      <vt:lpstr>QUESTION MARK</vt:lpstr>
      <vt:lpstr>EXCLAMATION MARK</vt:lpstr>
      <vt:lpstr>SLASH</vt:lpstr>
      <vt:lpstr>BACKSLASH</vt:lpstr>
      <vt:lpstr>QUOTATION MARKS</vt:lpstr>
      <vt:lpstr>APOSTROPHE</vt:lpstr>
      <vt:lpstr>UNDERLINE</vt:lpstr>
      <vt:lpstr>UNDERSCORE</vt:lpstr>
      <vt:lpstr>ROUND BRACKETS</vt:lpstr>
      <vt:lpstr>SQUARE BRACKETS</vt:lpstr>
      <vt:lpstr>ELIPSIS MARK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cp:lastModifiedBy>Berna-))</cp:lastModifiedBy>
  <cp:revision>45</cp:revision>
  <dcterms:modified xsi:type="dcterms:W3CDTF">2012-10-11T13:27:55Z</dcterms:modified>
</cp:coreProperties>
</file>