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42484675" cy="30243463"/>
  <p:notesSz cx="9144000" cy="6858000"/>
  <p:defaultTextStyle>
    <a:defPPr>
      <a:defRPr lang="tr-TR"/>
    </a:defPPr>
    <a:lvl1pPr marL="0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77933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55866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33799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11731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389664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467597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545530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623463" algn="l" defTabSz="4155866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16" d="100"/>
          <a:sy n="16" d="100"/>
        </p:scale>
        <p:origin x="-438" y="-120"/>
      </p:cViewPr>
      <p:guideLst>
        <p:guide orient="horz" pos="9526"/>
        <p:guide pos="133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3186351" y="9395078"/>
            <a:ext cx="36111974" cy="6482742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372701" y="17137962"/>
            <a:ext cx="29739273" cy="772888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77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32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09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387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464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541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6193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143112877" y="5341614"/>
            <a:ext cx="44409760" cy="11379802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9868836" y="5341614"/>
            <a:ext cx="132535962" cy="11379802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355996" y="19434227"/>
            <a:ext cx="36111974" cy="6006688"/>
          </a:xfrm>
        </p:spPr>
        <p:txBody>
          <a:bodyPr anchor="t"/>
          <a:lstStyle>
            <a:lvl1pPr algn="l">
              <a:defRPr sz="182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355996" y="12818481"/>
            <a:ext cx="36111974" cy="6615755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77419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54843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3226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0968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38710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46452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54195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61937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9868848" y="31118576"/>
            <a:ext cx="88472863" cy="88021077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99049777" y="31118576"/>
            <a:ext cx="88472858" cy="88021077"/>
          </a:xfrm>
        </p:spPr>
        <p:txBody>
          <a:bodyPr/>
          <a:lstStyle>
            <a:lvl1pPr>
              <a:defRPr sz="12700"/>
            </a:lvl1pPr>
            <a:lvl2pPr>
              <a:defRPr sz="109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24234" y="1211141"/>
            <a:ext cx="38236208" cy="5040577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124234" y="6769777"/>
            <a:ext cx="18771443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77419" indent="0">
              <a:buNone/>
              <a:defRPr sz="9100" b="1"/>
            </a:lvl2pPr>
            <a:lvl3pPr marL="4154843" indent="0">
              <a:buNone/>
              <a:defRPr sz="8200" b="1"/>
            </a:lvl3pPr>
            <a:lvl4pPr marL="6232267" indent="0">
              <a:buNone/>
              <a:defRPr sz="7300" b="1"/>
            </a:lvl4pPr>
            <a:lvl5pPr marL="8309686" indent="0">
              <a:buNone/>
              <a:defRPr sz="7300" b="1"/>
            </a:lvl5pPr>
            <a:lvl6pPr marL="10387105" indent="0">
              <a:buNone/>
              <a:defRPr sz="7300" b="1"/>
            </a:lvl6pPr>
            <a:lvl7pPr marL="12464525" indent="0">
              <a:buNone/>
              <a:defRPr sz="7300" b="1"/>
            </a:lvl7pPr>
            <a:lvl8pPr marL="14541953" indent="0">
              <a:buNone/>
              <a:defRPr sz="7300" b="1"/>
            </a:lvl8pPr>
            <a:lvl9pPr marL="16619372" indent="0">
              <a:buNone/>
              <a:defRPr sz="73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124234" y="9591098"/>
            <a:ext cx="18771443" cy="17424997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21581627" y="6769777"/>
            <a:ext cx="18778816" cy="2821321"/>
          </a:xfrm>
        </p:spPr>
        <p:txBody>
          <a:bodyPr anchor="b"/>
          <a:lstStyle>
            <a:lvl1pPr marL="0" indent="0">
              <a:buNone/>
              <a:defRPr sz="10900" b="1"/>
            </a:lvl1pPr>
            <a:lvl2pPr marL="2077419" indent="0">
              <a:buNone/>
              <a:defRPr sz="9100" b="1"/>
            </a:lvl2pPr>
            <a:lvl3pPr marL="4154843" indent="0">
              <a:buNone/>
              <a:defRPr sz="8200" b="1"/>
            </a:lvl3pPr>
            <a:lvl4pPr marL="6232267" indent="0">
              <a:buNone/>
              <a:defRPr sz="7300" b="1"/>
            </a:lvl4pPr>
            <a:lvl5pPr marL="8309686" indent="0">
              <a:buNone/>
              <a:defRPr sz="7300" b="1"/>
            </a:lvl5pPr>
            <a:lvl6pPr marL="10387105" indent="0">
              <a:buNone/>
              <a:defRPr sz="7300" b="1"/>
            </a:lvl6pPr>
            <a:lvl7pPr marL="12464525" indent="0">
              <a:buNone/>
              <a:defRPr sz="7300" b="1"/>
            </a:lvl7pPr>
            <a:lvl8pPr marL="14541953" indent="0">
              <a:buNone/>
              <a:defRPr sz="7300" b="1"/>
            </a:lvl8pPr>
            <a:lvl9pPr marL="16619372" indent="0">
              <a:buNone/>
              <a:defRPr sz="73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21581627" y="9591098"/>
            <a:ext cx="18778816" cy="17424997"/>
          </a:xfrm>
        </p:spPr>
        <p:txBody>
          <a:bodyPr/>
          <a:lstStyle>
            <a:lvl1pPr>
              <a:defRPr sz="109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124246" y="1204138"/>
            <a:ext cx="13977165" cy="512458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6610328" y="1204144"/>
            <a:ext cx="23750113" cy="25811958"/>
          </a:xfrm>
        </p:spPr>
        <p:txBody>
          <a:bodyPr/>
          <a:lstStyle>
            <a:lvl1pPr>
              <a:defRPr sz="14500"/>
            </a:lvl1pPr>
            <a:lvl2pPr>
              <a:defRPr sz="12700"/>
            </a:lvl2pPr>
            <a:lvl3pPr>
              <a:defRPr sz="109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124246" y="6328736"/>
            <a:ext cx="13977165" cy="20687371"/>
          </a:xfrm>
        </p:spPr>
        <p:txBody>
          <a:bodyPr/>
          <a:lstStyle>
            <a:lvl1pPr marL="0" indent="0">
              <a:buNone/>
              <a:defRPr sz="6400"/>
            </a:lvl1pPr>
            <a:lvl2pPr marL="2077419" indent="0">
              <a:buNone/>
              <a:defRPr sz="5500"/>
            </a:lvl2pPr>
            <a:lvl3pPr marL="4154843" indent="0">
              <a:buNone/>
              <a:defRPr sz="4500"/>
            </a:lvl3pPr>
            <a:lvl4pPr marL="6232267" indent="0">
              <a:buNone/>
              <a:defRPr sz="4100"/>
            </a:lvl4pPr>
            <a:lvl5pPr marL="8309686" indent="0">
              <a:buNone/>
              <a:defRPr sz="4100"/>
            </a:lvl5pPr>
            <a:lvl6pPr marL="10387105" indent="0">
              <a:buNone/>
              <a:defRPr sz="4100"/>
            </a:lvl6pPr>
            <a:lvl7pPr marL="12464525" indent="0">
              <a:buNone/>
              <a:defRPr sz="4100"/>
            </a:lvl7pPr>
            <a:lvl8pPr marL="14541953" indent="0">
              <a:buNone/>
              <a:defRPr sz="4100"/>
            </a:lvl8pPr>
            <a:lvl9pPr marL="16619372" indent="0">
              <a:buNone/>
              <a:defRPr sz="4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327294" y="21170424"/>
            <a:ext cx="25490805" cy="2499288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8327294" y="2702309"/>
            <a:ext cx="25490805" cy="18146078"/>
          </a:xfrm>
        </p:spPr>
        <p:txBody>
          <a:bodyPr/>
          <a:lstStyle>
            <a:lvl1pPr marL="0" indent="0">
              <a:buNone/>
              <a:defRPr sz="14500"/>
            </a:lvl1pPr>
            <a:lvl2pPr marL="2077419" indent="0">
              <a:buNone/>
              <a:defRPr sz="12700"/>
            </a:lvl2pPr>
            <a:lvl3pPr marL="4154843" indent="0">
              <a:buNone/>
              <a:defRPr sz="10900"/>
            </a:lvl3pPr>
            <a:lvl4pPr marL="6232267" indent="0">
              <a:buNone/>
              <a:defRPr sz="9100"/>
            </a:lvl4pPr>
            <a:lvl5pPr marL="8309686" indent="0">
              <a:buNone/>
              <a:defRPr sz="9100"/>
            </a:lvl5pPr>
            <a:lvl6pPr marL="10387105" indent="0">
              <a:buNone/>
              <a:defRPr sz="9100"/>
            </a:lvl6pPr>
            <a:lvl7pPr marL="12464525" indent="0">
              <a:buNone/>
              <a:defRPr sz="9100"/>
            </a:lvl7pPr>
            <a:lvl8pPr marL="14541953" indent="0">
              <a:buNone/>
              <a:defRPr sz="9100"/>
            </a:lvl8pPr>
            <a:lvl9pPr marL="16619372" indent="0">
              <a:buNone/>
              <a:defRPr sz="91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8327294" y="23669713"/>
            <a:ext cx="25490805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77419" indent="0">
              <a:buNone/>
              <a:defRPr sz="5500"/>
            </a:lvl2pPr>
            <a:lvl3pPr marL="4154843" indent="0">
              <a:buNone/>
              <a:defRPr sz="4500"/>
            </a:lvl3pPr>
            <a:lvl4pPr marL="6232267" indent="0">
              <a:buNone/>
              <a:defRPr sz="4100"/>
            </a:lvl4pPr>
            <a:lvl5pPr marL="8309686" indent="0">
              <a:buNone/>
              <a:defRPr sz="4100"/>
            </a:lvl5pPr>
            <a:lvl6pPr marL="10387105" indent="0">
              <a:buNone/>
              <a:defRPr sz="4100"/>
            </a:lvl6pPr>
            <a:lvl7pPr marL="12464525" indent="0">
              <a:buNone/>
              <a:defRPr sz="4100"/>
            </a:lvl7pPr>
            <a:lvl8pPr marL="14541953" indent="0">
              <a:buNone/>
              <a:defRPr sz="4100"/>
            </a:lvl8pPr>
            <a:lvl9pPr marL="16619372" indent="0">
              <a:buNone/>
              <a:defRPr sz="4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2124234" y="1211141"/>
            <a:ext cx="38236208" cy="5040577"/>
          </a:xfrm>
          <a:prstGeom prst="rect">
            <a:avLst/>
          </a:prstGeom>
        </p:spPr>
        <p:txBody>
          <a:bodyPr vert="horz" lIns="415486" tIns="207743" rIns="415486" bIns="207743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2124234" y="7056810"/>
            <a:ext cx="38236208" cy="19959288"/>
          </a:xfrm>
          <a:prstGeom prst="rect">
            <a:avLst/>
          </a:prstGeom>
        </p:spPr>
        <p:txBody>
          <a:bodyPr vert="horz" lIns="415486" tIns="207743" rIns="415486" bIns="207743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2124234" y="28031212"/>
            <a:ext cx="9913091" cy="1610184"/>
          </a:xfrm>
          <a:prstGeom prst="rect">
            <a:avLst/>
          </a:prstGeom>
        </p:spPr>
        <p:txBody>
          <a:bodyPr vert="horz" lIns="415486" tIns="207743" rIns="415486" bIns="207743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3E40E-20C7-4199-9726-4F9D7685036F}" type="datetimeFigureOut">
              <a:rPr lang="tr-TR" smtClean="0"/>
              <a:pPr/>
              <a:t>10.10.2012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14515598" y="28031212"/>
            <a:ext cx="13453480" cy="1610184"/>
          </a:xfrm>
          <a:prstGeom prst="rect">
            <a:avLst/>
          </a:prstGeom>
        </p:spPr>
        <p:txBody>
          <a:bodyPr vert="horz" lIns="415486" tIns="207743" rIns="415486" bIns="207743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30447350" y="28031212"/>
            <a:ext cx="9913091" cy="1610184"/>
          </a:xfrm>
          <a:prstGeom prst="rect">
            <a:avLst/>
          </a:prstGeom>
        </p:spPr>
        <p:txBody>
          <a:bodyPr vert="horz" lIns="415486" tIns="207743" rIns="415486" bIns="207743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A2D66-FEA6-4729-9D36-2B0086445DA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154843" rtl="0" eaLnBrk="1" latinLnBrk="0" hangingPunct="1">
        <a:spcBef>
          <a:spcPct val="0"/>
        </a:spcBef>
        <a:buNone/>
        <a:defRPr sz="20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8064" indent="-1558064" algn="l" defTabSz="4154843" rtl="0" eaLnBrk="1" latinLnBrk="0" hangingPunct="1">
        <a:spcBef>
          <a:spcPct val="20000"/>
        </a:spcBef>
        <a:buFont typeface="Arial" pitchFamily="34" charset="0"/>
        <a:buChar char="•"/>
        <a:defRPr sz="14500" kern="1200">
          <a:solidFill>
            <a:schemeClr val="tx1"/>
          </a:solidFill>
          <a:latin typeface="+mn-lt"/>
          <a:ea typeface="+mn-ea"/>
          <a:cs typeface="+mn-cs"/>
        </a:defRPr>
      </a:lvl1pPr>
      <a:lvl2pPr marL="3375806" indent="-1298387" algn="l" defTabSz="4154843" rtl="0" eaLnBrk="1" latinLnBrk="0" hangingPunct="1">
        <a:spcBef>
          <a:spcPct val="20000"/>
        </a:spcBef>
        <a:buFont typeface="Arial" pitchFamily="34" charset="0"/>
        <a:buChar char="–"/>
        <a:defRPr sz="12700" kern="1200">
          <a:solidFill>
            <a:schemeClr val="tx1"/>
          </a:solidFill>
          <a:latin typeface="+mn-lt"/>
          <a:ea typeface="+mn-ea"/>
          <a:cs typeface="+mn-cs"/>
        </a:defRPr>
      </a:lvl2pPr>
      <a:lvl3pPr marL="5193557" indent="-1038710" algn="l" defTabSz="4154843" rtl="0" eaLnBrk="1" latinLnBrk="0" hangingPunct="1">
        <a:spcBef>
          <a:spcPct val="20000"/>
        </a:spcBef>
        <a:buFont typeface="Arial" pitchFamily="34" charset="0"/>
        <a:buChar char="•"/>
        <a:defRPr sz="10900" kern="1200">
          <a:solidFill>
            <a:schemeClr val="tx1"/>
          </a:solidFill>
          <a:latin typeface="+mn-lt"/>
          <a:ea typeface="+mn-ea"/>
          <a:cs typeface="+mn-cs"/>
        </a:defRPr>
      </a:lvl3pPr>
      <a:lvl4pPr marL="7270976" indent="-1038710" algn="l" defTabSz="4154843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48396" indent="-1038710" algn="l" defTabSz="4154843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5815" indent="-1038710" algn="l" defTabSz="4154843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03234" indent="-1038710" algn="l" defTabSz="4154843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580663" indent="-1038710" algn="l" defTabSz="4154843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658082" indent="-1038710" algn="l" defTabSz="4154843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77419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54843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32267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09686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387105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464525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541953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619372" algn="l" defTabSz="4154843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34 Oval Belirtme Çizgisi"/>
          <p:cNvSpPr/>
          <p:nvPr/>
        </p:nvSpPr>
        <p:spPr>
          <a:xfrm flipH="1">
            <a:off x="5113905" y="3457235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Oval Belirtme Çizgisi"/>
          <p:cNvSpPr/>
          <p:nvPr/>
        </p:nvSpPr>
        <p:spPr>
          <a:xfrm>
            <a:off x="-144039" y="17642811"/>
            <a:ext cx="1260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33 Oval Belirtme Çizgisi"/>
          <p:cNvSpPr/>
          <p:nvPr/>
        </p:nvSpPr>
        <p:spPr>
          <a:xfrm>
            <a:off x="11737281" y="11450123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31 Oval Belirtme Çizgisi"/>
          <p:cNvSpPr/>
          <p:nvPr/>
        </p:nvSpPr>
        <p:spPr>
          <a:xfrm>
            <a:off x="10730529" y="21530443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37 Oval Belirtme Çizgisi"/>
          <p:cNvSpPr/>
          <p:nvPr/>
        </p:nvSpPr>
        <p:spPr>
          <a:xfrm flipV="1">
            <a:off x="29668633" y="12961491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32 Oval Belirtme Çizgisi"/>
          <p:cNvSpPr/>
          <p:nvPr/>
        </p:nvSpPr>
        <p:spPr>
          <a:xfrm flipH="1">
            <a:off x="30244675" y="21602451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30 Oval Belirtme Çizgisi"/>
          <p:cNvSpPr/>
          <p:nvPr/>
        </p:nvSpPr>
        <p:spPr>
          <a:xfrm>
            <a:off x="19802177" y="16849923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27 Oval Belirtme Çizgisi"/>
          <p:cNvSpPr/>
          <p:nvPr/>
        </p:nvSpPr>
        <p:spPr>
          <a:xfrm flipV="1">
            <a:off x="0" y="10081171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29 Oval Belirtme Çizgisi"/>
          <p:cNvSpPr/>
          <p:nvPr/>
        </p:nvSpPr>
        <p:spPr>
          <a:xfrm flipV="1">
            <a:off x="18650049" y="5328643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35 Oval Belirtme Çizgisi"/>
          <p:cNvSpPr/>
          <p:nvPr/>
        </p:nvSpPr>
        <p:spPr>
          <a:xfrm flipH="1">
            <a:off x="30100681" y="3457235"/>
            <a:ext cx="12240000" cy="7200000"/>
          </a:xfrm>
          <a:prstGeom prst="wedgeEllipseCallou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381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soruişareti"/>
          <p:cNvPicPr>
            <a:picLocks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13753505" y="16490363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29" name="Picture 5" descr="ünlem"/>
          <p:cNvPicPr>
            <a:picLocks noChangeArrowheads="1"/>
          </p:cNvPicPr>
          <p:nvPr/>
        </p:nvPicPr>
        <p:blipFill>
          <a:blip r:embed="rId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20378241" y="3024387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0" name="Picture 6" descr="kısaçizgi"/>
          <p:cNvPicPr>
            <a:picLocks noChangeArrowheads="1"/>
          </p:cNvPicPr>
          <p:nvPr/>
        </p:nvPicPr>
        <p:blipFill>
          <a:blip r:embed="rId4" cstate="print">
            <a:clrChange>
              <a:clrFrom>
                <a:srgbClr val="FDFEFF"/>
              </a:clrFrom>
              <a:clrTo>
                <a:srgbClr val="FDFE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38236705" y="25994939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1" name="Picture 7" descr="virgül"/>
          <p:cNvPicPr>
            <a:picLocks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10657161" y="25923331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2" name="Picture 8" descr="nokta"/>
          <p:cNvPicPr>
            <a:picLocks noChangeArrowheads="1"/>
          </p:cNvPicPr>
          <p:nvPr/>
        </p:nvPicPr>
        <p:blipFill>
          <a:blip r:embed="rId6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11089689" y="7992939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3" name="Picture 9" descr="kesme"/>
          <p:cNvPicPr>
            <a:picLocks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22682977" y="22178515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4" name="Picture 10" descr="iki nokta"/>
          <p:cNvPicPr>
            <a:picLocks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2088209" y="7704907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5" name="Picture 11" descr="tırnak"/>
          <p:cNvPicPr>
            <a:picLocks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216481" y="23690683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6" name="Picture 12" descr="parantez"/>
          <p:cNvPicPr>
            <a:picLocks noChangeArrowheads="1"/>
          </p:cNvPicPr>
          <p:nvPr/>
        </p:nvPicPr>
        <p:blipFill>
          <a:blip r:embed="rId10" cstate="print">
            <a:clrChange>
              <a:clrFrom>
                <a:srgbClr val="FFFDF6"/>
              </a:clrFrom>
              <a:clrTo>
                <a:srgbClr val="FFFDF6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30675385" y="10585227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7" name="Picture 13" descr="noktalıvirgül"/>
          <p:cNvPicPr>
            <a:picLocks noChangeArrowheads="1"/>
          </p:cNvPicPr>
          <p:nvPr/>
        </p:nvPicPr>
        <p:blipFill>
          <a:blip r:embed="rId11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37516625" y="9217075"/>
            <a:ext cx="4320000" cy="432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6" name="15 Yuvarlatılmış Dikdörtgen"/>
          <p:cNvSpPr/>
          <p:nvPr/>
        </p:nvSpPr>
        <p:spPr>
          <a:xfrm>
            <a:off x="11665273" y="11089283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FULL STOP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16 Yuvarlatılmış Dikdörtgen"/>
          <p:cNvSpPr/>
          <p:nvPr/>
        </p:nvSpPr>
        <p:spPr>
          <a:xfrm>
            <a:off x="22826513" y="25706907"/>
            <a:ext cx="525658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APOSTROPHE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Yuvarlatılmış Dikdörtgen"/>
          <p:cNvSpPr/>
          <p:nvPr/>
        </p:nvSpPr>
        <p:spPr>
          <a:xfrm>
            <a:off x="38380241" y="29019275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HYPEN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Yuvarlatılmış Dikdörtgen"/>
          <p:cNvSpPr/>
          <p:nvPr/>
        </p:nvSpPr>
        <p:spPr>
          <a:xfrm>
            <a:off x="37732169" y="12745467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SEMI COLON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19 Yuvarlatılmış Dikdörtgen"/>
          <p:cNvSpPr/>
          <p:nvPr/>
        </p:nvSpPr>
        <p:spPr>
          <a:xfrm>
            <a:off x="31107433" y="13753579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ROUND BRACKETS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20 Yuvarlatılmış Dikdörtgen"/>
          <p:cNvSpPr/>
          <p:nvPr/>
        </p:nvSpPr>
        <p:spPr>
          <a:xfrm>
            <a:off x="14257561" y="19946267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QUESTION MARK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21 Yuvarlatılmış Dikdörtgen"/>
          <p:cNvSpPr/>
          <p:nvPr/>
        </p:nvSpPr>
        <p:spPr>
          <a:xfrm>
            <a:off x="19946193" y="6480771"/>
            <a:ext cx="511256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EXCLAMATION MARK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Yuvarlatılmış Dikdörtgen"/>
          <p:cNvSpPr/>
          <p:nvPr/>
        </p:nvSpPr>
        <p:spPr>
          <a:xfrm>
            <a:off x="11161217" y="28875259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COMMA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Yuvarlatılmış Dikdörtgen"/>
          <p:cNvSpPr/>
          <p:nvPr/>
        </p:nvSpPr>
        <p:spPr>
          <a:xfrm>
            <a:off x="216001" y="27075059"/>
            <a:ext cx="453650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QUOTATION  MARKS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24 Yuvarlatılmış Dikdörtgen"/>
          <p:cNvSpPr/>
          <p:nvPr/>
        </p:nvSpPr>
        <p:spPr>
          <a:xfrm>
            <a:off x="2088209" y="11089283"/>
            <a:ext cx="3888432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smtClean="0">
                <a:latin typeface="Times New Roman" pitchFamily="18" charset="0"/>
                <a:cs typeface="Times New Roman" pitchFamily="18" charset="0"/>
              </a:rPr>
              <a:t>COLON</a:t>
            </a:r>
            <a:endParaRPr lang="en-US" sz="4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11521257" y="23479883"/>
            <a:ext cx="1101722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comma between  items in a series or list.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39 Dikdörtgen"/>
          <p:cNvSpPr/>
          <p:nvPr/>
        </p:nvSpPr>
        <p:spPr>
          <a:xfrm>
            <a:off x="5904633" y="4567327"/>
            <a:ext cx="104411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full stop at the end of </a:t>
            </a:r>
          </a:p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 sentence.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Hand in the poster essays no later  than  noon on Friday.</a:t>
            </a:r>
            <a:endParaRPr lang="en-US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30387375" y="4320531"/>
            <a:ext cx="114492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semi-colon to indicate sentences that are grammatically independent but that have closely connected meaning.</a:t>
            </a:r>
          </a:p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You did your best; now let's hope you pass the exam.</a:t>
            </a:r>
            <a:endParaRPr lang="en-US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31107433" y="22898595"/>
            <a:ext cx="104043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hyphen to join words to show that their meaning is linked in some way.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45 Dikdörtgen"/>
          <p:cNvSpPr/>
          <p:nvPr/>
        </p:nvSpPr>
        <p:spPr>
          <a:xfrm>
            <a:off x="13105433" y="12673459"/>
            <a:ext cx="946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question mark at the end of all direct questions.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46 Dikdörtgen"/>
          <p:cNvSpPr/>
          <p:nvPr/>
        </p:nvSpPr>
        <p:spPr>
          <a:xfrm>
            <a:off x="18866073" y="7632899"/>
            <a:ext cx="115212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an exclamation mark to indicate strong feelings or a raised voice in speech.</a:t>
            </a:r>
          </a:p>
          <a:p>
            <a:pPr algn="ctr"/>
            <a:endParaRPr lang="en-US" sz="6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47 Dikdörtgen"/>
          <p:cNvSpPr/>
          <p:nvPr/>
        </p:nvSpPr>
        <p:spPr>
          <a:xfrm>
            <a:off x="30819401" y="15193739"/>
            <a:ext cx="10225136" cy="2952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*Round brackets are basically used to add extra information to a sentence.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48 Dikdörtgen"/>
          <p:cNvSpPr/>
          <p:nvPr/>
        </p:nvSpPr>
        <p:spPr>
          <a:xfrm>
            <a:off x="20666273" y="19015387"/>
            <a:ext cx="113772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an apostrophe in possessive and contracted forms.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49 Dikdörtgen"/>
          <p:cNvSpPr/>
          <p:nvPr/>
        </p:nvSpPr>
        <p:spPr>
          <a:xfrm>
            <a:off x="720057" y="12305868"/>
            <a:ext cx="104075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*Use a colon to introduce a list.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50 Dikdörtgen"/>
          <p:cNvSpPr/>
          <p:nvPr/>
        </p:nvSpPr>
        <p:spPr>
          <a:xfrm>
            <a:off x="720057" y="18650123"/>
            <a:ext cx="10873208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tr-TR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*U</a:t>
            </a:r>
            <a:r>
              <a:rPr lang="en-US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 quotation marks to show </a:t>
            </a:r>
            <a:r>
              <a:rPr lang="tr-TR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the beginning and end of a word or phrase that is somehow special or comes from outside the text that</a:t>
            </a:r>
            <a:r>
              <a:rPr lang="tr-TR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we are writing.</a:t>
            </a:r>
            <a:endParaRPr lang="en-US" sz="6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51 Dikdörtgen"/>
          <p:cNvSpPr/>
          <p:nvPr/>
        </p:nvSpPr>
        <p:spPr>
          <a:xfrm>
            <a:off x="11717886" y="25267308"/>
            <a:ext cx="105325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speak English, French and Thai.</a:t>
            </a:r>
            <a:endParaRPr lang="en-US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52 Dikdörtgen"/>
          <p:cNvSpPr/>
          <p:nvPr/>
        </p:nvSpPr>
        <p:spPr>
          <a:xfrm>
            <a:off x="1656161" y="13249523"/>
            <a:ext cx="82441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are three countries in North America: Mexico, the USA and Canada.</a:t>
            </a:r>
            <a:endParaRPr lang="en-US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30891409" y="25928155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is a rather out-of-date book.</a:t>
            </a:r>
            <a:endParaRPr lang="en-US" sz="6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54 Dikdörtgen"/>
          <p:cNvSpPr/>
          <p:nvPr/>
        </p:nvSpPr>
        <p:spPr>
          <a:xfrm>
            <a:off x="12097321" y="15049723"/>
            <a:ext cx="1146660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How much  money did you transfer?</a:t>
            </a:r>
            <a:endParaRPr lang="en-US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55 Dikdörtgen"/>
          <p:cNvSpPr/>
          <p:nvPr/>
        </p:nvSpPr>
        <p:spPr>
          <a:xfrm>
            <a:off x="19732762" y="10225187"/>
            <a:ext cx="1015053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He exclaimed:"What a fantastic </a:t>
            </a:r>
          </a:p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house you  have!"</a:t>
            </a:r>
            <a:endParaRPr lang="en-US" sz="6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56 Dikdörtgen"/>
          <p:cNvSpPr/>
          <p:nvPr/>
        </p:nvSpPr>
        <p:spPr>
          <a:xfrm>
            <a:off x="22922185" y="21314419"/>
            <a:ext cx="7465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  is John's  car.</a:t>
            </a:r>
            <a:endParaRPr lang="en-US"/>
          </a:p>
        </p:txBody>
      </p:sp>
      <p:sp>
        <p:nvSpPr>
          <p:cNvPr id="60" name="59 Dikdörtgen"/>
          <p:cNvSpPr/>
          <p:nvPr/>
        </p:nvSpPr>
        <p:spPr>
          <a:xfrm>
            <a:off x="32694329" y="18002051"/>
            <a:ext cx="65500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Many people love </a:t>
            </a:r>
          </a:p>
          <a:p>
            <a:pPr algn="ctr"/>
            <a:r>
              <a:rPr lang="en-US" sz="6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parties (I don't).</a:t>
            </a:r>
            <a:endParaRPr lang="en-US" sz="60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60 Dikdörtgen"/>
          <p:cNvSpPr/>
          <p:nvPr/>
        </p:nvSpPr>
        <p:spPr>
          <a:xfrm>
            <a:off x="648049" y="23042611"/>
            <a:ext cx="114492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 you</a:t>
            </a:r>
            <a:r>
              <a:rPr lang="tr-TR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read "War and Peace"?</a:t>
            </a:r>
            <a:endParaRPr lang="tr-TR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57 Dikdörtgen"/>
          <p:cNvSpPr/>
          <p:nvPr/>
        </p:nvSpPr>
        <p:spPr>
          <a:xfrm>
            <a:off x="0" y="51"/>
            <a:ext cx="42484675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415586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PUNCTUATION MARKS</a:t>
            </a:r>
            <a:endParaRPr lang="en-US" sz="2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265</Words>
  <Application>Microsoft Office PowerPoint</Application>
  <PresentationFormat>Özel</PresentationFormat>
  <Paragraphs>34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Slayt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Berna-))</dc:creator>
  <cp:lastModifiedBy>Berna-))</cp:lastModifiedBy>
  <cp:revision>39</cp:revision>
  <dcterms:created xsi:type="dcterms:W3CDTF">2012-10-10T01:49:02Z</dcterms:created>
  <dcterms:modified xsi:type="dcterms:W3CDTF">2012-10-10T13:18:20Z</dcterms:modified>
</cp:coreProperties>
</file>