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79" r:id="rId3"/>
    <p:sldId id="280" r:id="rId4"/>
    <p:sldId id="282" r:id="rId5"/>
    <p:sldId id="283" r:id="rId6"/>
    <p:sldId id="281" r:id="rId7"/>
    <p:sldId id="284" r:id="rId8"/>
    <p:sldId id="285" r:id="rId9"/>
    <p:sldId id="286" r:id="rId10"/>
    <p:sldId id="287" r:id="rId11"/>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B92D14"/>
    <a:srgbClr val="35759D"/>
    <a:srgbClr val="35B19D"/>
    <a:srgbClr val="000000"/>
    <a:srgbClr val="E8E8E8"/>
    <a:srgbClr val="1E1E20"/>
    <a:srgbClr val="3131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536" autoAdjust="0"/>
    <p:restoredTop sz="95596" autoAdjust="0"/>
  </p:normalViewPr>
  <p:slideViewPr>
    <p:cSldViewPr>
      <p:cViewPr>
        <p:scale>
          <a:sx n="70" d="100"/>
          <a:sy n="70" d="100"/>
        </p:scale>
        <p:origin x="-1512" y="-9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AEA3FE4-ABE9-43B7-9A18-1D992FA8E44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8906F6-7C93-4D33-B8AB-BBF233D9D123}" type="slidenum">
              <a:rPr lang="en-US"/>
              <a:pPr/>
              <a:t>1</a:t>
            </a:fld>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078B35-D5CB-4E02-B326-E95BABD5C176}" type="slidenum">
              <a:rPr lang="en-US"/>
              <a:pPr/>
              <a:t>2</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334000"/>
            <a:ext cx="7772400" cy="704850"/>
          </a:xfrm>
        </p:spPr>
        <p:txBody>
          <a:bodyPr/>
          <a:lstStyle>
            <a:lvl1pPr algn="r">
              <a:defRPr sz="3600">
                <a:solidFill>
                  <a:schemeClr val="bg1"/>
                </a:solidFill>
              </a:defRPr>
            </a:lvl1pPr>
          </a:lstStyle>
          <a:p>
            <a:r>
              <a:rPr lang="tr-TR" smtClean="0"/>
              <a:t>Asıl başlık stili için tıklatın</a:t>
            </a:r>
            <a:endParaRPr lang="en-US"/>
          </a:p>
        </p:txBody>
      </p:sp>
      <p:sp>
        <p:nvSpPr>
          <p:cNvPr id="3075" name="Rectangle 3"/>
          <p:cNvSpPr>
            <a:spLocks noGrp="1" noChangeArrowheads="1"/>
          </p:cNvSpPr>
          <p:nvPr>
            <p:ph type="subTitle" idx="1"/>
          </p:nvPr>
        </p:nvSpPr>
        <p:spPr>
          <a:xfrm>
            <a:off x="990600" y="5867400"/>
            <a:ext cx="7772400" cy="533400"/>
          </a:xfrm>
        </p:spPr>
        <p:txBody>
          <a:bodyPr/>
          <a:lstStyle>
            <a:lvl1pPr marL="0" indent="0" algn="r">
              <a:buFontTx/>
              <a:buNone/>
              <a:defRPr sz="2400">
                <a:solidFill>
                  <a:schemeClr val="bg1"/>
                </a:solidFill>
              </a:defRPr>
            </a:lvl1pPr>
          </a:lstStyle>
          <a:p>
            <a:r>
              <a:rPr lang="tr-TR" smtClean="0"/>
              <a:t>Asıl alt başlık stilini düzenlemek için tıklatın</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GB"/>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400800" y="1417638"/>
            <a:ext cx="1828800" cy="5211762"/>
          </a:xfrm>
        </p:spPr>
        <p:txBody>
          <a:bodyPr vert="eaVert"/>
          <a:lstStyle/>
          <a:p>
            <a:r>
              <a:rPr lang="tr-TR" smtClean="0"/>
              <a:t>Asıl başlık stili için tıklatın</a:t>
            </a:r>
            <a:endParaRPr lang="en-GB"/>
          </a:p>
        </p:txBody>
      </p:sp>
      <p:sp>
        <p:nvSpPr>
          <p:cNvPr id="3" name="2 Dikey Metin Yer Tutucusu"/>
          <p:cNvSpPr>
            <a:spLocks noGrp="1"/>
          </p:cNvSpPr>
          <p:nvPr>
            <p:ph type="body" orient="vert" idx="1"/>
          </p:nvPr>
        </p:nvSpPr>
        <p:spPr>
          <a:xfrm>
            <a:off x="914400" y="1417638"/>
            <a:ext cx="5334000" cy="5211762"/>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GB"/>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en-GB"/>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smtClean="0"/>
              <a:t>Asıl metin stillerini düzenlemek için tıklatın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GB"/>
          </a:p>
        </p:txBody>
      </p:sp>
      <p:sp>
        <p:nvSpPr>
          <p:cNvPr id="3" name="2 İçerik Yer Tutucusu"/>
          <p:cNvSpPr>
            <a:spLocks noGrp="1"/>
          </p:cNvSpPr>
          <p:nvPr>
            <p:ph sz="half" idx="1"/>
          </p:nvPr>
        </p:nvSpPr>
        <p:spPr>
          <a:xfrm>
            <a:off x="9144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GB"/>
          </a:p>
        </p:txBody>
      </p:sp>
      <p:sp>
        <p:nvSpPr>
          <p:cNvPr id="4" name="3 İçerik Yer Tutucusu"/>
          <p:cNvSpPr>
            <a:spLocks noGrp="1"/>
          </p:cNvSpPr>
          <p:nvPr>
            <p:ph sz="half" idx="2"/>
          </p:nvPr>
        </p:nvSpPr>
        <p:spPr>
          <a:xfrm>
            <a:off x="46482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1143000"/>
          </a:xfrm>
        </p:spPr>
        <p:txBody>
          <a:bodyPr/>
          <a:lstStyle>
            <a:lvl1pPr>
              <a:defRPr/>
            </a:lvl1pPr>
          </a:lstStyle>
          <a:p>
            <a:r>
              <a:rPr lang="tr-TR" smtClean="0"/>
              <a:t>Asıl başlık stili için tıklatın</a:t>
            </a:r>
            <a:endParaRPr lang="en-GB"/>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GB"/>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en-GB"/>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GB"/>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en-GB"/>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GB"/>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17638"/>
            <a:ext cx="7315200" cy="7159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tr-TR" smtClean="0"/>
              <a:t>Asıl başlık stili için tıklatın</a:t>
            </a:r>
            <a:endParaRPr lang="en-US" smtClean="0"/>
          </a:p>
        </p:txBody>
      </p:sp>
      <p:sp>
        <p:nvSpPr>
          <p:cNvPr id="1027" name="Rectangle 3"/>
          <p:cNvSpPr>
            <a:spLocks noGrp="1" noChangeArrowheads="1"/>
          </p:cNvSpPr>
          <p:nvPr>
            <p:ph type="body" idx="1"/>
          </p:nvPr>
        </p:nvSpPr>
        <p:spPr bwMode="auto">
          <a:xfrm>
            <a:off x="914400" y="2438400"/>
            <a:ext cx="731520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itchFamily="34" charset="0"/>
        </a:defRPr>
      </a:lvl2pPr>
      <a:lvl3pPr algn="l" rtl="0" eaLnBrk="1" fontAlgn="base" hangingPunct="1">
        <a:spcBef>
          <a:spcPct val="0"/>
        </a:spcBef>
        <a:spcAft>
          <a:spcPct val="0"/>
        </a:spcAft>
        <a:defRPr sz="4400">
          <a:solidFill>
            <a:schemeClr val="tx1"/>
          </a:solidFill>
          <a:latin typeface="Microsoft Sans Serif" pitchFamily="34" charset="0"/>
        </a:defRPr>
      </a:lvl3pPr>
      <a:lvl4pPr algn="l" rtl="0" eaLnBrk="1" fontAlgn="base" hangingPunct="1">
        <a:spcBef>
          <a:spcPct val="0"/>
        </a:spcBef>
        <a:spcAft>
          <a:spcPct val="0"/>
        </a:spcAft>
        <a:defRPr sz="4400">
          <a:solidFill>
            <a:schemeClr val="tx1"/>
          </a:solidFill>
          <a:latin typeface="Microsoft Sans Serif" pitchFamily="34" charset="0"/>
        </a:defRPr>
      </a:lvl4pPr>
      <a:lvl5pPr algn="l" rtl="0" eaLnBrk="1" fontAlgn="base" hangingPunct="1">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a:xfrm>
            <a:off x="-428660" y="571480"/>
            <a:ext cx="5429256" cy="1500198"/>
          </a:xfrm>
          <a:effectLst>
            <a:outerShdw dist="17961" dir="2700000" algn="ctr" rotWithShape="0">
              <a:srgbClr val="1E1E20"/>
            </a:outerShdw>
          </a:effectLst>
        </p:spPr>
        <p:txBody>
          <a:bodyPr/>
          <a:lstStyle/>
          <a:p>
            <a:pPr algn="ctr"/>
            <a:r>
              <a:rPr lang="tr-TR" sz="3200" b="1" dirty="0" err="1" smtClean="0">
                <a:latin typeface="Times New Roman" pitchFamily="18" charset="0"/>
                <a:cs typeface="Times New Roman" pitchFamily="18" charset="0"/>
              </a:rPr>
              <a:t>Innovative</a:t>
            </a:r>
            <a:r>
              <a:rPr lang="tr-TR" sz="3200" b="1" dirty="0" smtClean="0">
                <a:latin typeface="Times New Roman" pitchFamily="18" charset="0"/>
                <a:cs typeface="Times New Roman" pitchFamily="18" charset="0"/>
              </a:rPr>
              <a:t> </a:t>
            </a:r>
            <a:r>
              <a:rPr lang="tr-TR" sz="3200" b="1" dirty="0" err="1" smtClean="0">
                <a:latin typeface="Times New Roman" pitchFamily="18" charset="0"/>
                <a:cs typeface="Times New Roman" pitchFamily="18" charset="0"/>
              </a:rPr>
              <a:t>Uses</a:t>
            </a:r>
            <a:r>
              <a:rPr lang="tr-TR" sz="3200" b="1" dirty="0" smtClean="0">
                <a:latin typeface="Times New Roman" pitchFamily="18" charset="0"/>
                <a:cs typeface="Times New Roman" pitchFamily="18" charset="0"/>
              </a:rPr>
              <a:t> of </a:t>
            </a:r>
            <a:r>
              <a:rPr lang="tr-TR" sz="3200" b="1" dirty="0" err="1" smtClean="0">
                <a:latin typeface="Times New Roman" pitchFamily="18" charset="0"/>
                <a:cs typeface="Times New Roman" pitchFamily="18" charset="0"/>
              </a:rPr>
              <a:t>Technology</a:t>
            </a:r>
            <a:r>
              <a:rPr lang="tr-TR" sz="3200" b="1" dirty="0" smtClean="0">
                <a:latin typeface="Times New Roman" pitchFamily="18" charset="0"/>
                <a:cs typeface="Times New Roman" pitchFamily="18" charset="0"/>
              </a:rPr>
              <a:t> in </a:t>
            </a:r>
            <a:r>
              <a:rPr lang="tr-TR" sz="3200" b="1" dirty="0" err="1" smtClean="0">
                <a:latin typeface="Times New Roman" pitchFamily="18" charset="0"/>
                <a:cs typeface="Times New Roman" pitchFamily="18" charset="0"/>
              </a:rPr>
              <a:t>Education</a:t>
            </a:r>
            <a:endParaRPr lang="ru-RU" sz="3200" b="1" dirty="0">
              <a:latin typeface="Times New Roman" pitchFamily="18" charset="0"/>
              <a:cs typeface="Times New Roman" pitchFamily="18" charset="0"/>
            </a:endParaRPr>
          </a:p>
        </p:txBody>
      </p:sp>
      <p:sp>
        <p:nvSpPr>
          <p:cNvPr id="2056" name="Rectangle 8"/>
          <p:cNvSpPr>
            <a:spLocks noGrp="1" noChangeArrowheads="1"/>
          </p:cNvSpPr>
          <p:nvPr>
            <p:ph type="subTitle" idx="1"/>
          </p:nvPr>
        </p:nvSpPr>
        <p:spPr>
          <a:xfrm>
            <a:off x="0" y="2357430"/>
            <a:ext cx="3929058" cy="3286148"/>
          </a:xfrm>
          <a:effectLst>
            <a:outerShdw dist="17961" dir="2700000" algn="ctr" rotWithShape="0">
              <a:srgbClr val="1E1E20"/>
            </a:outerShdw>
          </a:effectLst>
        </p:spPr>
        <p:txBody>
          <a:bodyPr/>
          <a:lstStyle/>
          <a:p>
            <a:pPr algn="ctr"/>
            <a:r>
              <a:rPr lang="tr-TR" sz="2800" b="1" dirty="0" smtClean="0">
                <a:latin typeface="Times New Roman" pitchFamily="18" charset="0"/>
                <a:cs typeface="Times New Roman" pitchFamily="18" charset="0"/>
              </a:rPr>
              <a:t>IDE 1022 ACADEMIC WRITING COURSE</a:t>
            </a:r>
          </a:p>
          <a:p>
            <a:pPr algn="ctr"/>
            <a:endParaRPr lang="tr-TR" sz="2800" dirty="0"/>
          </a:p>
          <a:p>
            <a:pPr algn="ctr"/>
            <a:r>
              <a:rPr lang="tr-TR" sz="2800" b="1" dirty="0" smtClean="0">
                <a:latin typeface="Times New Roman" pitchFamily="18" charset="0"/>
                <a:cs typeface="Times New Roman" pitchFamily="18" charset="0"/>
              </a:rPr>
              <a:t>Bilal Can TULUN</a:t>
            </a:r>
          </a:p>
          <a:p>
            <a:pPr algn="ctr"/>
            <a:r>
              <a:rPr lang="tr-TR" sz="2800" b="1" dirty="0" smtClean="0">
                <a:latin typeface="Times New Roman" pitchFamily="18" charset="0"/>
                <a:cs typeface="Times New Roman" pitchFamily="18" charset="0"/>
              </a:rPr>
              <a:t>300444</a:t>
            </a:r>
          </a:p>
          <a:p>
            <a:pPr algn="ctr"/>
            <a:endParaRPr lang="tr-TR" sz="2800" dirty="0" smtClean="0"/>
          </a:p>
          <a:p>
            <a:pPr algn="ctr"/>
            <a:endParaRPr lang="tr-TR" sz="2800" dirty="0"/>
          </a:p>
          <a:p>
            <a:pPr algn="ctr"/>
            <a:endParaRPr lang="tr-TR" sz="2800" dirty="0" smtClean="0"/>
          </a:p>
          <a:p>
            <a:pPr algn="ctr"/>
            <a:endParaRPr lang="tr-TR" sz="2800" dirty="0" smtClean="0"/>
          </a:p>
          <a:p>
            <a:pPr algn="ctr"/>
            <a:endParaRPr lang="ru-RU"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4000" dirty="0" err="1" smtClean="0">
                <a:latin typeface="Times New Roman" pitchFamily="18" charset="0"/>
                <a:cs typeface="Times New Roman" pitchFamily="18" charset="0"/>
              </a:rPr>
              <a:t>References</a:t>
            </a:r>
            <a:endParaRPr lang="en-GB" sz="4000" dirty="0">
              <a:latin typeface="Times New Roman" pitchFamily="18" charset="0"/>
              <a:cs typeface="Times New Roman" pitchFamily="18" charset="0"/>
            </a:endParaRPr>
          </a:p>
        </p:txBody>
      </p:sp>
      <p:sp>
        <p:nvSpPr>
          <p:cNvPr id="3" name="2 İçerik Yer Tutucusu"/>
          <p:cNvSpPr>
            <a:spLocks noGrp="1"/>
          </p:cNvSpPr>
          <p:nvPr>
            <p:ph idx="1"/>
          </p:nvPr>
        </p:nvSpPr>
        <p:spPr/>
        <p:txBody>
          <a:bodyPr/>
          <a:lstStyle/>
          <a:p>
            <a:r>
              <a:rPr lang="en-GB" sz="2000" dirty="0" err="1" smtClean="0">
                <a:latin typeface="Times New Roman" pitchFamily="18" charset="0"/>
                <a:cs typeface="Times New Roman" pitchFamily="18" charset="0"/>
              </a:rPr>
              <a:t>Celik</a:t>
            </a:r>
            <a:r>
              <a:rPr lang="en-GB" sz="2000" dirty="0" smtClean="0">
                <a:latin typeface="Times New Roman" pitchFamily="18" charset="0"/>
                <a:cs typeface="Times New Roman" pitchFamily="18" charset="0"/>
              </a:rPr>
              <a:t>, S. (2013). Internet-assisted technologies for English language teaching in Turkish  universities. </a:t>
            </a:r>
            <a:r>
              <a:rPr lang="en-GB" sz="2000" i="1" dirty="0" smtClean="0">
                <a:latin typeface="Times New Roman" pitchFamily="18" charset="0"/>
                <a:cs typeface="Times New Roman" pitchFamily="18" charset="0"/>
              </a:rPr>
              <a:t>26</a:t>
            </a:r>
            <a:r>
              <a:rPr lang="en-GB" sz="2000" dirty="0" smtClean="0">
                <a:latin typeface="Times New Roman" pitchFamily="18" charset="0"/>
                <a:cs typeface="Times New Roman" pitchFamily="18" charset="0"/>
              </a:rPr>
              <a:t>(5), 468-483.</a:t>
            </a:r>
            <a:endParaRPr lang="tr-TR" sz="2000" dirty="0" smtClean="0">
              <a:latin typeface="Times New Roman" pitchFamily="18" charset="0"/>
              <a:cs typeface="Times New Roman" pitchFamily="18" charset="0"/>
            </a:endParaRPr>
          </a:p>
          <a:p>
            <a:r>
              <a:rPr lang="en-GB" sz="2000" dirty="0" err="1" smtClean="0">
                <a:latin typeface="Times New Roman" pitchFamily="18" charset="0"/>
                <a:cs typeface="Times New Roman" pitchFamily="18" charset="0"/>
              </a:rPr>
              <a:t>Celik</a:t>
            </a:r>
            <a:r>
              <a:rPr lang="en-GB" sz="2000" dirty="0" smtClean="0">
                <a:latin typeface="Times New Roman" pitchFamily="18" charset="0"/>
                <a:cs typeface="Times New Roman" pitchFamily="18" charset="0"/>
              </a:rPr>
              <a:t>, S., &amp; </a:t>
            </a:r>
            <a:r>
              <a:rPr lang="en-GB" sz="2000" dirty="0" err="1" smtClean="0">
                <a:latin typeface="Times New Roman" pitchFamily="18" charset="0"/>
                <a:cs typeface="Times New Roman" pitchFamily="18" charset="0"/>
              </a:rPr>
              <a:t>Aytın</a:t>
            </a:r>
            <a:r>
              <a:rPr lang="en-GB" sz="2000" dirty="0" smtClean="0">
                <a:latin typeface="Times New Roman" pitchFamily="18" charset="0"/>
                <a:cs typeface="Times New Roman" pitchFamily="18" charset="0"/>
              </a:rPr>
              <a:t>, K. (2014). Teachers’ Views on Digital Educational Tools in </a:t>
            </a:r>
            <a:r>
              <a:rPr lang="en-GB" sz="2000" dirty="0" smtClean="0">
                <a:latin typeface="Times New Roman" pitchFamily="18" charset="0"/>
                <a:cs typeface="Times New Roman" pitchFamily="18" charset="0"/>
              </a:rPr>
              <a:t>English </a:t>
            </a:r>
            <a:r>
              <a:rPr lang="en-GB" sz="2000" dirty="0" smtClean="0">
                <a:latin typeface="Times New Roman" pitchFamily="18" charset="0"/>
                <a:cs typeface="Times New Roman" pitchFamily="18" charset="0"/>
              </a:rPr>
              <a:t>Language Learning: Benefits and Challenges in the Turkish Context. </a:t>
            </a:r>
            <a:r>
              <a:rPr lang="en-GB" sz="2000" i="1" dirty="0" smtClean="0">
                <a:latin typeface="Times New Roman" pitchFamily="18" charset="0"/>
                <a:cs typeface="Times New Roman" pitchFamily="18" charset="0"/>
              </a:rPr>
              <a:t>TESL-‐EJ,</a:t>
            </a:r>
            <a:r>
              <a:rPr lang="en-GB" sz="2000" dirty="0" smtClean="0">
                <a:latin typeface="Times New Roman" pitchFamily="18" charset="0"/>
                <a:cs typeface="Times New Roman" pitchFamily="18" charset="0"/>
              </a:rPr>
              <a:t> </a:t>
            </a:r>
            <a:r>
              <a:rPr lang="en-GB" sz="2000" i="1" dirty="0" smtClean="0">
                <a:latin typeface="Times New Roman" pitchFamily="18" charset="0"/>
                <a:cs typeface="Times New Roman" pitchFamily="18" charset="0"/>
              </a:rPr>
              <a:t>18</a:t>
            </a:r>
            <a:r>
              <a:rPr lang="en-GB" sz="2000" dirty="0" smtClean="0">
                <a:latin typeface="Times New Roman" pitchFamily="18" charset="0"/>
                <a:cs typeface="Times New Roman" pitchFamily="18" charset="0"/>
              </a:rPr>
              <a:t>(2), 1-18.</a:t>
            </a:r>
            <a:endParaRPr lang="tr-TR"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685800"/>
            <a:ext cx="6934200" cy="715963"/>
          </a:xfrm>
        </p:spPr>
        <p:txBody>
          <a:bodyPr/>
          <a:lstStyle/>
          <a:p>
            <a:r>
              <a:rPr lang="tr-TR" sz="4000" b="1" dirty="0" err="1" smtClean="0">
                <a:solidFill>
                  <a:srgbClr val="4D4D4D"/>
                </a:solidFill>
                <a:latin typeface="Times New Roman" pitchFamily="18" charset="0"/>
                <a:cs typeface="Times New Roman" pitchFamily="18" charset="0"/>
              </a:rPr>
              <a:t>Education</a:t>
            </a:r>
            <a:r>
              <a:rPr lang="tr-TR" sz="4000" b="1" dirty="0" smtClean="0">
                <a:solidFill>
                  <a:srgbClr val="4D4D4D"/>
                </a:solidFill>
                <a:latin typeface="Times New Roman" pitchFamily="18" charset="0"/>
                <a:cs typeface="Times New Roman" pitchFamily="18" charset="0"/>
              </a:rPr>
              <a:t> </a:t>
            </a:r>
            <a:r>
              <a:rPr lang="tr-TR" sz="4000" b="1" dirty="0" err="1" smtClean="0">
                <a:solidFill>
                  <a:srgbClr val="4D4D4D"/>
                </a:solidFill>
                <a:latin typeface="Times New Roman" pitchFamily="18" charset="0"/>
                <a:cs typeface="Times New Roman" pitchFamily="18" charset="0"/>
              </a:rPr>
              <a:t>and</a:t>
            </a:r>
            <a:r>
              <a:rPr lang="tr-TR" sz="4000" b="1" dirty="0" smtClean="0">
                <a:solidFill>
                  <a:srgbClr val="4D4D4D"/>
                </a:solidFill>
                <a:latin typeface="Times New Roman" pitchFamily="18" charset="0"/>
                <a:cs typeface="Times New Roman" pitchFamily="18" charset="0"/>
              </a:rPr>
              <a:t> </a:t>
            </a:r>
            <a:r>
              <a:rPr lang="tr-TR" sz="4000" b="1" dirty="0" err="1" smtClean="0">
                <a:solidFill>
                  <a:srgbClr val="4D4D4D"/>
                </a:solidFill>
                <a:latin typeface="Times New Roman" pitchFamily="18" charset="0"/>
                <a:cs typeface="Times New Roman" pitchFamily="18" charset="0"/>
              </a:rPr>
              <a:t>Technology</a:t>
            </a:r>
            <a:endParaRPr lang="en-US" sz="4000" b="1" dirty="0">
              <a:solidFill>
                <a:srgbClr val="4D4D4D"/>
              </a:solidFill>
              <a:latin typeface="Times New Roman" pitchFamily="18" charset="0"/>
              <a:cs typeface="Times New Roman" pitchFamily="18" charset="0"/>
            </a:endParaRPr>
          </a:p>
        </p:txBody>
      </p:sp>
      <p:sp>
        <p:nvSpPr>
          <p:cNvPr id="60419" name="Rectangle 3"/>
          <p:cNvSpPr>
            <a:spLocks noGrp="1" noChangeArrowheads="1"/>
          </p:cNvSpPr>
          <p:nvPr>
            <p:ph type="body" idx="1"/>
          </p:nvPr>
        </p:nvSpPr>
        <p:spPr>
          <a:xfrm>
            <a:off x="1981200" y="1630363"/>
            <a:ext cx="6934200" cy="4267200"/>
          </a:xfrm>
        </p:spPr>
        <p:txBody>
          <a:bodyPr/>
          <a:lstStyle/>
          <a:p>
            <a:pPr>
              <a:lnSpc>
                <a:spcPct val="80000"/>
              </a:lnSpc>
            </a:pPr>
            <a:r>
              <a:rPr lang="tr-TR" altLang="ko-KR" sz="2400" b="1" u="sng" dirty="0" err="1" smtClean="0">
                <a:solidFill>
                  <a:srgbClr val="FF0000"/>
                </a:solidFill>
                <a:latin typeface="Times New Roman" pitchFamily="18" charset="0"/>
                <a:ea typeface="굴림" charset="-127"/>
                <a:cs typeface="Times New Roman" pitchFamily="18" charset="0"/>
              </a:rPr>
              <a:t>Education</a:t>
            </a:r>
            <a:r>
              <a:rPr lang="tr-TR" altLang="ko-KR" sz="2400" b="1" dirty="0" smtClean="0">
                <a:solidFill>
                  <a:srgbClr val="4D4D4D"/>
                </a:solidFill>
                <a:latin typeface="Times New Roman" pitchFamily="18" charset="0"/>
                <a:ea typeface="굴림" charset="-127"/>
                <a:cs typeface="Times New Roman" pitchFamily="18" charset="0"/>
              </a:rPr>
              <a:t> is </a:t>
            </a:r>
            <a:r>
              <a:rPr lang="tr-TR" altLang="ko-KR" sz="2400" b="1" dirty="0" err="1" smtClean="0">
                <a:solidFill>
                  <a:srgbClr val="4D4D4D"/>
                </a:solidFill>
                <a:latin typeface="Times New Roman" pitchFamily="18" charset="0"/>
                <a:ea typeface="굴림" charset="-127"/>
                <a:cs typeface="Times New Roman" pitchFamily="18" charset="0"/>
              </a:rPr>
              <a:t>the</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process</a:t>
            </a:r>
            <a:r>
              <a:rPr lang="tr-TR" altLang="ko-KR" sz="2400" b="1" dirty="0" smtClean="0">
                <a:solidFill>
                  <a:srgbClr val="4D4D4D"/>
                </a:solidFill>
                <a:latin typeface="Times New Roman" pitchFamily="18" charset="0"/>
                <a:ea typeface="굴림" charset="-127"/>
                <a:cs typeface="Times New Roman" pitchFamily="18" charset="0"/>
              </a:rPr>
              <a:t> of </a:t>
            </a:r>
            <a:r>
              <a:rPr lang="tr-TR" altLang="ko-KR" sz="2400" b="1" dirty="0" err="1" smtClean="0">
                <a:solidFill>
                  <a:srgbClr val="4D4D4D"/>
                </a:solidFill>
                <a:latin typeface="Times New Roman" pitchFamily="18" charset="0"/>
                <a:ea typeface="굴림" charset="-127"/>
                <a:cs typeface="Times New Roman" pitchFamily="18" charset="0"/>
              </a:rPr>
              <a:t>facilitating</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learning</a:t>
            </a:r>
            <a:endParaRPr lang="tr-TR" altLang="ko-KR" sz="2400" b="1" dirty="0" smtClean="0">
              <a:solidFill>
                <a:srgbClr val="4D4D4D"/>
              </a:solidFill>
              <a:latin typeface="Times New Roman" pitchFamily="18" charset="0"/>
              <a:ea typeface="굴림" charset="-127"/>
              <a:cs typeface="Times New Roman" pitchFamily="18" charset="0"/>
            </a:endParaRPr>
          </a:p>
          <a:p>
            <a:pPr>
              <a:lnSpc>
                <a:spcPct val="80000"/>
              </a:lnSpc>
            </a:pPr>
            <a:endParaRPr lang="tr-TR" altLang="ko-KR" sz="1800" dirty="0" smtClean="0">
              <a:solidFill>
                <a:srgbClr val="4D4D4D"/>
              </a:solidFill>
              <a:latin typeface="Verdana" pitchFamily="34" charset="0"/>
              <a:ea typeface="굴림" charset="-127"/>
            </a:endParaRPr>
          </a:p>
          <a:p>
            <a:pPr>
              <a:lnSpc>
                <a:spcPct val="80000"/>
              </a:lnSpc>
            </a:pPr>
            <a:r>
              <a:rPr lang="tr-TR" altLang="ko-KR" sz="2400" b="1" dirty="0" err="1" smtClean="0">
                <a:solidFill>
                  <a:srgbClr val="4D4D4D"/>
                </a:solidFill>
                <a:latin typeface="Times New Roman" pitchFamily="18" charset="0"/>
                <a:ea typeface="굴림" charset="-127"/>
                <a:cs typeface="Times New Roman" pitchFamily="18" charset="0"/>
              </a:rPr>
              <a:t>Knowledge</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skills</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values</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beliefs</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and</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habits</a:t>
            </a:r>
            <a:r>
              <a:rPr lang="tr-TR" altLang="ko-KR" sz="2400" b="1" dirty="0" smtClean="0">
                <a:solidFill>
                  <a:srgbClr val="4D4D4D"/>
                </a:solidFill>
                <a:latin typeface="Times New Roman" pitchFamily="18" charset="0"/>
                <a:ea typeface="굴림" charset="-127"/>
                <a:cs typeface="Times New Roman" pitchFamily="18" charset="0"/>
              </a:rPr>
              <a:t> of a </a:t>
            </a:r>
            <a:r>
              <a:rPr lang="tr-TR" altLang="ko-KR" sz="2400" b="1" dirty="0" err="1" smtClean="0">
                <a:solidFill>
                  <a:srgbClr val="4D4D4D"/>
                </a:solidFill>
                <a:latin typeface="Times New Roman" pitchFamily="18" charset="0"/>
                <a:ea typeface="굴림" charset="-127"/>
                <a:cs typeface="Times New Roman" pitchFamily="18" charset="0"/>
              </a:rPr>
              <a:t>group</a:t>
            </a:r>
            <a:r>
              <a:rPr lang="tr-TR" altLang="ko-KR" sz="2400" b="1" dirty="0" smtClean="0">
                <a:solidFill>
                  <a:srgbClr val="4D4D4D"/>
                </a:solidFill>
                <a:latin typeface="Times New Roman" pitchFamily="18" charset="0"/>
                <a:ea typeface="굴림" charset="-127"/>
                <a:cs typeface="Times New Roman" pitchFamily="18" charset="0"/>
              </a:rPr>
              <a:t> of </a:t>
            </a:r>
            <a:r>
              <a:rPr lang="tr-TR" altLang="ko-KR" sz="2400" b="1" dirty="0" err="1" smtClean="0">
                <a:solidFill>
                  <a:srgbClr val="4D4D4D"/>
                </a:solidFill>
                <a:latin typeface="Times New Roman" pitchFamily="18" charset="0"/>
                <a:ea typeface="굴림" charset="-127"/>
                <a:cs typeface="Times New Roman" pitchFamily="18" charset="0"/>
              </a:rPr>
              <a:t>people</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are</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transferred</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to</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other</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people</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through</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storytelling</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discussion</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teaching</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training</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or</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research</a:t>
            </a:r>
            <a:r>
              <a:rPr lang="tr-TR" altLang="ko-KR" sz="2400" b="1" dirty="0" smtClean="0">
                <a:solidFill>
                  <a:srgbClr val="4D4D4D"/>
                </a:solidFill>
                <a:latin typeface="Times New Roman" pitchFamily="18" charset="0"/>
                <a:ea typeface="굴림" charset="-127"/>
                <a:cs typeface="Times New Roman" pitchFamily="18" charset="0"/>
              </a:rPr>
              <a:t>.</a:t>
            </a:r>
          </a:p>
          <a:p>
            <a:pPr>
              <a:lnSpc>
                <a:spcPct val="80000"/>
              </a:lnSpc>
            </a:pPr>
            <a:endParaRPr lang="tr-TR" altLang="ko-KR" sz="2400" b="1" dirty="0" smtClean="0">
              <a:solidFill>
                <a:srgbClr val="4D4D4D"/>
              </a:solidFill>
              <a:latin typeface="Times New Roman" pitchFamily="18" charset="0"/>
              <a:ea typeface="굴림" charset="-127"/>
              <a:cs typeface="Times New Roman" pitchFamily="18" charset="0"/>
            </a:endParaRPr>
          </a:p>
          <a:p>
            <a:pPr>
              <a:lnSpc>
                <a:spcPct val="80000"/>
              </a:lnSpc>
            </a:pPr>
            <a:r>
              <a:rPr lang="tr-TR" altLang="ko-KR" sz="2400" b="1" u="sng" dirty="0" err="1" smtClean="0">
                <a:solidFill>
                  <a:srgbClr val="FF0000"/>
                </a:solidFill>
                <a:latin typeface="Times New Roman" pitchFamily="18" charset="0"/>
                <a:ea typeface="굴림" charset="-127"/>
                <a:cs typeface="Times New Roman" pitchFamily="18" charset="0"/>
              </a:rPr>
              <a:t>Technology</a:t>
            </a:r>
            <a:r>
              <a:rPr lang="tr-TR" altLang="ko-KR" sz="2400" b="1" dirty="0" smtClean="0">
                <a:solidFill>
                  <a:srgbClr val="4D4D4D"/>
                </a:solidFill>
                <a:latin typeface="Times New Roman" pitchFamily="18" charset="0"/>
                <a:ea typeface="굴림" charset="-127"/>
                <a:cs typeface="Times New Roman" pitchFamily="18" charset="0"/>
              </a:rPr>
              <a:t> is </a:t>
            </a:r>
            <a:r>
              <a:rPr lang="tr-TR" altLang="ko-KR" sz="2400" b="1" dirty="0" err="1" smtClean="0">
                <a:solidFill>
                  <a:srgbClr val="4D4D4D"/>
                </a:solidFill>
                <a:latin typeface="Times New Roman" pitchFamily="18" charset="0"/>
                <a:ea typeface="굴림" charset="-127"/>
                <a:cs typeface="Times New Roman" pitchFamily="18" charset="0"/>
              </a:rPr>
              <a:t>the</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collection</a:t>
            </a:r>
            <a:r>
              <a:rPr lang="tr-TR" altLang="ko-KR" sz="2400" b="1" dirty="0" smtClean="0">
                <a:solidFill>
                  <a:srgbClr val="4D4D4D"/>
                </a:solidFill>
                <a:latin typeface="Times New Roman" pitchFamily="18" charset="0"/>
                <a:ea typeface="굴림" charset="-127"/>
                <a:cs typeface="Times New Roman" pitchFamily="18" charset="0"/>
              </a:rPr>
              <a:t> of </a:t>
            </a:r>
            <a:r>
              <a:rPr lang="tr-TR" altLang="ko-KR" sz="2400" b="1" dirty="0" err="1" smtClean="0">
                <a:solidFill>
                  <a:srgbClr val="4D4D4D"/>
                </a:solidFill>
                <a:latin typeface="Times New Roman" pitchFamily="18" charset="0"/>
                <a:ea typeface="굴림" charset="-127"/>
                <a:cs typeface="Times New Roman" pitchFamily="18" charset="0"/>
              </a:rPr>
              <a:t>techniques</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methods</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or</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process</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used</a:t>
            </a:r>
            <a:r>
              <a:rPr lang="tr-TR" altLang="ko-KR" sz="2400" b="1" dirty="0" smtClean="0">
                <a:solidFill>
                  <a:srgbClr val="4D4D4D"/>
                </a:solidFill>
                <a:latin typeface="Times New Roman" pitchFamily="18" charset="0"/>
                <a:ea typeface="굴림" charset="-127"/>
                <a:cs typeface="Times New Roman" pitchFamily="18" charset="0"/>
              </a:rPr>
              <a:t> in </a:t>
            </a:r>
            <a:r>
              <a:rPr lang="tr-TR" altLang="ko-KR" sz="2400" b="1" dirty="0" err="1" smtClean="0">
                <a:solidFill>
                  <a:srgbClr val="4D4D4D"/>
                </a:solidFill>
                <a:latin typeface="Times New Roman" pitchFamily="18" charset="0"/>
                <a:ea typeface="굴림" charset="-127"/>
                <a:cs typeface="Times New Roman" pitchFamily="18" charset="0"/>
              </a:rPr>
              <a:t>the</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production</a:t>
            </a:r>
            <a:r>
              <a:rPr lang="tr-TR" altLang="ko-KR" sz="2400" b="1" dirty="0" smtClean="0">
                <a:solidFill>
                  <a:srgbClr val="4D4D4D"/>
                </a:solidFill>
                <a:latin typeface="Times New Roman" pitchFamily="18" charset="0"/>
                <a:ea typeface="굴림" charset="-127"/>
                <a:cs typeface="Times New Roman" pitchFamily="18" charset="0"/>
              </a:rPr>
              <a:t> of </a:t>
            </a:r>
            <a:r>
              <a:rPr lang="tr-TR" altLang="ko-KR" sz="2400" b="1" dirty="0" err="1" smtClean="0">
                <a:solidFill>
                  <a:srgbClr val="4D4D4D"/>
                </a:solidFill>
                <a:latin typeface="Times New Roman" pitchFamily="18" charset="0"/>
                <a:ea typeface="굴림" charset="-127"/>
                <a:cs typeface="Times New Roman" pitchFamily="18" charset="0"/>
              </a:rPr>
              <a:t>goods</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or</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services</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or</a:t>
            </a:r>
            <a:r>
              <a:rPr lang="tr-TR" altLang="ko-KR" sz="2400" b="1" dirty="0" smtClean="0">
                <a:solidFill>
                  <a:srgbClr val="4D4D4D"/>
                </a:solidFill>
                <a:latin typeface="Times New Roman" pitchFamily="18" charset="0"/>
                <a:ea typeface="굴림" charset="-127"/>
                <a:cs typeface="Times New Roman" pitchFamily="18" charset="0"/>
              </a:rPr>
              <a:t> in </a:t>
            </a:r>
            <a:r>
              <a:rPr lang="tr-TR" altLang="ko-KR" sz="2400" b="1" dirty="0" err="1" smtClean="0">
                <a:solidFill>
                  <a:srgbClr val="4D4D4D"/>
                </a:solidFill>
                <a:latin typeface="Times New Roman" pitchFamily="18" charset="0"/>
                <a:ea typeface="굴림" charset="-127"/>
                <a:cs typeface="Times New Roman" pitchFamily="18" charset="0"/>
              </a:rPr>
              <a:t>the</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accomplishment</a:t>
            </a:r>
            <a:r>
              <a:rPr lang="tr-TR" altLang="ko-KR" sz="2400" b="1" dirty="0" smtClean="0">
                <a:solidFill>
                  <a:srgbClr val="4D4D4D"/>
                </a:solidFill>
                <a:latin typeface="Times New Roman" pitchFamily="18" charset="0"/>
                <a:ea typeface="굴림" charset="-127"/>
                <a:cs typeface="Times New Roman" pitchFamily="18" charset="0"/>
              </a:rPr>
              <a:t> of </a:t>
            </a:r>
            <a:r>
              <a:rPr lang="tr-TR" altLang="ko-KR" sz="2400" b="1" dirty="0" err="1" smtClean="0">
                <a:solidFill>
                  <a:srgbClr val="4D4D4D"/>
                </a:solidFill>
                <a:latin typeface="Times New Roman" pitchFamily="18" charset="0"/>
                <a:ea typeface="굴림" charset="-127"/>
                <a:cs typeface="Times New Roman" pitchFamily="18" charset="0"/>
              </a:rPr>
              <a:t>objectives</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such</a:t>
            </a:r>
            <a:r>
              <a:rPr lang="tr-TR" altLang="ko-KR" sz="2400" b="1" dirty="0" smtClean="0">
                <a:solidFill>
                  <a:srgbClr val="4D4D4D"/>
                </a:solidFill>
                <a:latin typeface="Times New Roman" pitchFamily="18" charset="0"/>
                <a:ea typeface="굴림" charset="-127"/>
                <a:cs typeface="Times New Roman" pitchFamily="18" charset="0"/>
              </a:rPr>
              <a:t> as </a:t>
            </a:r>
            <a:r>
              <a:rPr lang="tr-TR" altLang="ko-KR" sz="2400" b="1" dirty="0" err="1" smtClean="0">
                <a:solidFill>
                  <a:srgbClr val="4D4D4D"/>
                </a:solidFill>
                <a:latin typeface="Times New Roman" pitchFamily="18" charset="0"/>
                <a:ea typeface="굴림" charset="-127"/>
                <a:cs typeface="Times New Roman" pitchFamily="18" charset="0"/>
              </a:rPr>
              <a:t>scientific</a:t>
            </a:r>
            <a:r>
              <a:rPr lang="tr-TR" altLang="ko-KR" sz="2400" b="1" dirty="0" smtClean="0">
                <a:solidFill>
                  <a:srgbClr val="4D4D4D"/>
                </a:solidFill>
                <a:latin typeface="Times New Roman" pitchFamily="18" charset="0"/>
                <a:ea typeface="굴림" charset="-127"/>
                <a:cs typeface="Times New Roman" pitchFamily="18" charset="0"/>
              </a:rPr>
              <a:t> </a:t>
            </a:r>
            <a:r>
              <a:rPr lang="tr-TR" altLang="ko-KR" sz="2400" b="1" dirty="0" err="1" smtClean="0">
                <a:solidFill>
                  <a:srgbClr val="4D4D4D"/>
                </a:solidFill>
                <a:latin typeface="Times New Roman" pitchFamily="18" charset="0"/>
                <a:ea typeface="굴림" charset="-127"/>
                <a:cs typeface="Times New Roman" pitchFamily="18" charset="0"/>
              </a:rPr>
              <a:t>investigation</a:t>
            </a:r>
            <a:r>
              <a:rPr lang="tr-TR" altLang="ko-KR" sz="2400" b="1" dirty="0" smtClean="0">
                <a:solidFill>
                  <a:srgbClr val="4D4D4D"/>
                </a:solidFill>
                <a:latin typeface="Times New Roman" pitchFamily="18" charset="0"/>
                <a:ea typeface="굴림" charset="-127"/>
                <a:cs typeface="Times New Roman" pitchFamily="18" charset="0"/>
              </a:rPr>
              <a:t>.</a:t>
            </a:r>
            <a:endParaRPr lang="en-US" altLang="ko-KR" sz="2400" b="1" dirty="0">
              <a:solidFill>
                <a:srgbClr val="4D4D4D"/>
              </a:solidFill>
              <a:latin typeface="Times New Roman" pitchFamily="18" charset="0"/>
              <a:ea typeface="굴림" charset="-127"/>
              <a:cs typeface="Times New Roman" pitchFamily="18" charset="0"/>
            </a:endParaRPr>
          </a:p>
          <a:p>
            <a:pPr>
              <a:lnSpc>
                <a:spcPct val="80000"/>
              </a:lnSpc>
            </a:pPr>
            <a:endParaRPr lang="en-US" altLang="ko-KR" sz="1800" dirty="0">
              <a:solidFill>
                <a:srgbClr val="4D4D4D"/>
              </a:solidFill>
              <a:latin typeface="Verdana" pitchFamily="34" charset="0"/>
              <a:ea typeface="굴림" charset="-127"/>
            </a:endParaRPr>
          </a:p>
          <a:p>
            <a:pPr>
              <a:lnSpc>
                <a:spcPct val="80000"/>
              </a:lnSpc>
            </a:pPr>
            <a:endParaRPr lang="en-US" altLang="ko-KR" sz="1800" dirty="0">
              <a:solidFill>
                <a:srgbClr val="4D4D4D"/>
              </a:solidFill>
              <a:latin typeface="Verdana" pitchFamily="34" charset="0"/>
              <a:ea typeface="굴림" charset="-127"/>
            </a:endParaRPr>
          </a:p>
          <a:p>
            <a:pPr>
              <a:lnSpc>
                <a:spcPct val="80000"/>
              </a:lnSpc>
            </a:pPr>
            <a:endParaRPr lang="en-US" altLang="ko-KR" sz="1800" dirty="0">
              <a:solidFill>
                <a:srgbClr val="4D4D4D"/>
              </a:solidFill>
              <a:latin typeface="Verdana" pitchFamily="34" charset="0"/>
              <a:ea typeface="굴림" charset="-127"/>
            </a:endParaRPr>
          </a:p>
          <a:p>
            <a:pPr>
              <a:lnSpc>
                <a:spcPct val="80000"/>
              </a:lnSpc>
            </a:pPr>
            <a:endParaRPr lang="en-US" sz="1800" dirty="0">
              <a:solidFill>
                <a:srgbClr val="4D4D4D"/>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4000" b="1" dirty="0" err="1" smtClean="0">
                <a:latin typeface="Times New Roman" pitchFamily="18" charset="0"/>
                <a:cs typeface="Times New Roman" pitchFamily="18" charset="0"/>
              </a:rPr>
              <a:t>What</a:t>
            </a:r>
            <a:r>
              <a:rPr lang="tr-TR" sz="4000" b="1" dirty="0" smtClean="0">
                <a:latin typeface="Times New Roman" pitchFamily="18" charset="0"/>
                <a:cs typeface="Times New Roman" pitchFamily="18" charset="0"/>
              </a:rPr>
              <a:t> is </a:t>
            </a:r>
            <a:r>
              <a:rPr lang="tr-TR" sz="4000" b="1" dirty="0" err="1" smtClean="0">
                <a:latin typeface="Times New Roman" pitchFamily="18" charset="0"/>
                <a:cs typeface="Times New Roman" pitchFamily="18" charset="0"/>
              </a:rPr>
              <a:t>the</a:t>
            </a:r>
            <a:r>
              <a:rPr lang="tr-TR" sz="4000" b="1" dirty="0" smtClean="0">
                <a:latin typeface="Times New Roman" pitchFamily="18" charset="0"/>
                <a:cs typeface="Times New Roman" pitchFamily="18" charset="0"/>
              </a:rPr>
              <a:t> </a:t>
            </a:r>
            <a:r>
              <a:rPr lang="tr-TR" sz="4000" b="1" dirty="0" err="1" smtClean="0">
                <a:latin typeface="Times New Roman" pitchFamily="18" charset="0"/>
                <a:cs typeface="Times New Roman" pitchFamily="18" charset="0"/>
              </a:rPr>
              <a:t>benefits</a:t>
            </a:r>
            <a:r>
              <a:rPr lang="tr-TR" sz="4000" b="1" dirty="0" smtClean="0">
                <a:latin typeface="Times New Roman" pitchFamily="18" charset="0"/>
                <a:cs typeface="Times New Roman" pitchFamily="18" charset="0"/>
              </a:rPr>
              <a:t> of </a:t>
            </a:r>
            <a:r>
              <a:rPr lang="tr-TR" sz="4000" b="1" dirty="0" err="1" smtClean="0">
                <a:latin typeface="Times New Roman" pitchFamily="18" charset="0"/>
                <a:cs typeface="Times New Roman" pitchFamily="18" charset="0"/>
              </a:rPr>
              <a:t>technology</a:t>
            </a:r>
            <a:r>
              <a:rPr lang="tr-TR" sz="4000" b="1" dirty="0" smtClean="0">
                <a:latin typeface="Times New Roman" pitchFamily="18" charset="0"/>
                <a:cs typeface="Times New Roman" pitchFamily="18" charset="0"/>
              </a:rPr>
              <a:t> in </a:t>
            </a:r>
            <a:r>
              <a:rPr lang="tr-TR" sz="4000" b="1" dirty="0" err="1" smtClean="0">
                <a:latin typeface="Times New Roman" pitchFamily="18" charset="0"/>
                <a:cs typeface="Times New Roman" pitchFamily="18" charset="0"/>
              </a:rPr>
              <a:t>education</a:t>
            </a:r>
            <a:r>
              <a:rPr lang="tr-TR" sz="4000" b="1" dirty="0" smtClean="0">
                <a:latin typeface="Times New Roman" pitchFamily="18" charset="0"/>
                <a:cs typeface="Times New Roman" pitchFamily="18" charset="0"/>
              </a:rPr>
              <a:t>?</a:t>
            </a:r>
            <a:endParaRPr lang="en-GB" sz="4000" b="1" dirty="0">
              <a:latin typeface="Times New Roman" pitchFamily="18" charset="0"/>
              <a:cs typeface="Times New Roman" pitchFamily="18" charset="0"/>
            </a:endParaRPr>
          </a:p>
        </p:txBody>
      </p:sp>
      <p:sp>
        <p:nvSpPr>
          <p:cNvPr id="3" name="2 İçerik Yer Tutucusu"/>
          <p:cNvSpPr>
            <a:spLocks noGrp="1"/>
          </p:cNvSpPr>
          <p:nvPr>
            <p:ph idx="1"/>
          </p:nvPr>
        </p:nvSpPr>
        <p:spPr/>
        <p:txBody>
          <a:bodyPr/>
          <a:lstStyle/>
          <a:p>
            <a:r>
              <a:rPr lang="tr-TR" sz="2400" b="1" dirty="0" err="1" smtClean="0">
                <a:latin typeface="Times New Roman" pitchFamily="18" charset="0"/>
                <a:cs typeface="Times New Roman" pitchFamily="18" charset="0"/>
              </a:rPr>
              <a:t>Creates</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versatile</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possibilities</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for</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the</a:t>
            </a:r>
            <a:r>
              <a:rPr lang="tr-TR" sz="2400" b="1" dirty="0" smtClean="0">
                <a:latin typeface="Times New Roman" pitchFamily="18" charset="0"/>
                <a:cs typeface="Times New Roman" pitchFamily="18" charset="0"/>
              </a:rPr>
              <a:t> </a:t>
            </a:r>
            <a:r>
              <a:rPr lang="tr-TR" sz="2400" b="1" dirty="0" err="1" smtClean="0">
                <a:solidFill>
                  <a:srgbClr val="FF0000"/>
                </a:solidFill>
                <a:latin typeface="Times New Roman" pitchFamily="18" charset="0"/>
                <a:cs typeface="Times New Roman" pitchFamily="18" charset="0"/>
              </a:rPr>
              <a:t>acquisition</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and</a:t>
            </a:r>
            <a:r>
              <a:rPr lang="tr-TR" sz="2400" b="1" dirty="0" smtClean="0">
                <a:latin typeface="Times New Roman" pitchFamily="18" charset="0"/>
                <a:cs typeface="Times New Roman" pitchFamily="18" charset="0"/>
              </a:rPr>
              <a:t> </a:t>
            </a:r>
            <a:r>
              <a:rPr lang="tr-TR" sz="2400" b="1" dirty="0" err="1" smtClean="0">
                <a:solidFill>
                  <a:srgbClr val="FF0000"/>
                </a:solidFill>
                <a:latin typeface="Times New Roman" pitchFamily="18" charset="0"/>
                <a:cs typeface="Times New Roman" pitchFamily="18" charset="0"/>
              </a:rPr>
              <a:t>creation</a:t>
            </a:r>
            <a:r>
              <a:rPr lang="tr-TR" sz="2400" b="1" dirty="0" smtClean="0">
                <a:solidFill>
                  <a:srgbClr val="FF0000"/>
                </a:solidFill>
                <a:latin typeface="Times New Roman" pitchFamily="18" charset="0"/>
                <a:cs typeface="Times New Roman" pitchFamily="18" charset="0"/>
              </a:rPr>
              <a:t> of </a:t>
            </a:r>
            <a:r>
              <a:rPr lang="tr-TR" sz="2400" b="1" dirty="0" err="1" smtClean="0">
                <a:solidFill>
                  <a:srgbClr val="FF0000"/>
                </a:solidFill>
                <a:latin typeface="Times New Roman" pitchFamily="18" charset="0"/>
                <a:cs typeface="Times New Roman" pitchFamily="18" charset="0"/>
              </a:rPr>
              <a:t>information</a:t>
            </a:r>
            <a:endParaRPr lang="tr-TR" sz="2400" b="1" dirty="0" smtClean="0">
              <a:solidFill>
                <a:srgbClr val="FF0000"/>
              </a:solidFill>
              <a:latin typeface="Times New Roman" pitchFamily="18" charset="0"/>
              <a:cs typeface="Times New Roman" pitchFamily="18" charset="0"/>
            </a:endParaRPr>
          </a:p>
          <a:p>
            <a:r>
              <a:rPr lang="tr-TR" sz="2400" b="1" dirty="0" err="1" smtClean="0">
                <a:solidFill>
                  <a:srgbClr val="FF0000"/>
                </a:solidFill>
                <a:latin typeface="Times New Roman" pitchFamily="18" charset="0"/>
                <a:cs typeface="Times New Roman" pitchFamily="18" charset="0"/>
              </a:rPr>
              <a:t>Communication</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and</a:t>
            </a:r>
            <a:r>
              <a:rPr lang="tr-TR" sz="2400" b="1" dirty="0" smtClean="0">
                <a:latin typeface="Times New Roman" pitchFamily="18" charset="0"/>
                <a:cs typeface="Times New Roman" pitchFamily="18" charset="0"/>
              </a:rPr>
              <a:t> </a:t>
            </a:r>
            <a:r>
              <a:rPr lang="tr-TR" sz="2400" b="1" dirty="0" err="1" smtClean="0">
                <a:solidFill>
                  <a:srgbClr val="FF0000"/>
                </a:solidFill>
                <a:latin typeface="Times New Roman" pitchFamily="18" charset="0"/>
                <a:cs typeface="Times New Roman" pitchFamily="18" charset="0"/>
              </a:rPr>
              <a:t>interaction</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with</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other</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people</a:t>
            </a:r>
            <a:endParaRPr lang="tr-TR" sz="2400" b="1" dirty="0" smtClean="0">
              <a:latin typeface="Times New Roman" pitchFamily="18" charset="0"/>
              <a:cs typeface="Times New Roman" pitchFamily="18" charset="0"/>
            </a:endParaRPr>
          </a:p>
          <a:p>
            <a:r>
              <a:rPr lang="tr-TR" sz="2400" b="1" dirty="0" err="1" smtClean="0">
                <a:solidFill>
                  <a:srgbClr val="FF0000"/>
                </a:solidFill>
                <a:latin typeface="Times New Roman" pitchFamily="18" charset="0"/>
                <a:cs typeface="Times New Roman" pitchFamily="18" charset="0"/>
              </a:rPr>
              <a:t>Provide</a:t>
            </a:r>
            <a:r>
              <a:rPr lang="tr-TR" sz="2400" b="1" dirty="0" smtClean="0">
                <a:solidFill>
                  <a:srgbClr val="FF0000"/>
                </a:solidFill>
                <a:latin typeface="Times New Roman" pitchFamily="18" charset="0"/>
                <a:cs typeface="Times New Roman" pitchFamily="18" charset="0"/>
              </a:rPr>
              <a:t> </a:t>
            </a:r>
            <a:r>
              <a:rPr lang="tr-TR" sz="2400" b="1" dirty="0" err="1" smtClean="0">
                <a:solidFill>
                  <a:srgbClr val="FF0000"/>
                </a:solidFill>
                <a:latin typeface="Times New Roman" pitchFamily="18" charset="0"/>
                <a:cs typeface="Times New Roman" pitchFamily="18" charset="0"/>
              </a:rPr>
              <a:t>attractive</a:t>
            </a:r>
            <a:r>
              <a:rPr lang="tr-TR" sz="2400" b="1" dirty="0" smtClean="0">
                <a:solidFill>
                  <a:srgbClr val="FF0000"/>
                </a:solidFill>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and</a:t>
            </a:r>
            <a:r>
              <a:rPr lang="tr-TR" sz="2400" b="1" dirty="0" smtClean="0">
                <a:latin typeface="Times New Roman" pitchFamily="18" charset="0"/>
                <a:cs typeface="Times New Roman" pitchFamily="18" charset="0"/>
              </a:rPr>
              <a:t> </a:t>
            </a:r>
            <a:r>
              <a:rPr lang="tr-TR" sz="2400" b="1" dirty="0" err="1" smtClean="0">
                <a:solidFill>
                  <a:srgbClr val="FF0000"/>
                </a:solidFill>
                <a:latin typeface="Times New Roman" pitchFamily="18" charset="0"/>
                <a:cs typeface="Times New Roman" pitchFamily="18" charset="0"/>
              </a:rPr>
              <a:t>stimulating</a:t>
            </a:r>
            <a:r>
              <a:rPr lang="tr-TR" sz="2400" b="1" dirty="0" smtClean="0">
                <a:solidFill>
                  <a:srgbClr val="FF0000"/>
                </a:solidFill>
                <a:latin typeface="Times New Roman" pitchFamily="18" charset="0"/>
                <a:cs typeface="Times New Roman" pitchFamily="18" charset="0"/>
              </a:rPr>
              <a:t> </a:t>
            </a:r>
            <a:r>
              <a:rPr lang="tr-TR" sz="2400" b="1" dirty="0" err="1" smtClean="0">
                <a:solidFill>
                  <a:srgbClr val="FF0000"/>
                </a:solidFill>
                <a:latin typeface="Times New Roman" pitchFamily="18" charset="0"/>
                <a:cs typeface="Times New Roman" pitchFamily="18" charset="0"/>
              </a:rPr>
              <a:t>atmosphere</a:t>
            </a:r>
            <a:r>
              <a:rPr lang="tr-TR" sz="2400" b="1" dirty="0" smtClean="0">
                <a:solidFill>
                  <a:srgbClr val="FF0000"/>
                </a:solidFill>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to</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learn</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skill</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and</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techniques</a:t>
            </a:r>
            <a:endParaRPr lang="tr-TR" sz="2400" b="1" dirty="0" smtClean="0">
              <a:latin typeface="Times New Roman" pitchFamily="18" charset="0"/>
              <a:cs typeface="Times New Roman" pitchFamily="18" charset="0"/>
            </a:endParaRPr>
          </a:p>
          <a:p>
            <a:r>
              <a:rPr lang="tr-TR" sz="2400" b="1" dirty="0" err="1" smtClean="0">
                <a:latin typeface="Times New Roman" pitchFamily="18" charset="0"/>
                <a:cs typeface="Times New Roman" pitchFamily="18" charset="0"/>
              </a:rPr>
              <a:t>Enables</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the</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use</a:t>
            </a:r>
            <a:r>
              <a:rPr lang="tr-TR" sz="2400" b="1" dirty="0" smtClean="0">
                <a:latin typeface="Times New Roman" pitchFamily="18" charset="0"/>
                <a:cs typeface="Times New Roman" pitchFamily="18" charset="0"/>
              </a:rPr>
              <a:t> of </a:t>
            </a:r>
            <a:r>
              <a:rPr lang="tr-TR" sz="2400" b="1" dirty="0" err="1" smtClean="0">
                <a:latin typeface="Times New Roman" pitchFamily="18" charset="0"/>
                <a:cs typeface="Times New Roman" pitchFamily="18" charset="0"/>
              </a:rPr>
              <a:t>more</a:t>
            </a:r>
            <a:r>
              <a:rPr lang="tr-TR" sz="2400" b="1" dirty="0" smtClean="0">
                <a:latin typeface="Times New Roman" pitchFamily="18" charset="0"/>
                <a:cs typeface="Times New Roman" pitchFamily="18" charset="0"/>
              </a:rPr>
              <a:t> </a:t>
            </a:r>
            <a:r>
              <a:rPr lang="tr-TR" sz="2400" b="1" dirty="0" err="1" smtClean="0">
                <a:solidFill>
                  <a:srgbClr val="FF0000"/>
                </a:solidFill>
                <a:latin typeface="Times New Roman" pitchFamily="18" charset="0"/>
                <a:cs typeface="Times New Roman" pitchFamily="18" charset="0"/>
              </a:rPr>
              <a:t>interactive</a:t>
            </a:r>
            <a:r>
              <a:rPr lang="tr-TR" sz="2400" b="1" dirty="0" smtClean="0">
                <a:solidFill>
                  <a:srgbClr val="FF0000"/>
                </a:solidFill>
                <a:latin typeface="Times New Roman" pitchFamily="18" charset="0"/>
                <a:cs typeface="Times New Roman" pitchFamily="18" charset="0"/>
              </a:rPr>
              <a:t> </a:t>
            </a:r>
            <a:r>
              <a:rPr lang="tr-TR" sz="2400" b="1" dirty="0" err="1" smtClean="0">
                <a:solidFill>
                  <a:srgbClr val="FF0000"/>
                </a:solidFill>
                <a:latin typeface="Times New Roman" pitchFamily="18" charset="0"/>
                <a:cs typeface="Times New Roman" pitchFamily="18" charset="0"/>
              </a:rPr>
              <a:t>educational</a:t>
            </a:r>
            <a:r>
              <a:rPr lang="tr-TR" sz="2400" b="1" dirty="0" smtClean="0">
                <a:solidFill>
                  <a:srgbClr val="FF0000"/>
                </a:solidFill>
                <a:latin typeface="Times New Roman" pitchFamily="18" charset="0"/>
                <a:cs typeface="Times New Roman" pitchFamily="18" charset="0"/>
              </a:rPr>
              <a:t> </a:t>
            </a:r>
            <a:r>
              <a:rPr lang="tr-TR" sz="2400" b="1" dirty="0" err="1" smtClean="0">
                <a:solidFill>
                  <a:srgbClr val="FF0000"/>
                </a:solidFill>
                <a:latin typeface="Times New Roman" pitchFamily="18" charset="0"/>
                <a:cs typeface="Times New Roman" pitchFamily="18" charset="0"/>
              </a:rPr>
              <a:t>tools</a:t>
            </a:r>
            <a:endParaRPr lang="en-GB" sz="24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latin typeface="Times New Roman" pitchFamily="18" charset="0"/>
                <a:cs typeface="Times New Roman" pitchFamily="18" charset="0"/>
              </a:rPr>
              <a:t>Research</a:t>
            </a:r>
            <a:r>
              <a:rPr lang="tr-TR" dirty="0" smtClean="0">
                <a:latin typeface="Times New Roman" pitchFamily="18" charset="0"/>
                <a:cs typeface="Times New Roman" pitchFamily="18" charset="0"/>
              </a:rPr>
              <a:t> </a:t>
            </a:r>
            <a:r>
              <a:rPr lang="tr-TR" dirty="0" err="1" smtClean="0">
                <a:latin typeface="Times New Roman" pitchFamily="18" charset="0"/>
                <a:cs typeface="Times New Roman" pitchFamily="18" charset="0"/>
              </a:rPr>
              <a:t>Studies</a:t>
            </a:r>
            <a:endParaRPr lang="en-GB" dirty="0">
              <a:latin typeface="Times New Roman" pitchFamily="18" charset="0"/>
              <a:cs typeface="Times New Roman" pitchFamily="18" charset="0"/>
            </a:endParaRPr>
          </a:p>
        </p:txBody>
      </p:sp>
      <p:sp>
        <p:nvSpPr>
          <p:cNvPr id="3" name="2 İçerik Yer Tutucusu"/>
          <p:cNvSpPr>
            <a:spLocks noGrp="1"/>
          </p:cNvSpPr>
          <p:nvPr>
            <p:ph idx="1"/>
          </p:nvPr>
        </p:nvSpPr>
        <p:spPr/>
        <p:txBody>
          <a:bodyPr/>
          <a:lstStyle/>
          <a:p>
            <a:r>
              <a:rPr lang="en-GB" sz="2000" dirty="0" err="1" smtClean="0">
                <a:latin typeface="Times New Roman" pitchFamily="18" charset="0"/>
                <a:cs typeface="Times New Roman" pitchFamily="18" charset="0"/>
              </a:rPr>
              <a:t>Celik</a:t>
            </a:r>
            <a:r>
              <a:rPr lang="en-GB" sz="2000" dirty="0" smtClean="0">
                <a:latin typeface="Times New Roman" pitchFamily="18" charset="0"/>
                <a:cs typeface="Times New Roman" pitchFamily="18" charset="0"/>
              </a:rPr>
              <a:t> and </a:t>
            </a:r>
            <a:r>
              <a:rPr lang="en-GB" sz="2000" dirty="0" err="1" smtClean="0">
                <a:latin typeface="Times New Roman" pitchFamily="18" charset="0"/>
                <a:cs typeface="Times New Roman" pitchFamily="18" charset="0"/>
              </a:rPr>
              <a:t>Aytın</a:t>
            </a:r>
            <a:r>
              <a:rPr lang="en-GB" sz="2000" dirty="0" smtClean="0">
                <a:latin typeface="Times New Roman" pitchFamily="18" charset="0"/>
                <a:cs typeface="Times New Roman" pitchFamily="18" charset="0"/>
              </a:rPr>
              <a:t> declares 6 elementary and high school teachers in contrast to much of the existing research, they felt generally confident about their level of skill in applying these resources, as well as they found digital tools to be motivating and to improve students' attitudes toward language learning, as well as increasing their proficiency</a:t>
            </a:r>
            <a:endParaRPr lang="tr-TR"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en-GB" sz="1800" dirty="0" smtClean="0">
                <a:latin typeface="Times New Roman" pitchFamily="18" charset="0"/>
                <a:cs typeface="Times New Roman" pitchFamily="18" charset="0"/>
              </a:rPr>
              <a:t>In </a:t>
            </a:r>
            <a:r>
              <a:rPr lang="tr-TR" sz="1800" dirty="0" err="1" smtClean="0">
                <a:latin typeface="Times New Roman" pitchFamily="18" charset="0"/>
                <a:cs typeface="Times New Roman" pitchFamily="18" charset="0"/>
              </a:rPr>
              <a:t>Celik</a:t>
            </a:r>
            <a:r>
              <a:rPr lang="tr-TR" sz="1800" dirty="0" smtClean="0">
                <a:latin typeface="Times New Roman" pitchFamily="18" charset="0"/>
                <a:cs typeface="Times New Roman" pitchFamily="18" charset="0"/>
              </a:rPr>
              <a:t> </a:t>
            </a:r>
            <a:r>
              <a:rPr lang="tr-TR" sz="1800" dirty="0" err="1" smtClean="0">
                <a:latin typeface="Times New Roman" pitchFamily="18" charset="0"/>
                <a:cs typeface="Times New Roman" pitchFamily="18" charset="0"/>
              </a:rPr>
              <a:t>and</a:t>
            </a:r>
            <a:r>
              <a:rPr lang="tr-TR" sz="1800" dirty="0" smtClean="0">
                <a:latin typeface="Times New Roman" pitchFamily="18" charset="0"/>
                <a:cs typeface="Times New Roman" pitchFamily="18" charset="0"/>
              </a:rPr>
              <a:t> </a:t>
            </a:r>
            <a:r>
              <a:rPr lang="tr-TR" sz="1800" dirty="0" err="1" smtClean="0">
                <a:latin typeface="Times New Roman" pitchFamily="18" charset="0"/>
                <a:cs typeface="Times New Roman" pitchFamily="18" charset="0"/>
              </a:rPr>
              <a:t>Aytin</a:t>
            </a:r>
            <a:r>
              <a:rPr lang="en-GB" sz="1800" dirty="0" smtClean="0">
                <a:latin typeface="Times New Roman" pitchFamily="18" charset="0"/>
                <a:cs typeface="Times New Roman" pitchFamily="18" charset="0"/>
              </a:rPr>
              <a:t> method, the large-scale project involved an research of the participants' experiences with respect to the use of technology in the classroom. Their results revealed that the participants felt confident about their level of skill.</a:t>
            </a:r>
            <a:r>
              <a:rPr lang="tr-TR" sz="1800" dirty="0" smtClean="0">
                <a:latin typeface="Times New Roman" pitchFamily="18" charset="0"/>
                <a:cs typeface="Times New Roman" pitchFamily="18" charset="0"/>
              </a:rPr>
              <a:t/>
            </a:r>
            <a:br>
              <a:rPr lang="tr-TR" sz="1800" dirty="0" smtClean="0">
                <a:latin typeface="Times New Roman" pitchFamily="18" charset="0"/>
                <a:cs typeface="Times New Roman" pitchFamily="18" charset="0"/>
              </a:rPr>
            </a:br>
            <a:endParaRPr lang="en-GB" sz="1800" dirty="0">
              <a:latin typeface="Times New Roman" pitchFamily="18" charset="0"/>
              <a:cs typeface="Times New Roman" pitchFamily="18" charset="0"/>
            </a:endParaRPr>
          </a:p>
        </p:txBody>
      </p:sp>
      <p:sp>
        <p:nvSpPr>
          <p:cNvPr id="3" name="2 İçerik Yer Tutucusu"/>
          <p:cNvSpPr>
            <a:spLocks noGrp="1"/>
          </p:cNvSpPr>
          <p:nvPr>
            <p:ph idx="1"/>
          </p:nvPr>
        </p:nvSpPr>
        <p:spPr/>
        <p:txBody>
          <a:bodyPr/>
          <a:lstStyle/>
          <a:p>
            <a:r>
              <a:rPr lang="en-GB" sz="2400" dirty="0" smtClean="0">
                <a:latin typeface="Times New Roman" pitchFamily="18" charset="0"/>
                <a:cs typeface="Times New Roman" pitchFamily="18" charset="0"/>
              </a:rPr>
              <a:t>How do Turkish ELF teachers perceive the use of technology </a:t>
            </a:r>
            <a:r>
              <a:rPr lang="en-GB" sz="2400" dirty="0" err="1" smtClean="0">
                <a:latin typeface="Times New Roman" pitchFamily="18" charset="0"/>
                <a:cs typeface="Times New Roman" pitchFamily="18" charset="0"/>
              </a:rPr>
              <a:t>insecond</a:t>
            </a:r>
            <a:r>
              <a:rPr lang="en-GB" sz="2400" dirty="0" smtClean="0">
                <a:latin typeface="Times New Roman" pitchFamily="18" charset="0"/>
                <a:cs typeface="Times New Roman" pitchFamily="18" charset="0"/>
              </a:rPr>
              <a:t> language instruction?</a:t>
            </a:r>
            <a:endParaRPr lang="tr-TR" sz="2400" dirty="0" smtClean="0">
              <a:latin typeface="Times New Roman" pitchFamily="18" charset="0"/>
              <a:cs typeface="Times New Roman" pitchFamily="18" charset="0"/>
            </a:endParaRPr>
          </a:p>
          <a:p>
            <a:r>
              <a:rPr lang="en-GB" sz="2400" dirty="0" smtClean="0">
                <a:latin typeface="Times New Roman" pitchFamily="18" charset="0"/>
                <a:cs typeface="Times New Roman" pitchFamily="18" charset="0"/>
              </a:rPr>
              <a:t>How does the ELT curriculum provide for the use of technology?</a:t>
            </a:r>
            <a:endParaRPr lang="tr-TR" sz="2400" dirty="0" smtClean="0">
              <a:latin typeface="Times New Roman" pitchFamily="18" charset="0"/>
              <a:cs typeface="Times New Roman" pitchFamily="18" charset="0"/>
            </a:endParaRPr>
          </a:p>
          <a:p>
            <a:r>
              <a:rPr lang="en-GB" sz="2400" dirty="0" smtClean="0">
                <a:latin typeface="Times New Roman" pitchFamily="18" charset="0"/>
                <a:cs typeface="Times New Roman" pitchFamily="18" charset="0"/>
              </a:rPr>
              <a:t>How do English language teachers view the availability of digital resources?</a:t>
            </a:r>
            <a:endParaRPr lang="tr-TR" sz="2400" dirty="0" smtClean="0">
              <a:latin typeface="Times New Roman" pitchFamily="18" charset="0"/>
              <a:cs typeface="Times New Roman" pitchFamily="18" charset="0"/>
            </a:endParaRPr>
          </a:p>
          <a:p>
            <a:r>
              <a:rPr lang="en-GB" sz="2400" dirty="0" smtClean="0">
                <a:latin typeface="Times New Roman" pitchFamily="18" charset="0"/>
                <a:cs typeface="Times New Roman" pitchFamily="18" charset="0"/>
              </a:rPr>
              <a:t>What are their perceptions concerning their own level of digital literacy? </a:t>
            </a:r>
            <a:endParaRPr lang="en-GB"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2400" b="1" dirty="0" smtClean="0">
                <a:latin typeface="Times New Roman" pitchFamily="18" charset="0"/>
                <a:cs typeface="Times New Roman" pitchFamily="18" charset="0"/>
              </a:rPr>
              <a:t>Not </a:t>
            </a:r>
            <a:r>
              <a:rPr lang="tr-TR" sz="2400" b="1" dirty="0" err="1" smtClean="0">
                <a:latin typeface="Times New Roman" pitchFamily="18" charset="0"/>
                <a:cs typeface="Times New Roman" pitchFamily="18" charset="0"/>
              </a:rPr>
              <a:t>only</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students</a:t>
            </a:r>
            <a:r>
              <a:rPr lang="tr-TR" sz="2400" b="1" dirty="0" smtClean="0">
                <a:latin typeface="Times New Roman" pitchFamily="18" charset="0"/>
                <a:cs typeface="Times New Roman" pitchFamily="18" charset="0"/>
              </a:rPr>
              <a:t> but </a:t>
            </a:r>
            <a:r>
              <a:rPr lang="tr-TR" sz="2400" b="1" dirty="0" err="1" smtClean="0">
                <a:latin typeface="Times New Roman" pitchFamily="18" charset="0"/>
                <a:cs typeface="Times New Roman" pitchFamily="18" charset="0"/>
              </a:rPr>
              <a:t>also</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teachers</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have</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positive</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attitude</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against</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educational</a:t>
            </a:r>
            <a:r>
              <a:rPr lang="tr-TR" sz="2400" b="1" dirty="0" smtClean="0">
                <a:latin typeface="Times New Roman" pitchFamily="18" charset="0"/>
                <a:cs typeface="Times New Roman" pitchFamily="18" charset="0"/>
              </a:rPr>
              <a:t> </a:t>
            </a:r>
            <a:r>
              <a:rPr lang="tr-TR" sz="2400" b="1" dirty="0" err="1" smtClean="0">
                <a:latin typeface="Times New Roman" pitchFamily="18" charset="0"/>
                <a:cs typeface="Times New Roman" pitchFamily="18" charset="0"/>
              </a:rPr>
              <a:t>technology</a:t>
            </a:r>
            <a:r>
              <a:rPr lang="tr-TR" sz="2400" b="1" dirty="0" smtClean="0">
                <a:latin typeface="Times New Roman" pitchFamily="18" charset="0"/>
                <a:cs typeface="Times New Roman" pitchFamily="18" charset="0"/>
              </a:rPr>
              <a:t>.</a:t>
            </a:r>
            <a:endParaRPr lang="en-GB" sz="2400" b="1" dirty="0">
              <a:latin typeface="Times New Roman" pitchFamily="18" charset="0"/>
              <a:cs typeface="Times New Roman" pitchFamily="18" charset="0"/>
            </a:endParaRPr>
          </a:p>
        </p:txBody>
      </p:sp>
      <p:sp>
        <p:nvSpPr>
          <p:cNvPr id="3" name="2 İçerik Yer Tutucusu"/>
          <p:cNvSpPr>
            <a:spLocks noGrp="1"/>
          </p:cNvSpPr>
          <p:nvPr>
            <p:ph idx="1"/>
          </p:nvPr>
        </p:nvSpPr>
        <p:spPr/>
        <p:txBody>
          <a:bodyPr/>
          <a:lstStyle/>
          <a:p>
            <a:r>
              <a:rPr lang="tr-TR" sz="2000" dirty="0" smtClean="0">
                <a:latin typeface="Times New Roman" pitchFamily="18" charset="0"/>
                <a:cs typeface="Times New Roman" pitchFamily="18" charset="0"/>
              </a:rPr>
              <a:t>‘’</a:t>
            </a:r>
            <a:r>
              <a:rPr lang="tr-TR" sz="2000" dirty="0" err="1" smtClean="0">
                <a:latin typeface="Times New Roman" pitchFamily="18" charset="0"/>
                <a:cs typeface="Times New Roman" pitchFamily="18" charset="0"/>
              </a:rPr>
              <a:t>Contrary</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to</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the</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existing</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research</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which</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holds</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that</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Turkish</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teachers</a:t>
            </a:r>
            <a:r>
              <a:rPr lang="tr-TR" sz="2000" dirty="0" smtClean="0">
                <a:latin typeface="Times New Roman" pitchFamily="18" charset="0"/>
                <a:cs typeface="Times New Roman" pitchFamily="18" charset="0"/>
              </a:rPr>
              <a:t> of EFL </a:t>
            </a:r>
            <a:r>
              <a:rPr lang="tr-TR" sz="2000" dirty="0" err="1" smtClean="0">
                <a:latin typeface="Times New Roman" pitchFamily="18" charset="0"/>
                <a:cs typeface="Times New Roman" pitchFamily="18" charset="0"/>
              </a:rPr>
              <a:t>are</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frequently</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unable</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or</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unwilling</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to</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apply</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technology</a:t>
            </a:r>
            <a:r>
              <a:rPr lang="tr-TR" sz="2000" dirty="0" smtClean="0">
                <a:latin typeface="Times New Roman" pitchFamily="18" charset="0"/>
                <a:cs typeface="Times New Roman" pitchFamily="18" charset="0"/>
              </a:rPr>
              <a:t> in </a:t>
            </a:r>
            <a:r>
              <a:rPr lang="tr-TR" sz="2000" dirty="0" err="1" smtClean="0">
                <a:latin typeface="Times New Roman" pitchFamily="18" charset="0"/>
                <a:cs typeface="Times New Roman" pitchFamily="18" charset="0"/>
              </a:rPr>
              <a:t>their</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teaching</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practice</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the</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teachers</a:t>
            </a:r>
            <a:r>
              <a:rPr lang="tr-TR" sz="2000" dirty="0" smtClean="0">
                <a:latin typeface="Times New Roman" pitchFamily="18" charset="0"/>
                <a:cs typeface="Times New Roman" pitchFamily="18" charset="0"/>
              </a:rPr>
              <a:t> in </a:t>
            </a:r>
            <a:r>
              <a:rPr lang="tr-TR" sz="2000" dirty="0" err="1" smtClean="0">
                <a:latin typeface="Times New Roman" pitchFamily="18" charset="0"/>
                <a:cs typeface="Times New Roman" pitchFamily="18" charset="0"/>
              </a:rPr>
              <a:t>this</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case</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generally</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expressed</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that</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they</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enjoyed</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using</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computerized</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educational</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tools</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saw</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themselves</a:t>
            </a:r>
            <a:r>
              <a:rPr lang="tr-TR" sz="2000" dirty="0" smtClean="0">
                <a:latin typeface="Times New Roman" pitchFamily="18" charset="0"/>
                <a:cs typeface="Times New Roman" pitchFamily="18" charset="0"/>
              </a:rPr>
              <a:t> as </a:t>
            </a:r>
            <a:r>
              <a:rPr lang="tr-TR" sz="2000" dirty="0" err="1" smtClean="0">
                <a:latin typeface="Times New Roman" pitchFamily="18" charset="0"/>
                <a:cs typeface="Times New Roman" pitchFamily="18" charset="0"/>
              </a:rPr>
              <a:t>sufficiently</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competent</a:t>
            </a:r>
            <a:r>
              <a:rPr lang="tr-TR" sz="2000" dirty="0" smtClean="0">
                <a:latin typeface="Times New Roman" pitchFamily="18" charset="0"/>
                <a:cs typeface="Times New Roman" pitchFamily="18" charset="0"/>
              </a:rPr>
              <a:t> in </a:t>
            </a:r>
            <a:r>
              <a:rPr lang="tr-TR" sz="2000" dirty="0" err="1" smtClean="0">
                <a:latin typeface="Times New Roman" pitchFamily="18" charset="0"/>
                <a:cs typeface="Times New Roman" pitchFamily="18" charset="0"/>
              </a:rPr>
              <a:t>their</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level</a:t>
            </a:r>
            <a:r>
              <a:rPr lang="tr-TR" sz="2000" dirty="0" smtClean="0">
                <a:latin typeface="Times New Roman" pitchFamily="18" charset="0"/>
                <a:cs typeface="Times New Roman" pitchFamily="18" charset="0"/>
              </a:rPr>
              <a:t> of </a:t>
            </a:r>
            <a:r>
              <a:rPr lang="tr-TR" sz="2000" dirty="0" err="1" smtClean="0">
                <a:latin typeface="Times New Roman" pitchFamily="18" charset="0"/>
                <a:cs typeface="Times New Roman" pitchFamily="18" charset="0"/>
              </a:rPr>
              <a:t>digital</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literacy</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and</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felt</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that</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they</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could</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meet</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the</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needs</a:t>
            </a:r>
            <a:r>
              <a:rPr lang="tr-TR" sz="2000" dirty="0" smtClean="0">
                <a:latin typeface="Times New Roman" pitchFamily="18" charset="0"/>
                <a:cs typeface="Times New Roman" pitchFamily="18" charset="0"/>
              </a:rPr>
              <a:t> of </a:t>
            </a:r>
            <a:r>
              <a:rPr lang="tr-TR" sz="2000" dirty="0" err="1" smtClean="0">
                <a:latin typeface="Times New Roman" pitchFamily="18" charset="0"/>
                <a:cs typeface="Times New Roman" pitchFamily="18" charset="0"/>
              </a:rPr>
              <a:t>learners</a:t>
            </a:r>
            <a:r>
              <a:rPr lang="tr-TR" sz="2000" dirty="0" smtClean="0">
                <a:latin typeface="Times New Roman" pitchFamily="18" charset="0"/>
                <a:cs typeface="Times New Roman" pitchFamily="18" charset="0"/>
              </a:rPr>
              <a:t> in </a:t>
            </a:r>
            <a:r>
              <a:rPr lang="tr-TR" sz="2000" dirty="0" err="1" smtClean="0">
                <a:latin typeface="Times New Roman" pitchFamily="18" charset="0"/>
                <a:cs typeface="Times New Roman" pitchFamily="18" charset="0"/>
              </a:rPr>
              <a:t>this</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respect</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Celik</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and</a:t>
            </a:r>
            <a:r>
              <a:rPr lang="tr-TR" sz="2000" dirty="0" smtClean="0">
                <a:latin typeface="Times New Roman" pitchFamily="18" charset="0"/>
                <a:cs typeface="Times New Roman" pitchFamily="18" charset="0"/>
              </a:rPr>
              <a:t> </a:t>
            </a:r>
            <a:r>
              <a:rPr lang="tr-TR" sz="2000" dirty="0" err="1" smtClean="0">
                <a:latin typeface="Times New Roman" pitchFamily="18" charset="0"/>
                <a:cs typeface="Times New Roman" pitchFamily="18" charset="0"/>
              </a:rPr>
              <a:t>Aytin</a:t>
            </a:r>
            <a:r>
              <a:rPr lang="tr-TR" sz="2000" dirty="0" smtClean="0">
                <a:latin typeface="Times New Roman" pitchFamily="18" charset="0"/>
                <a:cs typeface="Times New Roman" pitchFamily="18" charset="0"/>
              </a:rPr>
              <a:t>,2014,p.12).</a:t>
            </a:r>
            <a:endParaRPr lang="en-GB"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z="2800" b="1" dirty="0" smtClean="0"/>
              <a:t>‘’</a:t>
            </a:r>
            <a:r>
              <a:rPr lang="en-GB" sz="2800" b="1" dirty="0" smtClean="0"/>
              <a:t>Internet-assisted technologies for</a:t>
            </a:r>
            <a:br>
              <a:rPr lang="en-GB" sz="2800" b="1" dirty="0" smtClean="0"/>
            </a:br>
            <a:r>
              <a:rPr lang="en-US" sz="2800" b="1" dirty="0" smtClean="0"/>
              <a:t>English language teaching</a:t>
            </a:r>
            <a:r>
              <a:rPr lang="tr-TR" sz="2800" b="1" dirty="0" smtClean="0"/>
              <a:t>’’</a:t>
            </a:r>
            <a:endParaRPr lang="en-GB" sz="2800" b="1" dirty="0">
              <a:latin typeface="Times New Roman" pitchFamily="18" charset="0"/>
              <a:cs typeface="Times New Roman" pitchFamily="18" charset="0"/>
            </a:endParaRPr>
          </a:p>
        </p:txBody>
      </p:sp>
      <p:sp>
        <p:nvSpPr>
          <p:cNvPr id="3" name="2 İçerik Yer Tutucusu"/>
          <p:cNvSpPr>
            <a:spLocks noGrp="1"/>
          </p:cNvSpPr>
          <p:nvPr>
            <p:ph idx="1"/>
          </p:nvPr>
        </p:nvSpPr>
        <p:spPr/>
        <p:txBody>
          <a:bodyPr/>
          <a:lstStyle/>
          <a:p>
            <a:r>
              <a:rPr lang="en-GB" sz="2000" dirty="0" err="1" smtClean="0">
                <a:latin typeface="Times New Roman" pitchFamily="18" charset="0"/>
                <a:cs typeface="Times New Roman" pitchFamily="18" charset="0"/>
              </a:rPr>
              <a:t>Celik</a:t>
            </a:r>
            <a:r>
              <a:rPr lang="en-GB" sz="2000" dirty="0" smtClean="0">
                <a:latin typeface="Times New Roman" pitchFamily="18" charset="0"/>
                <a:cs typeface="Times New Roman" pitchFamily="18" charset="0"/>
              </a:rPr>
              <a:t> set out to determine Turkish university level EFL instructors' perceptions and perspectives on the use of the Internet for pedagogical purposes</a:t>
            </a:r>
            <a:endParaRPr lang="en-GB"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en-GB" sz="2400" dirty="0" smtClean="0">
                <a:latin typeface="Times New Roman" pitchFamily="18" charset="0"/>
                <a:cs typeface="Times New Roman" pitchFamily="18" charset="0"/>
              </a:rPr>
              <a:t>In his method, </a:t>
            </a:r>
            <a:r>
              <a:rPr lang="tr-TR" sz="2400" dirty="0" err="1" smtClean="0">
                <a:latin typeface="Times New Roman" pitchFamily="18" charset="0"/>
                <a:cs typeface="Times New Roman" pitchFamily="18" charset="0"/>
              </a:rPr>
              <a:t>Celik</a:t>
            </a:r>
            <a:r>
              <a:rPr lang="en-GB" sz="2400" dirty="0" smtClean="0">
                <a:latin typeface="Times New Roman" pitchFamily="18" charset="0"/>
                <a:cs typeface="Times New Roman" pitchFamily="18" charset="0"/>
              </a:rPr>
              <a:t> investigates the problems that implementing technology</a:t>
            </a:r>
            <a:r>
              <a:rPr lang="tr-TR" sz="2400" dirty="0" smtClean="0">
                <a:latin typeface="Times New Roman" pitchFamily="18" charset="0"/>
                <a:cs typeface="Times New Roman" pitchFamily="18" charset="0"/>
              </a:rPr>
              <a:t> </a:t>
            </a:r>
            <a:r>
              <a:rPr lang="en-GB" sz="2400" dirty="0" smtClean="0">
                <a:latin typeface="Times New Roman" pitchFamily="18" charset="0"/>
                <a:cs typeface="Times New Roman" pitchFamily="18" charset="0"/>
              </a:rPr>
              <a:t>into language learning.</a:t>
            </a:r>
            <a:r>
              <a:rPr lang="tr-TR" sz="2400" dirty="0" smtClean="0">
                <a:latin typeface="Times New Roman" pitchFamily="18" charset="0"/>
                <a:cs typeface="Times New Roman" pitchFamily="18" charset="0"/>
              </a:rPr>
              <a:t/>
            </a:r>
            <a:br>
              <a:rPr lang="tr-TR" sz="2400" dirty="0" smtClean="0">
                <a:latin typeface="Times New Roman" pitchFamily="18" charset="0"/>
                <a:cs typeface="Times New Roman" pitchFamily="18" charset="0"/>
              </a:rPr>
            </a:br>
            <a:endParaRPr lang="en-GB" sz="2400" dirty="0">
              <a:latin typeface="Times New Roman" pitchFamily="18" charset="0"/>
              <a:cs typeface="Times New Roman" pitchFamily="18" charset="0"/>
            </a:endParaRPr>
          </a:p>
        </p:txBody>
      </p:sp>
      <p:sp>
        <p:nvSpPr>
          <p:cNvPr id="3" name="2 İçerik Yer Tutucusu"/>
          <p:cNvSpPr>
            <a:spLocks noGrp="1"/>
          </p:cNvSpPr>
          <p:nvPr>
            <p:ph idx="1"/>
          </p:nvPr>
        </p:nvSpPr>
        <p:spPr/>
        <p:txBody>
          <a:bodyPr/>
          <a:lstStyle/>
          <a:p>
            <a:r>
              <a:rPr lang="en-GB" sz="2400" dirty="0" smtClean="0">
                <a:latin typeface="Times New Roman" pitchFamily="18" charset="0"/>
                <a:cs typeface="Times New Roman" pitchFamily="18" charset="0"/>
              </a:rPr>
              <a:t>What resources do instructors use for IALT? What do instructors see as the advantages and disadvantages of IALT?</a:t>
            </a:r>
            <a:endParaRPr lang="tr-TR" sz="2400" dirty="0" smtClean="0">
              <a:latin typeface="Times New Roman" pitchFamily="18" charset="0"/>
              <a:cs typeface="Times New Roman" pitchFamily="18" charset="0"/>
            </a:endParaRPr>
          </a:p>
          <a:p>
            <a:r>
              <a:rPr lang="en-GB" sz="2400" dirty="0" smtClean="0">
                <a:latin typeface="Times New Roman" pitchFamily="18" charset="0"/>
                <a:cs typeface="Times New Roman" pitchFamily="18" charset="0"/>
              </a:rPr>
              <a:t>How do they rate their own knowledge of IALT for language learning? </a:t>
            </a:r>
            <a:endParaRPr lang="en-GB"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en-GB"/>
          </a:p>
        </p:txBody>
      </p:sp>
      <p:sp>
        <p:nvSpPr>
          <p:cNvPr id="3" name="2 İçerik Yer Tutucusu"/>
          <p:cNvSpPr>
            <a:spLocks noGrp="1"/>
          </p:cNvSpPr>
          <p:nvPr>
            <p:ph idx="1"/>
          </p:nvPr>
        </p:nvSpPr>
        <p:spPr/>
        <p:txBody>
          <a:bodyPr/>
          <a:lstStyle/>
          <a:p>
            <a:r>
              <a:rPr lang="tr-TR" sz="2000" dirty="0" smtClean="0"/>
              <a:t>‘’</a:t>
            </a:r>
            <a:r>
              <a:rPr lang="en-US" sz="2000" dirty="0" smtClean="0"/>
              <a:t>This study has demonstrated that Turkish EFL instructors have positive perceptions</a:t>
            </a:r>
            <a:r>
              <a:rPr lang="tr-TR" sz="2000" dirty="0" smtClean="0"/>
              <a:t> </a:t>
            </a:r>
            <a:r>
              <a:rPr lang="en-US" sz="2000" dirty="0" smtClean="0"/>
              <a:t>on the use of the Internet for teaching EFL while they also have difficulties in finding</a:t>
            </a:r>
            <a:r>
              <a:rPr lang="tr-TR" sz="2000" dirty="0" smtClean="0"/>
              <a:t> </a:t>
            </a:r>
            <a:r>
              <a:rPr lang="en-US" sz="2000" dirty="0" smtClean="0"/>
              <a:t>appropriate teaching materials and integrating Internet resources into their</a:t>
            </a:r>
            <a:r>
              <a:rPr lang="tr-TR" sz="2000" dirty="0" smtClean="0"/>
              <a:t> </a:t>
            </a:r>
            <a:r>
              <a:rPr lang="en-US" sz="2000" dirty="0" smtClean="0"/>
              <a:t>curriculum. The overall positive views</a:t>
            </a:r>
            <a:r>
              <a:rPr lang="tr-TR" sz="2000" dirty="0" smtClean="0"/>
              <a:t> </a:t>
            </a:r>
            <a:r>
              <a:rPr lang="en-US" sz="2000" dirty="0" smtClean="0"/>
              <a:t>toward Internet and related language</a:t>
            </a:r>
            <a:r>
              <a:rPr lang="tr-TR" sz="2000" dirty="0" smtClean="0"/>
              <a:t> </a:t>
            </a:r>
            <a:r>
              <a:rPr lang="en-US" sz="2000" dirty="0" smtClean="0"/>
              <a:t>teaching tool</a:t>
            </a:r>
            <a:r>
              <a:rPr lang="tr-TR" sz="2000" dirty="0" smtClean="0"/>
              <a:t>s</a:t>
            </a:r>
            <a:r>
              <a:rPr lang="en-US" sz="2000" dirty="0" smtClean="0"/>
              <a:t> </a:t>
            </a:r>
            <a:r>
              <a:rPr lang="tr-TR" sz="2000" dirty="0" err="1" smtClean="0"/>
              <a:t>support</a:t>
            </a:r>
            <a:r>
              <a:rPr lang="tr-TR" sz="2000" dirty="0" smtClean="0"/>
              <a:t> </a:t>
            </a:r>
            <a:r>
              <a:rPr lang="tr-TR" sz="2000" dirty="0" err="1" smtClean="0"/>
              <a:t>the</a:t>
            </a:r>
            <a:r>
              <a:rPr lang="tr-TR" sz="2000" dirty="0" smtClean="0"/>
              <a:t> idea of </a:t>
            </a:r>
            <a:r>
              <a:rPr lang="tr-TR" sz="2000" dirty="0" err="1" smtClean="0"/>
              <a:t>promoting</a:t>
            </a:r>
            <a:r>
              <a:rPr lang="tr-TR" sz="2000" dirty="0" smtClean="0"/>
              <a:t> </a:t>
            </a:r>
            <a:r>
              <a:rPr lang="tr-TR" sz="2000" dirty="0" err="1" smtClean="0"/>
              <a:t>novelties</a:t>
            </a:r>
            <a:r>
              <a:rPr lang="tr-TR" sz="2000" dirty="0" smtClean="0"/>
              <a:t> in </a:t>
            </a:r>
            <a:r>
              <a:rPr lang="tr-TR" sz="2000" dirty="0" err="1" smtClean="0"/>
              <a:t>pedagogy</a:t>
            </a:r>
            <a:r>
              <a:rPr lang="tr-TR" sz="2000" dirty="0" smtClean="0"/>
              <a:t>.’’(</a:t>
            </a:r>
            <a:r>
              <a:rPr lang="tr-TR" sz="2000" dirty="0" err="1" smtClean="0"/>
              <a:t>Celik</a:t>
            </a:r>
            <a:r>
              <a:rPr lang="tr-TR" sz="2000" dirty="0" smtClean="0"/>
              <a:t>,2012,p.479).</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owerpoint-template">
  <a:themeElements>
    <a:clrScheme name="">
      <a:dk1>
        <a:srgbClr val="4D4D4D"/>
      </a:dk1>
      <a:lt1>
        <a:srgbClr val="FFFFFF"/>
      </a:lt1>
      <a:dk2>
        <a:srgbClr val="4D4D4D"/>
      </a:dk2>
      <a:lt2>
        <a:srgbClr val="0043B0"/>
      </a:lt2>
      <a:accent1>
        <a:srgbClr val="0342F2"/>
      </a:accent1>
      <a:accent2>
        <a:srgbClr val="249AFA"/>
      </a:accent2>
      <a:accent3>
        <a:srgbClr val="FFFFFF"/>
      </a:accent3>
      <a:accent4>
        <a:srgbClr val="404040"/>
      </a:accent4>
      <a:accent5>
        <a:srgbClr val="AAB0F7"/>
      </a:accent5>
      <a:accent6>
        <a:srgbClr val="208BE3"/>
      </a:accent6>
      <a:hlink>
        <a:srgbClr val="03D4F7"/>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is Teması">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116</TotalTime>
  <Words>571</Words>
  <Application>Microsoft Office PowerPoint</Application>
  <PresentationFormat>Ekran Gösterisi (4:3)</PresentationFormat>
  <Paragraphs>41</Paragraphs>
  <Slides>10</Slides>
  <Notes>2</Notes>
  <HiddenSlides>0</HiddenSlides>
  <MMClips>0</MMClips>
  <ScaleCrop>false</ScaleCrop>
  <HeadingPairs>
    <vt:vector size="4" baseType="variant">
      <vt:variant>
        <vt:lpstr>Tema</vt:lpstr>
      </vt:variant>
      <vt:variant>
        <vt:i4>1</vt:i4>
      </vt:variant>
      <vt:variant>
        <vt:lpstr>Slayt Başlıkları</vt:lpstr>
      </vt:variant>
      <vt:variant>
        <vt:i4>10</vt:i4>
      </vt:variant>
    </vt:vector>
  </HeadingPairs>
  <TitlesOfParts>
    <vt:vector size="11" baseType="lpstr">
      <vt:lpstr>powerpoint-template</vt:lpstr>
      <vt:lpstr>Innovative Uses of Technology in Education</vt:lpstr>
      <vt:lpstr>Education and Technology</vt:lpstr>
      <vt:lpstr>What is the benefits of technology in education?</vt:lpstr>
      <vt:lpstr>Research Studies</vt:lpstr>
      <vt:lpstr>In Celik and Aytin method, the large-scale project involved an research of the participants' experiences with respect to the use of technology in the classroom. Their results revealed that the participants felt confident about their level of skill. </vt:lpstr>
      <vt:lpstr>Not only students but also teachers have positive attitude against educational technology.</vt:lpstr>
      <vt:lpstr>‘’Internet-assisted technologies for English language teaching’’</vt:lpstr>
      <vt:lpstr>In his method, Celik investigates the problems that implementing technology into language learning. </vt:lpstr>
      <vt:lpstr>Slayt 9</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Innovative Uses of Technology in Education</dc:title>
  <dc:creator>Bilal Can</dc:creator>
  <cp:lastModifiedBy>Bilal Can</cp:lastModifiedBy>
  <cp:revision>15</cp:revision>
  <dcterms:created xsi:type="dcterms:W3CDTF">2015-05-28T13:55:09Z</dcterms:created>
  <dcterms:modified xsi:type="dcterms:W3CDTF">2015-05-28T19:10:42Z</dcterms:modified>
</cp:coreProperties>
</file>