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8" r:id="rId32"/>
    <p:sldId id="289" r:id="rId33"/>
    <p:sldId id="291" r:id="rId34"/>
    <p:sldId id="292" r:id="rId35"/>
    <p:sldId id="293" r:id="rId36"/>
    <p:sldId id="294" r:id="rId37"/>
    <p:sldId id="295" r:id="rId38"/>
    <p:sldId id="296" r:id="rId39"/>
    <p:sldId id="297" r:id="rId40"/>
    <p:sldId id="298" r:id="rId41"/>
    <p:sldId id="299" r:id="rId42"/>
    <p:sldId id="300" r:id="rId43"/>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4" d="100"/>
          <a:sy n="74" d="100"/>
        </p:scale>
        <p:origin x="-126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4E9ACD-278C-495F-9569-820F25EAE060}" type="datetimeFigureOut">
              <a:rPr lang="tr-TR" smtClean="0"/>
              <a:t>10.10.2012</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E3F34C-45B3-402F-9202-610A3DE6464F}" type="slidenum">
              <a:rPr lang="tr-TR" smtClean="0"/>
              <a:t>‹#›</a:t>
            </a:fld>
            <a:endParaRPr lang="tr-TR"/>
          </a:p>
        </p:txBody>
      </p:sp>
    </p:spTree>
    <p:extLst>
      <p:ext uri="{BB962C8B-B14F-4D97-AF65-F5344CB8AC3E}">
        <p14:creationId xmlns:p14="http://schemas.microsoft.com/office/powerpoint/2010/main" val="3543515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6F5EF75-B24A-48EF-AA1B-6C93CE6FC6F8}" type="datetimeFigureOut">
              <a:rPr lang="tr-TR" smtClean="0"/>
              <a:t>10.10.2012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F5EF75-B24A-48EF-AA1B-6C93CE6FC6F8}" type="datetimeFigureOut">
              <a:rPr lang="tr-TR" smtClean="0"/>
              <a:t>10.10.2012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F5EF75-B24A-48EF-AA1B-6C93CE6FC6F8}" type="datetimeFigureOut">
              <a:rPr lang="tr-TR" smtClean="0"/>
              <a:t>10.10.2012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F5EF75-B24A-48EF-AA1B-6C93CE6FC6F8}" type="datetimeFigureOut">
              <a:rPr lang="tr-TR" smtClean="0"/>
              <a:t>10.10.2012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86F5EF75-B24A-48EF-AA1B-6C93CE6FC6F8}" type="datetimeFigureOut">
              <a:rPr lang="tr-TR" smtClean="0"/>
              <a:t>10.10.2012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6F5EF75-B24A-48EF-AA1B-6C93CE6FC6F8}" type="datetimeFigureOut">
              <a:rPr lang="tr-TR" smtClean="0"/>
              <a:t>10.10.2012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6517C95-27DC-47D3-B494-4697D322A06F}" type="slidenum">
              <a:rPr lang="tr-TR" smtClean="0"/>
              <a:t>‹#›</a:t>
            </a:fld>
            <a:endParaRPr lang="tr-T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6F5EF75-B24A-48EF-AA1B-6C93CE6FC6F8}" type="datetimeFigureOut">
              <a:rPr lang="tr-TR" smtClean="0"/>
              <a:t>10.10.2012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F5EF75-B24A-48EF-AA1B-6C93CE6FC6F8}" type="datetimeFigureOut">
              <a:rPr lang="tr-TR" smtClean="0"/>
              <a:t>10.10.2012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F5EF75-B24A-48EF-AA1B-6C93CE6FC6F8}" type="datetimeFigureOut">
              <a:rPr lang="tr-TR" smtClean="0"/>
              <a:t>10.10.2012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86F5EF75-B24A-48EF-AA1B-6C93CE6FC6F8}" type="datetimeFigureOut">
              <a:rPr lang="tr-TR" smtClean="0"/>
              <a:t>10.10.2012</a:t>
            </a:fld>
            <a:endParaRPr lang="tr-TR"/>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16517C95-27DC-47D3-B494-4697D322A06F}"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F5EF75-B24A-48EF-AA1B-6C93CE6FC6F8}" type="datetimeFigureOut">
              <a:rPr lang="tr-TR" smtClean="0"/>
              <a:t>10.10.2012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16517C95-27DC-47D3-B494-4697D322A06F}"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86F5EF75-B24A-48EF-AA1B-6C93CE6FC6F8}" type="datetimeFigureOut">
              <a:rPr lang="tr-TR" smtClean="0"/>
              <a:t>10.10.2012</a:t>
            </a:fld>
            <a:endParaRPr lang="tr-TR"/>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tr-TR"/>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16517C95-27DC-47D3-B494-4697D322A06F}"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grammar.ccc.commnet.edu/grammar/interjections.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grammar.ccc.commnet.edu/grammar/marks/parentheses.htm" TargetMode="External"/><Relationship Id="rId2" Type="http://schemas.openxmlformats.org/officeDocument/2006/relationships/hyperlink" Target="http://grammar.ccc.commnet.edu/grammar/marks/quotation.ht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grammar.ccc.commnet.edu/grammar/compounds.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grammar.ccc.commnet.edu/grammar/marks/apostrophe.htm#plural"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666427" y="1327377"/>
            <a:ext cx="5648623" cy="1663671"/>
          </a:xfrm>
        </p:spPr>
        <p:txBody>
          <a:bodyPr/>
          <a:lstStyle/>
          <a:p>
            <a:r>
              <a:rPr lang="tr-TR" sz="6000" dirty="0" smtClean="0">
                <a:solidFill>
                  <a:srgbClr val="FF0000"/>
                </a:solidFill>
                <a:latin typeface="Brush Script MT" pitchFamily="66" charset="0"/>
              </a:rPr>
              <a:t>Punctuation marks</a:t>
            </a:r>
            <a:endParaRPr lang="tr-TR" sz="6000" dirty="0">
              <a:solidFill>
                <a:srgbClr val="FF0000"/>
              </a:solidFill>
              <a:latin typeface="Brush Script MT" pitchFamily="66" charset="0"/>
            </a:endParaRPr>
          </a:p>
        </p:txBody>
      </p:sp>
      <p:sp>
        <p:nvSpPr>
          <p:cNvPr id="5" name="Subtitle 4"/>
          <p:cNvSpPr>
            <a:spLocks noGrp="1"/>
          </p:cNvSpPr>
          <p:nvPr>
            <p:ph type="subTitle" idx="1"/>
          </p:nvPr>
        </p:nvSpPr>
        <p:spPr>
          <a:xfrm rot="19140000">
            <a:off x="1121933" y="2356307"/>
            <a:ext cx="7121513" cy="267198"/>
          </a:xfrm>
        </p:spPr>
        <p:txBody>
          <a:bodyPr>
            <a:normAutofit lnSpcReduction="10000"/>
          </a:bodyPr>
          <a:lstStyle/>
          <a:p>
            <a:r>
              <a:rPr lang="tr-TR" dirty="0" smtClean="0"/>
              <a:t>Wıth explanatıons and examples</a:t>
            </a:r>
            <a:endParaRPr lang="tr-TR" dirty="0"/>
          </a:p>
        </p:txBody>
      </p:sp>
    </p:spTree>
    <p:extLst>
      <p:ext uri="{BB962C8B-B14F-4D97-AF65-F5344CB8AC3E}">
        <p14:creationId xmlns:p14="http://schemas.microsoft.com/office/powerpoint/2010/main" val="2777779570"/>
      </p:ext>
    </p:extLst>
  </p:cSld>
  <p:clrMapOvr>
    <a:masterClrMapping/>
  </p:clrMapOvr>
  <mc:AlternateContent xmlns:mc="http://schemas.openxmlformats.org/markup-compatibility/2006" xmlns:p14="http://schemas.microsoft.com/office/powerpoint/2010/main">
    <mc:Choice Requires="p14">
      <p:transition spd="slow" p14:dur="2000" advTm="2000">
        <p14:vortex dir="r"/>
      </p:transition>
    </mc:Choice>
    <mc:Fallback xmlns="">
      <p:transition spd="slow"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2780911" y="0"/>
            <a:ext cx="45719" cy="914400"/>
          </a:xfrm>
        </p:spPr>
        <p:txBody>
          <a:bodyPr/>
          <a:lstStyle/>
          <a:p>
            <a:endParaRPr lang="tr-TR"/>
          </a:p>
        </p:txBody>
      </p:sp>
      <p:sp>
        <p:nvSpPr>
          <p:cNvPr id="3" name="Content Placeholder 2"/>
          <p:cNvSpPr>
            <a:spLocks noGrp="1"/>
          </p:cNvSpPr>
          <p:nvPr>
            <p:ph idx="1"/>
          </p:nvPr>
        </p:nvSpPr>
        <p:spPr>
          <a:xfrm>
            <a:off x="539552" y="692696"/>
            <a:ext cx="7804348" cy="3987781"/>
          </a:xfrm>
        </p:spPr>
        <p:txBody>
          <a:bodyPr>
            <a:normAutofit/>
          </a:bodyPr>
          <a:lstStyle/>
          <a:p>
            <a:r>
              <a:rPr lang="en-US" sz="1800" b="0" dirty="0">
                <a:solidFill>
                  <a:srgbClr val="000000"/>
                </a:solidFill>
                <a:latin typeface="times"/>
              </a:rPr>
              <a:t>Use an </a:t>
            </a:r>
            <a:r>
              <a:rPr lang="en-US" sz="1800" dirty="0">
                <a:solidFill>
                  <a:srgbClr val="FF0000"/>
                </a:solidFill>
                <a:latin typeface="times"/>
              </a:rPr>
              <a:t>exclamation point [ ! ]</a:t>
            </a:r>
            <a:r>
              <a:rPr lang="en-US" sz="1800" b="0" dirty="0">
                <a:solidFill>
                  <a:srgbClr val="000000"/>
                </a:solidFill>
                <a:latin typeface="times"/>
              </a:rPr>
              <a:t> at the end of an emphatic declaration, </a:t>
            </a:r>
            <a:r>
              <a:rPr lang="en-US" sz="1800" dirty="0">
                <a:solidFill>
                  <a:srgbClr val="FF0000"/>
                </a:solidFill>
                <a:latin typeface="times"/>
                <a:hlinkClick r:id="rId2"/>
              </a:rPr>
              <a:t>interjection</a:t>
            </a:r>
            <a:r>
              <a:rPr lang="en-US" sz="1800" b="0" dirty="0">
                <a:solidFill>
                  <a:srgbClr val="000000"/>
                </a:solidFill>
                <a:latin typeface="times"/>
              </a:rPr>
              <a:t>, or command.</a:t>
            </a:r>
          </a:p>
          <a:p>
            <a:r>
              <a:rPr lang="tr-TR" sz="1800" dirty="0" smtClean="0">
                <a:solidFill>
                  <a:srgbClr val="FF0000"/>
                </a:solidFill>
              </a:rPr>
              <a:t>              </a:t>
            </a:r>
            <a:r>
              <a:rPr lang="en-US" sz="1800" dirty="0" smtClean="0">
                <a:solidFill>
                  <a:srgbClr val="FF0000"/>
                </a:solidFill>
              </a:rPr>
              <a:t>"</a:t>
            </a:r>
            <a:r>
              <a:rPr lang="en-US" sz="1800" dirty="0">
                <a:solidFill>
                  <a:srgbClr val="FF0000"/>
                </a:solidFill>
              </a:rPr>
              <a:t>No!" he yelled. "Do it now</a:t>
            </a:r>
            <a:r>
              <a:rPr lang="en-US" sz="1800" dirty="0" smtClean="0">
                <a:solidFill>
                  <a:srgbClr val="FF0000"/>
                </a:solidFill>
              </a:rPr>
              <a:t>!«</a:t>
            </a:r>
            <a:r>
              <a:rPr lang="tr-TR" sz="1800" dirty="0" smtClean="0">
                <a:solidFill>
                  <a:srgbClr val="FF0000"/>
                </a:solidFill>
              </a:rPr>
              <a:t> </a:t>
            </a:r>
            <a:br>
              <a:rPr lang="tr-TR" sz="1800" dirty="0" smtClean="0">
                <a:solidFill>
                  <a:srgbClr val="FF0000"/>
                </a:solidFill>
              </a:rPr>
            </a:br>
            <a:r>
              <a:rPr lang="tr-TR" sz="1800" dirty="0" smtClean="0"/>
              <a:t>                                                                                                                                            </a:t>
            </a:r>
            <a:r>
              <a:rPr lang="en-US" sz="1800" b="0" dirty="0" smtClean="0">
                <a:solidFill>
                  <a:srgbClr val="000000"/>
                </a:solidFill>
                <a:latin typeface="times"/>
              </a:rPr>
              <a:t>An </a:t>
            </a:r>
            <a:r>
              <a:rPr lang="en-US" sz="1800" b="0" dirty="0">
                <a:solidFill>
                  <a:srgbClr val="FF0000"/>
                </a:solidFill>
                <a:latin typeface="times"/>
              </a:rPr>
              <a:t>exclamation mark </a:t>
            </a:r>
            <a:r>
              <a:rPr lang="en-US" sz="1800" b="0" dirty="0">
                <a:solidFill>
                  <a:srgbClr val="000000"/>
                </a:solidFill>
                <a:latin typeface="times"/>
              </a:rPr>
              <a:t>may be used to close questions that are meant to convey extreme emotion, as in</a:t>
            </a:r>
          </a:p>
          <a:p>
            <a:r>
              <a:rPr lang="tr-TR" sz="1800" dirty="0" smtClean="0">
                <a:solidFill>
                  <a:srgbClr val="FF0000"/>
                </a:solidFill>
              </a:rPr>
              <a:t>                           </a:t>
            </a:r>
            <a:r>
              <a:rPr lang="en-US" sz="1800" dirty="0" smtClean="0">
                <a:solidFill>
                  <a:srgbClr val="FF0000"/>
                </a:solidFill>
              </a:rPr>
              <a:t>What </a:t>
            </a:r>
            <a:r>
              <a:rPr lang="en-US" sz="1800" dirty="0">
                <a:solidFill>
                  <a:srgbClr val="FF0000"/>
                </a:solidFill>
              </a:rPr>
              <a:t>on earth are you doing! Stop</a:t>
            </a:r>
            <a:r>
              <a:rPr lang="en-US" sz="1800" dirty="0" smtClean="0">
                <a:solidFill>
                  <a:srgbClr val="FF0000"/>
                </a:solidFill>
              </a:rPr>
              <a:t>!</a:t>
            </a:r>
            <a:r>
              <a:rPr lang="tr-TR" sz="1800" dirty="0" smtClean="0">
                <a:solidFill>
                  <a:srgbClr val="FF0000"/>
                </a:solidFill>
              </a:rPr>
              <a:t> </a:t>
            </a:r>
            <a:br>
              <a:rPr lang="tr-TR" sz="1800" dirty="0" smtClean="0">
                <a:solidFill>
                  <a:srgbClr val="FF0000"/>
                </a:solidFill>
              </a:rPr>
            </a:br>
            <a:r>
              <a:rPr lang="tr-TR" sz="1800" dirty="0" smtClean="0"/>
              <a:t>                                                                                                                                                          </a:t>
            </a:r>
            <a:r>
              <a:rPr lang="en-US" sz="1800" b="0" dirty="0" smtClean="0">
                <a:solidFill>
                  <a:srgbClr val="000000"/>
                </a:solidFill>
                <a:latin typeface="times"/>
              </a:rPr>
              <a:t>An </a:t>
            </a:r>
            <a:r>
              <a:rPr lang="en-US" sz="1800" b="0" dirty="0">
                <a:solidFill>
                  <a:srgbClr val="FF0000"/>
                </a:solidFill>
                <a:latin typeface="times"/>
              </a:rPr>
              <a:t>exclamation mark </a:t>
            </a:r>
            <a:r>
              <a:rPr lang="en-US" sz="1800" b="0" dirty="0">
                <a:solidFill>
                  <a:srgbClr val="000000"/>
                </a:solidFill>
                <a:latin typeface="times"/>
              </a:rPr>
              <a:t>can be inserted within parentheses to emphasize a word within a sentence.</a:t>
            </a:r>
          </a:p>
          <a:p>
            <a:r>
              <a:rPr lang="tr-TR" sz="1800" dirty="0" smtClean="0"/>
              <a:t>                                    </a:t>
            </a:r>
            <a:r>
              <a:rPr lang="en-US" sz="1800" dirty="0" smtClean="0">
                <a:solidFill>
                  <a:srgbClr val="FF0000"/>
                </a:solidFill>
              </a:rPr>
              <a:t>We </a:t>
            </a:r>
            <a:r>
              <a:rPr lang="en-US" sz="1800" dirty="0">
                <a:solidFill>
                  <a:srgbClr val="FF0000"/>
                </a:solidFill>
              </a:rPr>
              <a:t>have some really(!) low-priced rugs on sale this week</a:t>
            </a:r>
            <a:r>
              <a:rPr lang="en-US" sz="1800" dirty="0"/>
              <a:t>.</a:t>
            </a:r>
            <a:endParaRPr lang="tr-TR" sz="1800" dirty="0"/>
          </a:p>
        </p:txBody>
      </p:sp>
    </p:spTree>
    <p:extLst>
      <p:ext uri="{BB962C8B-B14F-4D97-AF65-F5344CB8AC3E}">
        <p14:creationId xmlns:p14="http://schemas.microsoft.com/office/powerpoint/2010/main" val="723466361"/>
      </p:ext>
    </p:extLst>
  </p:cSld>
  <p:clrMapOvr>
    <a:masterClrMapping/>
  </p:clrMapOvr>
  <mc:AlternateContent xmlns:mc="http://schemas.openxmlformats.org/markup-compatibility/2006" xmlns:p14="http://schemas.microsoft.com/office/powerpoint/2010/main">
    <mc:Choice Requires="p14">
      <p:transition spd="slow" p14:dur="2000" advTm="2000">
        <p:push dir="u"/>
      </p:transition>
    </mc:Choice>
    <mc:Fallback xmlns="">
      <p:transition spd="slow" advTm="2000">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04848" y="116632"/>
            <a:ext cx="7520940" cy="548640"/>
          </a:xfrm>
        </p:spPr>
        <p:txBody>
          <a:bodyPr/>
          <a:lstStyle/>
          <a:p>
            <a:endParaRPr lang="tr-TR"/>
          </a:p>
        </p:txBody>
      </p:sp>
      <p:sp>
        <p:nvSpPr>
          <p:cNvPr id="3" name="Content Placeholder 2"/>
          <p:cNvSpPr>
            <a:spLocks noGrp="1"/>
          </p:cNvSpPr>
          <p:nvPr>
            <p:ph idx="1"/>
          </p:nvPr>
        </p:nvSpPr>
        <p:spPr>
          <a:xfrm>
            <a:off x="251520" y="260648"/>
            <a:ext cx="8784976" cy="4464496"/>
          </a:xfrm>
        </p:spPr>
        <p:txBody>
          <a:bodyPr>
            <a:normAutofit/>
          </a:bodyPr>
          <a:lstStyle/>
          <a:p>
            <a:r>
              <a:rPr lang="en-US" b="0" dirty="0">
                <a:solidFill>
                  <a:srgbClr val="FF0000"/>
                </a:solidFill>
                <a:latin typeface="times"/>
              </a:rPr>
              <a:t>Note that there is no space between the last letter of the word so emphasized and the parentheses. This device should be used rarely, if ever, in formal text.</a:t>
            </a:r>
          </a:p>
          <a:p>
            <a:r>
              <a:rPr lang="tr-TR" b="0" dirty="0" smtClean="0">
                <a:solidFill>
                  <a:srgbClr val="000000"/>
                </a:solidFill>
                <a:latin typeface="times"/>
              </a:rPr>
              <a:t>      </a:t>
            </a:r>
            <a:r>
              <a:rPr lang="en-US" b="0" dirty="0" smtClean="0">
                <a:solidFill>
                  <a:srgbClr val="000000"/>
                </a:solidFill>
                <a:latin typeface="times"/>
              </a:rPr>
              <a:t>An </a:t>
            </a:r>
            <a:r>
              <a:rPr lang="en-US" b="0" dirty="0">
                <a:solidFill>
                  <a:srgbClr val="000000"/>
                </a:solidFill>
                <a:latin typeface="times"/>
              </a:rPr>
              <a:t>exclamation mark will often accompany mimetically produced sounds, as in</a:t>
            </a:r>
          </a:p>
          <a:p>
            <a:r>
              <a:rPr lang="tr-TR" dirty="0" smtClean="0"/>
              <a:t>           </a:t>
            </a:r>
            <a:r>
              <a:rPr lang="en-US" dirty="0" smtClean="0">
                <a:solidFill>
                  <a:srgbClr val="FF0000"/>
                </a:solidFill>
              </a:rPr>
              <a:t>"</a:t>
            </a:r>
            <a:r>
              <a:rPr lang="en-US" dirty="0">
                <a:solidFill>
                  <a:srgbClr val="FF0000"/>
                </a:solidFill>
              </a:rPr>
              <a:t>All night long, the dogs </a:t>
            </a:r>
            <a:r>
              <a:rPr lang="en-US" i="1" dirty="0">
                <a:solidFill>
                  <a:srgbClr val="FF0000"/>
                </a:solidFill>
              </a:rPr>
              <a:t>woof!</a:t>
            </a:r>
            <a:r>
              <a:rPr lang="en-US" dirty="0">
                <a:solidFill>
                  <a:srgbClr val="FF0000"/>
                </a:solidFill>
              </a:rPr>
              <a:t> in my neighbor's yard" and </a:t>
            </a:r>
            <a:br>
              <a:rPr lang="en-US" dirty="0">
                <a:solidFill>
                  <a:srgbClr val="FF0000"/>
                </a:solidFill>
              </a:rPr>
            </a:br>
            <a:r>
              <a:rPr lang="en-US" dirty="0">
                <a:solidFill>
                  <a:srgbClr val="FF0000"/>
                </a:solidFill>
              </a:rPr>
              <a:t/>
            </a:r>
            <a:br>
              <a:rPr lang="en-US" dirty="0">
                <a:solidFill>
                  <a:srgbClr val="FF0000"/>
                </a:solidFill>
              </a:rPr>
            </a:br>
            <a:r>
              <a:rPr lang="tr-TR" dirty="0" smtClean="0">
                <a:solidFill>
                  <a:srgbClr val="FF0000"/>
                </a:solidFill>
              </a:rPr>
              <a:t>     </a:t>
            </a:r>
            <a:r>
              <a:rPr lang="en-US" dirty="0" smtClean="0">
                <a:solidFill>
                  <a:srgbClr val="FF0000"/>
                </a:solidFill>
              </a:rPr>
              <a:t>"</a:t>
            </a:r>
            <a:r>
              <a:rPr lang="en-US" dirty="0">
                <a:solidFill>
                  <a:srgbClr val="FF0000"/>
                </a:solidFill>
              </a:rPr>
              <a:t>The bear went </a:t>
            </a:r>
            <a:r>
              <a:rPr lang="en-US" i="1" dirty="0" err="1">
                <a:solidFill>
                  <a:srgbClr val="FF0000"/>
                </a:solidFill>
              </a:rPr>
              <a:t>Grr</a:t>
            </a:r>
            <a:r>
              <a:rPr lang="en-US" i="1" dirty="0">
                <a:solidFill>
                  <a:srgbClr val="FF0000"/>
                </a:solidFill>
              </a:rPr>
              <a:t>!</a:t>
            </a:r>
            <a:r>
              <a:rPr lang="en-US" dirty="0">
                <a:solidFill>
                  <a:srgbClr val="FF0000"/>
                </a:solidFill>
              </a:rPr>
              <a:t>, and I went left</a:t>
            </a:r>
            <a:r>
              <a:rPr lang="en-US" dirty="0" smtClean="0">
                <a:solidFill>
                  <a:srgbClr val="FF0000"/>
                </a:solidFill>
              </a:rPr>
              <a:t>.«</a:t>
            </a:r>
            <a:r>
              <a:rPr lang="tr-TR" dirty="0" smtClean="0">
                <a:solidFill>
                  <a:srgbClr val="FF0000"/>
                </a:solidFill>
              </a:rPr>
              <a:t> </a:t>
            </a:r>
            <a:br>
              <a:rPr lang="tr-TR" dirty="0" smtClean="0">
                <a:solidFill>
                  <a:srgbClr val="FF0000"/>
                </a:solidFill>
              </a:rPr>
            </a:br>
            <a:r>
              <a:rPr lang="tr-TR" dirty="0" smtClean="0"/>
              <a:t>                                                                                                                                                                </a:t>
            </a:r>
            <a:r>
              <a:rPr lang="en-US" b="0" dirty="0" smtClean="0">
                <a:solidFill>
                  <a:srgbClr val="000000"/>
                </a:solidFill>
                <a:latin typeface="times"/>
              </a:rPr>
              <a:t>If </a:t>
            </a:r>
            <a:r>
              <a:rPr lang="en-US" b="0" dirty="0">
                <a:solidFill>
                  <a:srgbClr val="000000"/>
                </a:solidFill>
                <a:latin typeface="times"/>
              </a:rPr>
              <a:t>an exclamation mark is part of an italicized or underlined title, make sure that the exclamation mark is also italicized or underlined:</a:t>
            </a:r>
          </a:p>
          <a:p>
            <a:r>
              <a:rPr lang="tr-TR" dirty="0" smtClean="0"/>
              <a:t>            </a:t>
            </a:r>
            <a:r>
              <a:rPr lang="en-US" dirty="0" smtClean="0">
                <a:solidFill>
                  <a:srgbClr val="FF0000"/>
                </a:solidFill>
              </a:rPr>
              <a:t>My </a:t>
            </a:r>
            <a:r>
              <a:rPr lang="en-US" dirty="0">
                <a:solidFill>
                  <a:srgbClr val="FF0000"/>
                </a:solidFill>
              </a:rPr>
              <a:t>favorite book is </a:t>
            </a:r>
            <a:r>
              <a:rPr lang="en-US" i="1" dirty="0">
                <a:solidFill>
                  <a:srgbClr val="FF0000"/>
                </a:solidFill>
              </a:rPr>
              <a:t>Oh, the Places You'll Go</a:t>
            </a:r>
            <a:r>
              <a:rPr lang="en-US" i="1" dirty="0" smtClean="0">
                <a:solidFill>
                  <a:srgbClr val="FF0000"/>
                </a:solidFill>
              </a:rPr>
              <a:t>!</a:t>
            </a:r>
            <a:r>
              <a:rPr lang="tr-TR" b="0" dirty="0" smtClean="0">
                <a:solidFill>
                  <a:srgbClr val="FF0000"/>
                </a:solidFill>
                <a:latin typeface="times"/>
              </a:rPr>
              <a:t>                                                                                                        </a:t>
            </a:r>
            <a:endParaRPr lang="en-US" b="0" dirty="0">
              <a:solidFill>
                <a:srgbClr val="FF0000"/>
              </a:solidFill>
              <a:latin typeface="times"/>
            </a:endParaRPr>
          </a:p>
          <a:p>
            <a:endParaRPr lang="tr-TR" dirty="0"/>
          </a:p>
        </p:txBody>
      </p:sp>
      <p:sp>
        <p:nvSpPr>
          <p:cNvPr id="4" name="Rectangle 3"/>
          <p:cNvSpPr/>
          <p:nvPr/>
        </p:nvSpPr>
        <p:spPr>
          <a:xfrm>
            <a:off x="3275856" y="3645024"/>
            <a:ext cx="5760640" cy="923330"/>
          </a:xfrm>
          <a:prstGeom prst="rect">
            <a:avLst/>
          </a:prstGeom>
        </p:spPr>
        <p:txBody>
          <a:bodyPr wrap="square">
            <a:spAutoFit/>
          </a:bodyPr>
          <a:lstStyle/>
          <a:p>
            <a:r>
              <a:rPr lang="en-US" dirty="0">
                <a:solidFill>
                  <a:srgbClr val="FF0000"/>
                </a:solidFill>
                <a:latin typeface="times"/>
              </a:rPr>
              <a:t>In academic prose, an exclamation point is used rarely, if at all, and in newspaper writing the exclamation point is virtually nonexistent.</a:t>
            </a:r>
            <a:endParaRPr lang="tr-TR" dirty="0">
              <a:solidFill>
                <a:srgbClr val="FF0000"/>
              </a:solidFill>
            </a:endParaRPr>
          </a:p>
        </p:txBody>
      </p:sp>
    </p:spTree>
    <p:extLst>
      <p:ext uri="{BB962C8B-B14F-4D97-AF65-F5344CB8AC3E}">
        <p14:creationId xmlns:p14="http://schemas.microsoft.com/office/powerpoint/2010/main" val="1901733465"/>
      </p:ext>
    </p:extLst>
  </p:cSld>
  <p:clrMapOvr>
    <a:masterClrMapping/>
  </p:clrMapOvr>
  <mc:AlternateContent xmlns:mc="http://schemas.openxmlformats.org/markup-compatibility/2006" xmlns:p14="http://schemas.microsoft.com/office/powerpoint/2010/main">
    <mc:Choice Requires="p14">
      <p:transition spd="slow" p14:dur="2000" advTm="2000">
        <p:cover/>
      </p:transition>
    </mc:Choice>
    <mc:Fallback xmlns="">
      <p:transition spd="slow" advTm="2000">
        <p:cover/>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6856" y="-274320"/>
            <a:ext cx="7520940" cy="548640"/>
          </a:xfrm>
        </p:spPr>
        <p:txBody>
          <a:bodyPr/>
          <a:lstStyle/>
          <a:p>
            <a:endParaRPr lang="tr-TR"/>
          </a:p>
        </p:txBody>
      </p:sp>
      <p:sp>
        <p:nvSpPr>
          <p:cNvPr id="3" name="Content Placeholder 2"/>
          <p:cNvSpPr>
            <a:spLocks noGrp="1"/>
          </p:cNvSpPr>
          <p:nvPr>
            <p:ph idx="1"/>
          </p:nvPr>
        </p:nvSpPr>
        <p:spPr>
          <a:xfrm rot="20072181">
            <a:off x="823108" y="1511804"/>
            <a:ext cx="4942737" cy="2770799"/>
          </a:xfrm>
        </p:spPr>
        <p:txBody>
          <a:bodyPr>
            <a:noAutofit/>
          </a:bodyPr>
          <a:lstStyle/>
          <a:p>
            <a:r>
              <a:rPr lang="tr-TR" sz="8000" dirty="0" smtClean="0">
                <a:solidFill>
                  <a:srgbClr val="FF0000"/>
                </a:solidFill>
                <a:latin typeface="Old English Text MT" pitchFamily="66" charset="0"/>
              </a:rPr>
              <a:t> The     Ellıpsıs</a:t>
            </a:r>
            <a:endParaRPr lang="tr-TR" sz="8000" dirty="0">
              <a:solidFill>
                <a:srgbClr val="FF0000"/>
              </a:solidFill>
              <a:latin typeface="Old English Text MT" pitchFamily="66" charset="0"/>
            </a:endParaRPr>
          </a:p>
        </p:txBody>
      </p:sp>
      <p:pic>
        <p:nvPicPr>
          <p:cNvPr id="6146" name="Picture 2" descr="C:\Users\TOSHIBA\Desktop\58444_436681233636_323427503636_5000507_3667456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956916">
            <a:off x="4788024" y="756208"/>
            <a:ext cx="3521089" cy="2753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6118184"/>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2492880" y="-387424"/>
            <a:ext cx="144016" cy="798903"/>
          </a:xfrm>
        </p:spPr>
        <p:txBody>
          <a:bodyPr/>
          <a:lstStyle/>
          <a:p>
            <a:endParaRPr lang="tr-TR"/>
          </a:p>
        </p:txBody>
      </p:sp>
      <p:sp>
        <p:nvSpPr>
          <p:cNvPr id="3" name="Content Placeholder 2"/>
          <p:cNvSpPr>
            <a:spLocks noGrp="1"/>
          </p:cNvSpPr>
          <p:nvPr>
            <p:ph idx="1"/>
          </p:nvPr>
        </p:nvSpPr>
        <p:spPr>
          <a:xfrm>
            <a:off x="539552" y="188640"/>
            <a:ext cx="7948364" cy="4707861"/>
          </a:xfrm>
        </p:spPr>
        <p:txBody>
          <a:bodyPr>
            <a:normAutofit/>
          </a:bodyPr>
          <a:lstStyle/>
          <a:p>
            <a:r>
              <a:rPr lang="tr-TR" b="0" cap="small" dirty="0" smtClean="0">
                <a:solidFill>
                  <a:srgbClr val="000000"/>
                </a:solidFill>
                <a:latin typeface="times"/>
              </a:rPr>
              <a:t>       </a:t>
            </a:r>
            <a:r>
              <a:rPr lang="en-US" b="0" cap="small" dirty="0" smtClean="0">
                <a:solidFill>
                  <a:srgbClr val="000000"/>
                </a:solidFill>
                <a:latin typeface="times"/>
              </a:rPr>
              <a:t>An</a:t>
            </a:r>
            <a:r>
              <a:rPr lang="en-US" b="0" cap="small" dirty="0">
                <a:solidFill>
                  <a:srgbClr val="000000"/>
                </a:solidFill>
                <a:latin typeface="times"/>
              </a:rPr>
              <a:t> </a:t>
            </a:r>
            <a:r>
              <a:rPr lang="en-US" cap="small" dirty="0">
                <a:solidFill>
                  <a:srgbClr val="FF0000"/>
                </a:solidFill>
                <a:latin typeface="times"/>
              </a:rPr>
              <a:t>ellipsis</a:t>
            </a:r>
            <a:r>
              <a:rPr lang="en-US" b="0" cap="small" dirty="0">
                <a:solidFill>
                  <a:srgbClr val="FF0000"/>
                </a:solidFill>
                <a:latin typeface="times"/>
              </a:rPr>
              <a:t> [ </a:t>
            </a:r>
            <a:r>
              <a:rPr lang="en-US" cap="small" dirty="0">
                <a:solidFill>
                  <a:srgbClr val="FF0000"/>
                </a:solidFill>
                <a:latin typeface="times"/>
              </a:rPr>
              <a:t>…</a:t>
            </a:r>
            <a:r>
              <a:rPr lang="en-US" b="0" cap="small" dirty="0">
                <a:solidFill>
                  <a:srgbClr val="FF0000"/>
                </a:solidFill>
                <a:latin typeface="times"/>
              </a:rPr>
              <a:t> ]</a:t>
            </a:r>
            <a:r>
              <a:rPr lang="en-US" b="0" cap="small" dirty="0">
                <a:solidFill>
                  <a:srgbClr val="000000"/>
                </a:solidFill>
                <a:latin typeface="times"/>
              </a:rPr>
              <a:t> proves to be a handy device</a:t>
            </a:r>
            <a:r>
              <a:rPr lang="en-US" b="0" dirty="0">
                <a:solidFill>
                  <a:srgbClr val="000000"/>
                </a:solidFill>
                <a:latin typeface="times"/>
              </a:rPr>
              <a:t> when you're quoting material and you want to omit some words. The ellipsis consists of three evenly spaced dots (periods) with spaces between the ellipsis and surrounding letters or other marks. Let's take the sentence</a:t>
            </a:r>
            <a:r>
              <a:rPr lang="en-US" b="0" dirty="0" smtClean="0">
                <a:solidFill>
                  <a:srgbClr val="000000"/>
                </a:solidFill>
                <a:latin typeface="times"/>
              </a:rPr>
              <a:t>,</a:t>
            </a:r>
            <a:r>
              <a:rPr lang="tr-TR" b="0" dirty="0" smtClean="0">
                <a:solidFill>
                  <a:srgbClr val="000000"/>
                </a:solidFill>
                <a:latin typeface="times"/>
              </a:rPr>
              <a:t>                 </a:t>
            </a:r>
            <a:r>
              <a:rPr lang="en-US" b="0" dirty="0" smtClean="0">
                <a:solidFill>
                  <a:srgbClr val="000000"/>
                </a:solidFill>
                <a:latin typeface="times"/>
              </a:rPr>
              <a:t>"</a:t>
            </a:r>
            <a:r>
              <a:rPr lang="en-US" b="0" dirty="0">
                <a:solidFill>
                  <a:srgbClr val="000000"/>
                </a:solidFill>
                <a:latin typeface="times"/>
              </a:rPr>
              <a:t>The ceremony honored twelve brilliant athletes from the Caribbean who were visiting the U.S." and leave out "from the Caribbean who were":</a:t>
            </a:r>
          </a:p>
          <a:p>
            <a:r>
              <a:rPr lang="tr-TR" dirty="0" smtClean="0"/>
              <a:t>       </a:t>
            </a:r>
            <a:r>
              <a:rPr lang="en-US" dirty="0" smtClean="0">
                <a:solidFill>
                  <a:srgbClr val="FF0000"/>
                </a:solidFill>
              </a:rPr>
              <a:t>The </a:t>
            </a:r>
            <a:r>
              <a:rPr lang="en-US" dirty="0">
                <a:solidFill>
                  <a:srgbClr val="FF0000"/>
                </a:solidFill>
              </a:rPr>
              <a:t>ceremony honored twelve brilliant athletes … visiting the U.S</a:t>
            </a:r>
            <a:r>
              <a:rPr lang="en-US" dirty="0" smtClean="0">
                <a:solidFill>
                  <a:srgbClr val="FF0000"/>
                </a:solidFill>
              </a:rPr>
              <a:t>.</a:t>
            </a:r>
            <a:r>
              <a:rPr lang="tr-TR" dirty="0" smtClean="0">
                <a:solidFill>
                  <a:srgbClr val="FF0000"/>
                </a:solidFill>
              </a:rPr>
              <a:t/>
            </a:r>
            <a:br>
              <a:rPr lang="tr-TR" dirty="0" smtClean="0">
                <a:solidFill>
                  <a:srgbClr val="FF0000"/>
                </a:solidFill>
              </a:rPr>
            </a:br>
            <a:r>
              <a:rPr lang="tr-TR" dirty="0" smtClean="0"/>
              <a:t>                                                                                                                                                     </a:t>
            </a:r>
            <a:r>
              <a:rPr lang="en-US" b="0" dirty="0" smtClean="0">
                <a:solidFill>
                  <a:srgbClr val="FF0000"/>
                </a:solidFill>
                <a:latin typeface="times"/>
              </a:rPr>
              <a:t>If </a:t>
            </a:r>
            <a:r>
              <a:rPr lang="en-US" b="0" dirty="0">
                <a:solidFill>
                  <a:srgbClr val="FF0000"/>
                </a:solidFill>
                <a:latin typeface="times"/>
              </a:rPr>
              <a:t>the omission comes after the end of a sentence, the ellipsis will be placed after the period, making a total of four dots. … See how that works? Notice that there is no space between the period and the last character of the sentence.</a:t>
            </a:r>
          </a:p>
          <a:p>
            <a:r>
              <a:rPr lang="tr-TR" b="0" dirty="0" smtClean="0">
                <a:solidFill>
                  <a:srgbClr val="000000"/>
                </a:solidFill>
                <a:latin typeface="times"/>
              </a:rPr>
              <a:t>      </a:t>
            </a:r>
            <a:br>
              <a:rPr lang="tr-TR" b="0" dirty="0" smtClean="0">
                <a:solidFill>
                  <a:srgbClr val="000000"/>
                </a:solidFill>
                <a:latin typeface="times"/>
              </a:rPr>
            </a:br>
            <a:r>
              <a:rPr lang="tr-TR" b="0" dirty="0" smtClean="0">
                <a:solidFill>
                  <a:srgbClr val="000000"/>
                </a:solidFill>
                <a:latin typeface="times"/>
              </a:rPr>
              <a:t> </a:t>
            </a:r>
            <a:r>
              <a:rPr lang="en-US" b="0" dirty="0" smtClean="0">
                <a:solidFill>
                  <a:srgbClr val="000000"/>
                </a:solidFill>
                <a:latin typeface="times"/>
              </a:rPr>
              <a:t>The </a:t>
            </a:r>
            <a:r>
              <a:rPr lang="en-US" b="0" dirty="0">
                <a:solidFill>
                  <a:srgbClr val="000000"/>
                </a:solidFill>
                <a:latin typeface="times"/>
              </a:rPr>
              <a:t>ellipsis can also be used to indicate a pause in the flow of a sentence and is especially useful in quoted speech:</a:t>
            </a:r>
          </a:p>
          <a:p>
            <a:r>
              <a:rPr lang="tr-TR" dirty="0" smtClean="0"/>
              <a:t>       </a:t>
            </a:r>
            <a:r>
              <a:rPr lang="en-US" dirty="0" smtClean="0">
                <a:solidFill>
                  <a:srgbClr val="FF0000"/>
                </a:solidFill>
              </a:rPr>
              <a:t>Juan </a:t>
            </a:r>
            <a:r>
              <a:rPr lang="en-US" dirty="0">
                <a:solidFill>
                  <a:srgbClr val="FF0000"/>
                </a:solidFill>
              </a:rPr>
              <a:t>thought and thought … and then thought some more.</a:t>
            </a:r>
            <a:br>
              <a:rPr lang="en-US" dirty="0">
                <a:solidFill>
                  <a:srgbClr val="FF0000"/>
                </a:solidFill>
              </a:rPr>
            </a:br>
            <a:r>
              <a:rPr lang="tr-TR" dirty="0" smtClean="0">
                <a:solidFill>
                  <a:srgbClr val="FF0000"/>
                </a:solidFill>
              </a:rPr>
              <a:t> </a:t>
            </a:r>
            <a:r>
              <a:rPr lang="en-US" dirty="0" smtClean="0">
                <a:solidFill>
                  <a:srgbClr val="FF0000"/>
                </a:solidFill>
              </a:rPr>
              <a:t>"</a:t>
            </a:r>
            <a:r>
              <a:rPr lang="en-US" dirty="0">
                <a:solidFill>
                  <a:srgbClr val="FF0000"/>
                </a:solidFill>
              </a:rPr>
              <a:t>I'm wondering …" Juan said, bemused.</a:t>
            </a:r>
            <a:endParaRPr lang="tr-TR" dirty="0">
              <a:solidFill>
                <a:srgbClr val="FF0000"/>
              </a:solidFill>
            </a:endParaRPr>
          </a:p>
        </p:txBody>
      </p:sp>
    </p:spTree>
    <p:extLst>
      <p:ext uri="{BB962C8B-B14F-4D97-AF65-F5344CB8AC3E}">
        <p14:creationId xmlns:p14="http://schemas.microsoft.com/office/powerpoint/2010/main" val="862220694"/>
      </p:ext>
    </p:extLst>
  </p:cSld>
  <p:clrMapOvr>
    <a:masterClrMapping/>
  </p:clrMapOvr>
  <mc:AlternateContent xmlns:mc="http://schemas.openxmlformats.org/markup-compatibility/2006" xmlns:p14="http://schemas.microsoft.com/office/powerpoint/2010/main">
    <mc:Choice Requires="p14">
      <p:transition spd="slow" p14:dur="2000" advTm="2000">
        <p:push dir="u"/>
      </p:transition>
    </mc:Choice>
    <mc:Fallback xmlns="">
      <p:transition spd="slow" advTm="2000">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181967">
            <a:off x="8020384" y="1812407"/>
            <a:ext cx="7520940" cy="548640"/>
          </a:xfrm>
        </p:spPr>
        <p:txBody>
          <a:bodyPr/>
          <a:lstStyle/>
          <a:p>
            <a:endParaRPr lang="tr-TR" dirty="0"/>
          </a:p>
        </p:txBody>
      </p:sp>
      <p:sp>
        <p:nvSpPr>
          <p:cNvPr id="3" name="Content Placeholder 2"/>
          <p:cNvSpPr>
            <a:spLocks noGrp="1"/>
          </p:cNvSpPr>
          <p:nvPr>
            <p:ph idx="1"/>
          </p:nvPr>
        </p:nvSpPr>
        <p:spPr>
          <a:xfrm>
            <a:off x="755576" y="620688"/>
            <a:ext cx="7664956" cy="3795873"/>
          </a:xfrm>
        </p:spPr>
        <p:txBody>
          <a:bodyPr>
            <a:normAutofit/>
          </a:bodyPr>
          <a:lstStyle/>
          <a:p>
            <a:r>
              <a:rPr lang="en-US" sz="1800" b="0" dirty="0">
                <a:solidFill>
                  <a:srgbClr val="000000"/>
                </a:solidFill>
                <a:latin typeface="times"/>
              </a:rPr>
              <a:t>The </a:t>
            </a:r>
            <a:r>
              <a:rPr lang="en-US" sz="1800" b="0" i="1" dirty="0">
                <a:solidFill>
                  <a:srgbClr val="000000"/>
                </a:solidFill>
                <a:latin typeface="times"/>
              </a:rPr>
              <a:t>MLA Handbook</a:t>
            </a:r>
            <a:r>
              <a:rPr lang="en-US" sz="1800" b="0" dirty="0">
                <a:solidFill>
                  <a:srgbClr val="000000"/>
                </a:solidFill>
                <a:latin typeface="times"/>
              </a:rPr>
              <a:t> recommends using square brackets on either side of the ellipsis points to distinguish between an ellipsis that you've added and the ellipses that might have been in the original text. Such a bracketed ellipsis in a quotation would look like this:</a:t>
            </a:r>
          </a:p>
          <a:p>
            <a:r>
              <a:rPr lang="tr-TR" sz="1800" b="0" dirty="0" smtClean="0">
                <a:solidFill>
                  <a:srgbClr val="000000"/>
                </a:solidFill>
                <a:latin typeface="Times New Roman"/>
              </a:rPr>
              <a:t> </a:t>
            </a:r>
            <a:r>
              <a:rPr lang="en-US" sz="1800" b="0" dirty="0" smtClean="0">
                <a:solidFill>
                  <a:srgbClr val="FF0000"/>
                </a:solidFill>
                <a:latin typeface="Times New Roman"/>
              </a:rPr>
              <a:t>"</a:t>
            </a:r>
            <a:r>
              <a:rPr lang="en-US" sz="1800" b="0" dirty="0">
                <a:solidFill>
                  <a:srgbClr val="FF0000"/>
                </a:solidFill>
                <a:latin typeface="Times New Roman"/>
              </a:rPr>
              <a:t>Bohr […] used the analogy of parallel stairways </a:t>
            </a:r>
            <a:r>
              <a:rPr lang="en-US" sz="1800" b="0" dirty="0" smtClean="0">
                <a:solidFill>
                  <a:srgbClr val="FF0000"/>
                </a:solidFill>
                <a:latin typeface="Times New Roman"/>
              </a:rPr>
              <a:t>[…]</a:t>
            </a:r>
            <a:r>
              <a:rPr lang="tr-TR" sz="1800" b="0" dirty="0" smtClean="0">
                <a:solidFill>
                  <a:srgbClr val="FF0000"/>
                </a:solidFill>
                <a:latin typeface="Times New Roman"/>
              </a:rPr>
              <a:t>  </a:t>
            </a:r>
            <a:br>
              <a:rPr lang="tr-TR" sz="1800" b="0" dirty="0" smtClean="0">
                <a:solidFill>
                  <a:srgbClr val="FF0000"/>
                </a:solidFill>
                <a:latin typeface="Times New Roman"/>
              </a:rPr>
            </a:br>
            <a:r>
              <a:rPr lang="tr-TR" sz="1800" b="0" dirty="0" smtClean="0">
                <a:solidFill>
                  <a:srgbClr val="000000"/>
                </a:solidFill>
                <a:latin typeface="Times New Roman"/>
              </a:rPr>
              <a:t>                                                                                                                                   </a:t>
            </a:r>
            <a:r>
              <a:rPr lang="en-US" sz="1800" b="0" dirty="0" smtClean="0">
                <a:solidFill>
                  <a:srgbClr val="000000"/>
                </a:solidFill>
                <a:latin typeface="Times New Roman"/>
              </a:rPr>
              <a:t>"</a:t>
            </a:r>
            <a:r>
              <a:rPr lang="en-US" sz="1800" b="0" dirty="0">
                <a:solidFill>
                  <a:srgbClr val="000000"/>
                </a:solidFill>
                <a:latin typeface="times"/>
              </a:rPr>
              <a:t>When words at the </a:t>
            </a:r>
            <a:r>
              <a:rPr lang="en-US" sz="1800" b="0" u="sng" dirty="0">
                <a:solidFill>
                  <a:srgbClr val="000000"/>
                </a:solidFill>
                <a:latin typeface="times"/>
              </a:rPr>
              <a:t>beginning</a:t>
            </a:r>
            <a:r>
              <a:rPr lang="en-US" sz="1800" b="0" dirty="0">
                <a:solidFill>
                  <a:srgbClr val="000000"/>
                </a:solidFill>
                <a:latin typeface="times"/>
              </a:rPr>
              <a:t> of a quoted sentence are omitted, it is not necessary to use an ellipsis to indicate that words have been left out when that fragment can fit into the flow of your text. An exception: in a </a:t>
            </a:r>
            <a:r>
              <a:rPr lang="en-US" sz="1800" b="0" dirty="0" err="1">
                <a:solidFill>
                  <a:srgbClr val="000000"/>
                </a:solidFill>
                <a:latin typeface="times"/>
              </a:rPr>
              <a:t>blockquoted</a:t>
            </a:r>
            <a:r>
              <a:rPr lang="en-US" sz="1800" b="0" dirty="0">
                <a:solidFill>
                  <a:srgbClr val="000000"/>
                </a:solidFill>
                <a:latin typeface="times"/>
              </a:rPr>
              <a:t> fragment, use an ellipsis to indicate an omission:</a:t>
            </a:r>
          </a:p>
          <a:p>
            <a:r>
              <a:rPr lang="tr-TR" sz="1800" dirty="0" smtClean="0">
                <a:solidFill>
                  <a:srgbClr val="FF0000"/>
                </a:solidFill>
              </a:rPr>
              <a:t>  </a:t>
            </a:r>
            <a:r>
              <a:rPr lang="en-US" sz="1800" dirty="0" smtClean="0">
                <a:solidFill>
                  <a:srgbClr val="FF0000"/>
                </a:solidFill>
              </a:rPr>
              <a:t>According </a:t>
            </a:r>
            <a:r>
              <a:rPr lang="en-US" sz="1800" dirty="0">
                <a:solidFill>
                  <a:srgbClr val="FF0000"/>
                </a:solidFill>
              </a:rPr>
              <a:t>to Quirk and </a:t>
            </a:r>
            <a:r>
              <a:rPr lang="en-US" sz="1800" dirty="0" err="1">
                <a:solidFill>
                  <a:srgbClr val="FF0000"/>
                </a:solidFill>
              </a:rPr>
              <a:t>Greenbaum</a:t>
            </a:r>
            <a:r>
              <a:rPr lang="en-US" sz="1800" dirty="0">
                <a:solidFill>
                  <a:srgbClr val="FF0000"/>
                </a:solidFill>
              </a:rPr>
              <a:t>, the distinctions are unimportant … for count nouns with specific reference to definite and indefinite pronouns.</a:t>
            </a:r>
            <a:endParaRPr lang="tr-TR" sz="1800" dirty="0">
              <a:solidFill>
                <a:srgbClr val="FF0000"/>
              </a:solidFill>
            </a:endParaRPr>
          </a:p>
        </p:txBody>
      </p:sp>
    </p:spTree>
    <p:extLst>
      <p:ext uri="{BB962C8B-B14F-4D97-AF65-F5344CB8AC3E}">
        <p14:creationId xmlns:p14="http://schemas.microsoft.com/office/powerpoint/2010/main" val="3525117464"/>
      </p:ext>
    </p:extLst>
  </p:cSld>
  <p:clrMapOvr>
    <a:masterClrMapping/>
  </p:clrMapOvr>
  <mc:AlternateContent xmlns:mc="http://schemas.openxmlformats.org/markup-compatibility/2006" xmlns:p14="http://schemas.microsoft.com/office/powerpoint/2010/main">
    <mc:Choice Requires="p14">
      <p:transition spd="slow" p14:dur="2000" advTm="2000">
        <p:fade/>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284084">
            <a:off x="353170" y="256514"/>
            <a:ext cx="7902402" cy="3101735"/>
          </a:xfrm>
        </p:spPr>
        <p:txBody>
          <a:bodyPr/>
          <a:lstStyle/>
          <a:p>
            <a:r>
              <a:rPr lang="tr-TR" sz="6000" dirty="0" smtClean="0">
                <a:solidFill>
                  <a:srgbClr val="FF0000"/>
                </a:solidFill>
                <a:latin typeface="Old English Text MT" pitchFamily="66" charset="0"/>
              </a:rPr>
              <a:t>The period</a:t>
            </a:r>
            <a:endParaRPr lang="tr-TR" sz="6000" dirty="0">
              <a:solidFill>
                <a:srgbClr val="FF0000"/>
              </a:solidFill>
              <a:latin typeface="Old English Text MT" pitchFamily="66" charset="0"/>
            </a:endParaRPr>
          </a:p>
        </p:txBody>
      </p:sp>
      <p:pic>
        <p:nvPicPr>
          <p:cNvPr id="8194" name="Picture 2" descr="C:\Users\TOSHIBA\Desktop\Smiley-face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80112" y="2420888"/>
            <a:ext cx="1542976" cy="1568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3239073"/>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flipV="1">
            <a:off x="12492879" y="-2115616"/>
            <a:ext cx="45719" cy="1656184"/>
          </a:xfrm>
        </p:spPr>
        <p:txBody>
          <a:bodyPr/>
          <a:lstStyle/>
          <a:p>
            <a:endParaRPr lang="tr-TR"/>
          </a:p>
        </p:txBody>
      </p:sp>
      <p:sp>
        <p:nvSpPr>
          <p:cNvPr id="3" name="Content Placeholder 2"/>
          <p:cNvSpPr>
            <a:spLocks noGrp="1"/>
          </p:cNvSpPr>
          <p:nvPr>
            <p:ph idx="1"/>
          </p:nvPr>
        </p:nvSpPr>
        <p:spPr>
          <a:xfrm>
            <a:off x="561124" y="332656"/>
            <a:ext cx="7970156" cy="4536504"/>
          </a:xfrm>
        </p:spPr>
        <p:txBody>
          <a:bodyPr/>
          <a:lstStyle/>
          <a:p>
            <a:r>
              <a:rPr lang="en-US" b="0" cap="small" dirty="0">
                <a:solidFill>
                  <a:srgbClr val="000000"/>
                </a:solidFill>
                <a:latin typeface="times"/>
              </a:rPr>
              <a:t>Use a </a:t>
            </a:r>
            <a:r>
              <a:rPr lang="en-US" cap="small" dirty="0">
                <a:solidFill>
                  <a:srgbClr val="FF0000"/>
                </a:solidFill>
                <a:latin typeface="times"/>
              </a:rPr>
              <a:t>period [ . ]</a:t>
            </a:r>
            <a:r>
              <a:rPr lang="en-US" b="0" cap="small" dirty="0">
                <a:solidFill>
                  <a:srgbClr val="000000"/>
                </a:solidFill>
                <a:latin typeface="times"/>
              </a:rPr>
              <a:t> at the end of a sentence</a:t>
            </a:r>
            <a:r>
              <a:rPr lang="en-US" b="0" dirty="0">
                <a:solidFill>
                  <a:srgbClr val="000000"/>
                </a:solidFill>
                <a:latin typeface="times"/>
              </a:rPr>
              <a:t> that makes a statement. There is no space between the last letter and the period. Use one space between the period and the first letter of the next sentence. This goes against the grain for people using the typography instilled by generations of old-fashioned typewriter users, but modern word-processors nicely accommodate the spacing after a period, and double-spacing after a period can only serve to discombobulate the good intentions of one's software.</a:t>
            </a:r>
          </a:p>
          <a:p>
            <a:endParaRPr lang="tr-TR" dirty="0"/>
          </a:p>
        </p:txBody>
      </p:sp>
      <p:pic>
        <p:nvPicPr>
          <p:cNvPr id="9218" name="Picture 2" descr="C:\Users\TOSHIBA\Desktop\couri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124" y="2309402"/>
            <a:ext cx="8055876" cy="22080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371240"/>
      </p:ext>
    </p:extLst>
  </p:cSld>
  <p:clrMapOvr>
    <a:masterClrMapping/>
  </p:clrMapOvr>
  <mc:AlternateContent xmlns:mc="http://schemas.openxmlformats.org/markup-compatibility/2006" xmlns:p14="http://schemas.microsoft.com/office/powerpoint/2010/main">
    <mc:Choice Requires="p14">
      <p:transition spd="slow" p14:dur="2000" advTm="2000">
        <p14:switch dir="r"/>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2492880" y="332656"/>
            <a:ext cx="144016" cy="504056"/>
          </a:xfrm>
        </p:spPr>
        <p:txBody>
          <a:bodyPr/>
          <a:lstStyle/>
          <a:p>
            <a:endParaRPr lang="tr-TR" dirty="0"/>
          </a:p>
        </p:txBody>
      </p:sp>
      <p:sp>
        <p:nvSpPr>
          <p:cNvPr id="3" name="Content Placeholder 2"/>
          <p:cNvSpPr>
            <a:spLocks noGrp="1"/>
          </p:cNvSpPr>
          <p:nvPr>
            <p:ph idx="1"/>
          </p:nvPr>
        </p:nvSpPr>
        <p:spPr>
          <a:xfrm>
            <a:off x="683568" y="188640"/>
            <a:ext cx="7444308" cy="4536504"/>
          </a:xfrm>
        </p:spPr>
        <p:txBody>
          <a:bodyPr>
            <a:noAutofit/>
          </a:bodyPr>
          <a:lstStyle/>
          <a:p>
            <a:r>
              <a:rPr lang="en-US" b="0" dirty="0">
                <a:solidFill>
                  <a:srgbClr val="000000"/>
                </a:solidFill>
                <a:latin typeface="times"/>
              </a:rPr>
              <a:t>See </a:t>
            </a:r>
            <a:r>
              <a:rPr lang="en-US" dirty="0">
                <a:solidFill>
                  <a:srgbClr val="FF0000"/>
                </a:solidFill>
                <a:latin typeface="times"/>
                <a:hlinkClick r:id="rId2"/>
              </a:rPr>
              <a:t>Quotation Marks</a:t>
            </a:r>
            <a:r>
              <a:rPr lang="en-US" b="0" dirty="0">
                <a:solidFill>
                  <a:srgbClr val="FF0000"/>
                </a:solidFill>
                <a:latin typeface="times"/>
              </a:rPr>
              <a:t> </a:t>
            </a:r>
            <a:r>
              <a:rPr lang="en-US" b="0" dirty="0">
                <a:solidFill>
                  <a:srgbClr val="000000"/>
                </a:solidFill>
                <a:latin typeface="times"/>
              </a:rPr>
              <a:t>and </a:t>
            </a:r>
            <a:r>
              <a:rPr lang="en-US" dirty="0">
                <a:solidFill>
                  <a:srgbClr val="FF0000"/>
                </a:solidFill>
                <a:latin typeface="times"/>
                <a:hlinkClick r:id="rId3"/>
              </a:rPr>
              <a:t>Parentheses</a:t>
            </a:r>
            <a:r>
              <a:rPr lang="en-US" b="0" dirty="0">
                <a:solidFill>
                  <a:srgbClr val="000000"/>
                </a:solidFill>
                <a:latin typeface="times"/>
              </a:rPr>
              <a:t> for special placement considerations with those </a:t>
            </a:r>
            <a:r>
              <a:rPr lang="en-US" b="0" dirty="0" err="1" smtClean="0">
                <a:solidFill>
                  <a:srgbClr val="000000"/>
                </a:solidFill>
                <a:latin typeface="times"/>
              </a:rPr>
              <a:t>marks.Use</a:t>
            </a:r>
            <a:r>
              <a:rPr lang="en-US" b="0" dirty="0" smtClean="0">
                <a:solidFill>
                  <a:srgbClr val="000000"/>
                </a:solidFill>
                <a:latin typeface="times"/>
              </a:rPr>
              <a:t> </a:t>
            </a:r>
            <a:r>
              <a:rPr lang="en-US" b="0" dirty="0">
                <a:solidFill>
                  <a:srgbClr val="000000"/>
                </a:solidFill>
                <a:latin typeface="times"/>
              </a:rPr>
              <a:t>a period at the end of a </a:t>
            </a:r>
            <a:r>
              <a:rPr lang="en-US" dirty="0">
                <a:solidFill>
                  <a:srgbClr val="FF0000"/>
                </a:solidFill>
                <a:latin typeface="times"/>
              </a:rPr>
              <a:t>command</a:t>
            </a:r>
            <a:r>
              <a:rPr lang="en-US" b="0" dirty="0">
                <a:solidFill>
                  <a:srgbClr val="FF0000"/>
                </a:solidFill>
                <a:latin typeface="times"/>
              </a:rPr>
              <a:t>.</a:t>
            </a:r>
          </a:p>
          <a:p>
            <a:pPr>
              <a:buFont typeface="Arial"/>
              <a:buChar char="•"/>
            </a:pPr>
            <a:r>
              <a:rPr lang="en-US" b="0" dirty="0">
                <a:solidFill>
                  <a:srgbClr val="FF0000"/>
                </a:solidFill>
                <a:latin typeface="times"/>
              </a:rPr>
              <a:t>Hand in the poster essays no later than noon on Friday.</a:t>
            </a:r>
          </a:p>
          <a:p>
            <a:pPr>
              <a:buFont typeface="Arial"/>
              <a:buChar char="•"/>
            </a:pPr>
            <a:r>
              <a:rPr lang="en-US" b="0" dirty="0">
                <a:solidFill>
                  <a:srgbClr val="FF0000"/>
                </a:solidFill>
                <a:latin typeface="times"/>
              </a:rPr>
              <a:t>In case of tremors, leave the building immediately</a:t>
            </a:r>
            <a:r>
              <a:rPr lang="en-US" b="0" dirty="0">
                <a:solidFill>
                  <a:srgbClr val="000000"/>
                </a:solidFill>
                <a:latin typeface="times"/>
              </a:rPr>
              <a:t>.</a:t>
            </a:r>
          </a:p>
          <a:p>
            <a:r>
              <a:rPr lang="en-US" b="0" dirty="0">
                <a:solidFill>
                  <a:srgbClr val="000000"/>
                </a:solidFill>
                <a:latin typeface="times"/>
              </a:rPr>
              <a:t>Use a period at the end of an </a:t>
            </a:r>
            <a:r>
              <a:rPr lang="en-US" dirty="0">
                <a:solidFill>
                  <a:srgbClr val="FF0000"/>
                </a:solidFill>
                <a:latin typeface="times"/>
              </a:rPr>
              <a:t>indirect question</a:t>
            </a:r>
            <a:r>
              <a:rPr lang="en-US" b="0" dirty="0">
                <a:solidFill>
                  <a:srgbClr val="000000"/>
                </a:solidFill>
                <a:latin typeface="times"/>
              </a:rPr>
              <a:t>.</a:t>
            </a:r>
          </a:p>
          <a:p>
            <a:pPr>
              <a:buFont typeface="Arial"/>
              <a:buChar char="•"/>
            </a:pPr>
            <a:r>
              <a:rPr lang="en-US" b="0" dirty="0">
                <a:solidFill>
                  <a:srgbClr val="FF0000"/>
                </a:solidFill>
                <a:latin typeface="times"/>
              </a:rPr>
              <a:t>The teacher asked why Maria had left out the easy exercises.</a:t>
            </a:r>
          </a:p>
          <a:p>
            <a:pPr>
              <a:buFont typeface="Arial"/>
              <a:buChar char="•"/>
            </a:pPr>
            <a:r>
              <a:rPr lang="en-US" b="0" dirty="0">
                <a:solidFill>
                  <a:srgbClr val="FF0000"/>
                </a:solidFill>
                <a:latin typeface="times"/>
              </a:rPr>
              <a:t>My father used to wonder why Egbert's ears were so big.</a:t>
            </a:r>
          </a:p>
          <a:p>
            <a:r>
              <a:rPr lang="en-US" b="0" dirty="0">
                <a:solidFill>
                  <a:srgbClr val="000000"/>
                </a:solidFill>
                <a:latin typeface="times"/>
              </a:rPr>
              <a:t>Use a period with</a:t>
            </a:r>
            <a:r>
              <a:rPr lang="en-US" b="0" dirty="0">
                <a:solidFill>
                  <a:srgbClr val="FF0000"/>
                </a:solidFill>
                <a:latin typeface="times"/>
              </a:rPr>
              <a:t> </a:t>
            </a:r>
            <a:r>
              <a:rPr lang="en-US" dirty="0">
                <a:solidFill>
                  <a:srgbClr val="FF0000"/>
                </a:solidFill>
                <a:latin typeface="times"/>
              </a:rPr>
              <a:t>abbreviations</a:t>
            </a:r>
            <a:r>
              <a:rPr lang="en-US" b="0" dirty="0">
                <a:solidFill>
                  <a:srgbClr val="FF0000"/>
                </a:solidFill>
                <a:latin typeface="times"/>
              </a:rPr>
              <a:t>:</a:t>
            </a:r>
          </a:p>
          <a:p>
            <a:r>
              <a:rPr lang="tr-TR" b="0" dirty="0" smtClean="0">
                <a:solidFill>
                  <a:srgbClr val="FF0000"/>
                </a:solidFill>
                <a:latin typeface="Times New Roman"/>
              </a:rPr>
              <a:t>        </a:t>
            </a:r>
            <a:r>
              <a:rPr lang="en-US" b="0" dirty="0" smtClean="0">
                <a:solidFill>
                  <a:srgbClr val="FF0000"/>
                </a:solidFill>
                <a:latin typeface="Times New Roman"/>
              </a:rPr>
              <a:t>Dr</a:t>
            </a:r>
            <a:r>
              <a:rPr lang="en-US" b="0" dirty="0">
                <a:solidFill>
                  <a:srgbClr val="FF0000"/>
                </a:solidFill>
                <a:latin typeface="Times New Roman"/>
              </a:rPr>
              <a:t>. Espinoza arrived from Washington, D.C., at 6 p.m.</a:t>
            </a:r>
          </a:p>
          <a:p>
            <a:r>
              <a:rPr lang="en-US" b="0" dirty="0">
                <a:solidFill>
                  <a:srgbClr val="000000"/>
                </a:solidFill>
                <a:latin typeface="times"/>
              </a:rPr>
              <a:t>Notice that when the period ending the abbreviation comes at the end of a sentence, it </a:t>
            </a:r>
            <a:r>
              <a:rPr lang="en-US" b="0" dirty="0" smtClean="0">
                <a:solidFill>
                  <a:srgbClr val="000000"/>
                </a:solidFill>
                <a:latin typeface="times"/>
              </a:rPr>
              <a:t>will</a:t>
            </a:r>
            <a:r>
              <a:rPr lang="tr-TR" b="0" dirty="0" smtClean="0">
                <a:solidFill>
                  <a:srgbClr val="000000"/>
                </a:solidFill>
                <a:latin typeface="times"/>
              </a:rPr>
              <a:t> </a:t>
            </a:r>
            <a:r>
              <a:rPr lang="en-US" b="0" dirty="0" smtClean="0">
                <a:solidFill>
                  <a:srgbClr val="000000"/>
                </a:solidFill>
                <a:latin typeface="times"/>
              </a:rPr>
              <a:t>also </a:t>
            </a:r>
            <a:r>
              <a:rPr lang="en-US" b="0" dirty="0">
                <a:solidFill>
                  <a:srgbClr val="000000"/>
                </a:solidFill>
                <a:latin typeface="times"/>
              </a:rPr>
              <a:t>suffice to end the sentence. On the other hand, when an abbreviation ends a question or exclamation, it is appropriate to add a question mark or exclamation mark after the abbreviation-ending period:</a:t>
            </a:r>
          </a:p>
          <a:p>
            <a:r>
              <a:rPr lang="tr-TR" b="0" dirty="0" smtClean="0">
                <a:solidFill>
                  <a:srgbClr val="000000"/>
                </a:solidFill>
                <a:latin typeface="Times New Roman"/>
              </a:rPr>
              <a:t>         </a:t>
            </a:r>
            <a:r>
              <a:rPr lang="en-US" b="0" dirty="0" smtClean="0">
                <a:solidFill>
                  <a:srgbClr val="FF0000"/>
                </a:solidFill>
                <a:latin typeface="Times New Roman"/>
              </a:rPr>
              <a:t>Did </a:t>
            </a:r>
            <a:r>
              <a:rPr lang="en-US" b="0" dirty="0">
                <a:solidFill>
                  <a:srgbClr val="FF0000"/>
                </a:solidFill>
                <a:latin typeface="Times New Roman"/>
              </a:rPr>
              <a:t>you enjoy living in Washington, D.C.?</a:t>
            </a:r>
          </a:p>
          <a:p>
            <a:endParaRPr lang="tr-TR" dirty="0"/>
          </a:p>
        </p:txBody>
      </p:sp>
    </p:spTree>
    <p:extLst>
      <p:ext uri="{BB962C8B-B14F-4D97-AF65-F5344CB8AC3E}">
        <p14:creationId xmlns:p14="http://schemas.microsoft.com/office/powerpoint/2010/main" val="3660152104"/>
      </p:ext>
    </p:extLst>
  </p:cSld>
  <p:clrMapOvr>
    <a:masterClrMapping/>
  </p:clrMapOvr>
  <mc:AlternateContent xmlns:mc="http://schemas.openxmlformats.org/markup-compatibility/2006" xmlns:p14="http://schemas.microsoft.com/office/powerpoint/2010/main">
    <mc:Choice Requires="p14">
      <p:transition spd="slow" p14:dur="2000" advTm="2000">
        <p14:prism/>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9505839" flipV="1">
            <a:off x="3502770" y="2124330"/>
            <a:ext cx="5402858" cy="1871894"/>
          </a:xfrm>
        </p:spPr>
        <p:txBody>
          <a:bodyPr/>
          <a:lstStyle/>
          <a:p>
            <a:r>
              <a:rPr lang="tr-TR" sz="6000" dirty="0" smtClean="0">
                <a:solidFill>
                  <a:srgbClr val="FF0000"/>
                </a:solidFill>
                <a:latin typeface="Old English Text MT" pitchFamily="66" charset="0"/>
              </a:rPr>
              <a:t>Tge colon</a:t>
            </a:r>
            <a:endParaRPr lang="tr-TR" sz="6000" dirty="0">
              <a:solidFill>
                <a:srgbClr val="FF0000"/>
              </a:solidFill>
              <a:latin typeface="Old English Text MT" pitchFamily="66" charset="0"/>
            </a:endParaRPr>
          </a:p>
        </p:txBody>
      </p:sp>
      <p:sp>
        <p:nvSpPr>
          <p:cNvPr id="3" name="Content Placeholder 2"/>
          <p:cNvSpPr>
            <a:spLocks noGrp="1"/>
          </p:cNvSpPr>
          <p:nvPr>
            <p:ph idx="1"/>
          </p:nvPr>
        </p:nvSpPr>
        <p:spPr>
          <a:xfrm flipV="1">
            <a:off x="12492878" y="2132856"/>
            <a:ext cx="45719" cy="576064"/>
          </a:xfrm>
        </p:spPr>
        <p:txBody>
          <a:bodyPr/>
          <a:lstStyle/>
          <a:p>
            <a:endParaRPr lang="tr-TR" dirty="0"/>
          </a:p>
        </p:txBody>
      </p:sp>
      <p:pic>
        <p:nvPicPr>
          <p:cNvPr id="10242" name="Picture 2" descr="C:\Users\TOSHIBA\Desktop\adsz2i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698966"/>
            <a:ext cx="1832025" cy="3420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974611"/>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flipV="1">
            <a:off x="12492880" y="-99392"/>
            <a:ext cx="360040" cy="465152"/>
          </a:xfrm>
        </p:spPr>
        <p:txBody>
          <a:bodyPr/>
          <a:lstStyle/>
          <a:p>
            <a:endParaRPr lang="tr-TR"/>
          </a:p>
        </p:txBody>
      </p:sp>
      <p:sp>
        <p:nvSpPr>
          <p:cNvPr id="3" name="Content Placeholder 2"/>
          <p:cNvSpPr>
            <a:spLocks noGrp="1"/>
          </p:cNvSpPr>
          <p:nvPr>
            <p:ph idx="1"/>
          </p:nvPr>
        </p:nvSpPr>
        <p:spPr>
          <a:xfrm>
            <a:off x="683568" y="260648"/>
            <a:ext cx="7660332" cy="4419829"/>
          </a:xfrm>
        </p:spPr>
        <p:txBody>
          <a:bodyPr>
            <a:normAutofit/>
          </a:bodyPr>
          <a:lstStyle/>
          <a:p>
            <a:r>
              <a:rPr lang="en-US" sz="2000" b="0" dirty="0">
                <a:solidFill>
                  <a:srgbClr val="000000"/>
                </a:solidFill>
                <a:latin typeface="times"/>
              </a:rPr>
              <a:t>Use a</a:t>
            </a:r>
            <a:r>
              <a:rPr lang="en-US" sz="2000" b="0" dirty="0">
                <a:solidFill>
                  <a:srgbClr val="FF0000"/>
                </a:solidFill>
                <a:latin typeface="times"/>
              </a:rPr>
              <a:t> </a:t>
            </a:r>
            <a:r>
              <a:rPr lang="en-US" sz="2000" dirty="0">
                <a:solidFill>
                  <a:srgbClr val="FF0000"/>
                </a:solidFill>
                <a:latin typeface="times"/>
              </a:rPr>
              <a:t>colon [ : ]</a:t>
            </a:r>
            <a:r>
              <a:rPr lang="en-US" sz="2000" b="0" dirty="0">
                <a:solidFill>
                  <a:srgbClr val="FF0000"/>
                </a:solidFill>
                <a:latin typeface="times"/>
              </a:rPr>
              <a:t> </a:t>
            </a:r>
            <a:r>
              <a:rPr lang="en-US" sz="2000" b="0" dirty="0">
                <a:solidFill>
                  <a:srgbClr val="000000"/>
                </a:solidFill>
                <a:latin typeface="times"/>
              </a:rPr>
              <a:t>before a list or an explanation that is preceded by a clause that can stand by itself. Think of the colon as a gate, inviting one to go on:</a:t>
            </a:r>
          </a:p>
          <a:p>
            <a:r>
              <a:rPr lang="en-US" sz="2000" b="0" dirty="0">
                <a:solidFill>
                  <a:srgbClr val="FF0000"/>
                </a:solidFill>
                <a:latin typeface="Times New Roman"/>
              </a:rPr>
              <a:t>There is only one thing left to do now: confess while you still have time</a:t>
            </a:r>
            <a:r>
              <a:rPr lang="en-US" sz="2000" b="0" dirty="0">
                <a:solidFill>
                  <a:srgbClr val="000000"/>
                </a:solidFill>
                <a:latin typeface="Times New Roman"/>
              </a:rPr>
              <a:t>.</a:t>
            </a:r>
          </a:p>
          <a:p>
            <a:r>
              <a:rPr lang="en-US" sz="2000" b="0" dirty="0">
                <a:solidFill>
                  <a:srgbClr val="000000"/>
                </a:solidFill>
                <a:latin typeface="Times New Roman"/>
              </a:rPr>
              <a:t>The charter review committee now includes the following people</a:t>
            </a:r>
            <a:r>
              <a:rPr lang="en-US" sz="2000" b="0" dirty="0" smtClean="0">
                <a:solidFill>
                  <a:srgbClr val="000000"/>
                </a:solidFill>
                <a:latin typeface="Times New Roman"/>
              </a:rPr>
              <a:t>:</a:t>
            </a:r>
            <a:r>
              <a:rPr lang="tr-TR" sz="2000" b="0" dirty="0" smtClean="0">
                <a:solidFill>
                  <a:srgbClr val="000000"/>
                </a:solidFill>
                <a:latin typeface="Times New Roman"/>
              </a:rPr>
              <a:t>                     </a:t>
            </a:r>
            <a:r>
              <a:rPr lang="en-US" sz="2000" b="0" dirty="0" smtClean="0">
                <a:solidFill>
                  <a:srgbClr val="FF0000"/>
                </a:solidFill>
                <a:latin typeface="Times New Roman"/>
              </a:rPr>
              <a:t>the ma</a:t>
            </a:r>
            <a:r>
              <a:rPr lang="tr-TR" sz="2000" b="0" dirty="0" smtClean="0">
                <a:solidFill>
                  <a:srgbClr val="FF0000"/>
                </a:solidFill>
                <a:latin typeface="Times New Roman"/>
              </a:rPr>
              <a:t>yor</a:t>
            </a:r>
            <a:br>
              <a:rPr lang="tr-TR" sz="2000" b="0" dirty="0" smtClean="0">
                <a:solidFill>
                  <a:srgbClr val="FF0000"/>
                </a:solidFill>
                <a:latin typeface="Times New Roman"/>
              </a:rPr>
            </a:br>
            <a:r>
              <a:rPr lang="tr-TR" sz="2000" b="0" dirty="0" smtClean="0">
                <a:solidFill>
                  <a:srgbClr val="FF0000"/>
                </a:solidFill>
                <a:latin typeface="Times New Roman"/>
              </a:rPr>
              <a:t>the chief of police</a:t>
            </a:r>
            <a:endParaRPr lang="en-US" sz="2000" b="0" dirty="0">
              <a:solidFill>
                <a:srgbClr val="FF0000"/>
              </a:solidFill>
              <a:latin typeface="times"/>
            </a:endParaRPr>
          </a:p>
          <a:p>
            <a:r>
              <a:rPr lang="en-US" sz="2000" b="0" dirty="0">
                <a:solidFill>
                  <a:srgbClr val="000000"/>
                </a:solidFill>
                <a:latin typeface="times"/>
              </a:rPr>
              <a:t>We will often use a colon to separate an independent clause from a quotation (often of a rather formal nature) that the clause introduces:</a:t>
            </a:r>
          </a:p>
          <a:p>
            <a:r>
              <a:rPr lang="en-US" sz="2000" dirty="0">
                <a:solidFill>
                  <a:srgbClr val="FF0000"/>
                </a:solidFill>
              </a:rPr>
              <a:t>The acting director often used her favorite quotation from Shakespeare's </a:t>
            </a:r>
            <a:r>
              <a:rPr lang="en-US" sz="2000" i="1" dirty="0">
                <a:solidFill>
                  <a:srgbClr val="FF0000"/>
                </a:solidFill>
              </a:rPr>
              <a:t>Tempest</a:t>
            </a:r>
            <a:r>
              <a:rPr lang="en-US" sz="2000" dirty="0">
                <a:solidFill>
                  <a:srgbClr val="FF0000"/>
                </a:solidFill>
              </a:rPr>
              <a:t>: "We are such stuff as dreams are made on; and our little life is rounded with a sleep."</a:t>
            </a:r>
            <a:endParaRPr lang="tr-TR" sz="2000" dirty="0">
              <a:solidFill>
                <a:srgbClr val="FF0000"/>
              </a:solidFill>
            </a:endParaRPr>
          </a:p>
        </p:txBody>
      </p:sp>
    </p:spTree>
    <p:extLst>
      <p:ext uri="{BB962C8B-B14F-4D97-AF65-F5344CB8AC3E}">
        <p14:creationId xmlns:p14="http://schemas.microsoft.com/office/powerpoint/2010/main" val="2245160374"/>
      </p:ext>
    </p:extLst>
  </p:cSld>
  <p:clrMapOvr>
    <a:masterClrMapping/>
  </p:clrMapOvr>
  <mc:AlternateContent xmlns:mc="http://schemas.openxmlformats.org/markup-compatibility/2006" xmlns:p14="http://schemas.microsoft.com/office/powerpoint/2010/main">
    <mc:Choice Requires="p14">
      <p:transition spd="slow" p14:dur="2000" advTm="2000">
        <p:fade/>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2195736" y="5085184"/>
            <a:ext cx="6948264" cy="1296142"/>
          </a:xfrm>
        </p:spPr>
        <p:txBody>
          <a:bodyPr/>
          <a:lstStyle/>
          <a:p>
            <a:r>
              <a:rPr lang="tr-TR" sz="5400" dirty="0" smtClean="0">
                <a:solidFill>
                  <a:srgbClr val="FF0000"/>
                </a:solidFill>
                <a:latin typeface="Brush Script MT" pitchFamily="66" charset="0"/>
              </a:rPr>
              <a:t>Punctuation  tree</a:t>
            </a:r>
            <a:endParaRPr lang="tr-TR" sz="5400" dirty="0">
              <a:solidFill>
                <a:srgbClr val="FF0000"/>
              </a:solidFill>
              <a:latin typeface="Brush Script MT" pitchFamily="66"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387424"/>
            <a:ext cx="9144000" cy="5400600"/>
          </a:xfrm>
        </p:spPr>
      </p:pic>
    </p:spTree>
    <p:extLst>
      <p:ext uri="{BB962C8B-B14F-4D97-AF65-F5344CB8AC3E}">
        <p14:creationId xmlns:p14="http://schemas.microsoft.com/office/powerpoint/2010/main" val="4140904420"/>
      </p:ext>
    </p:extLst>
  </p:cSld>
  <p:clrMapOvr>
    <a:masterClrMapping/>
  </p:clrMapOvr>
  <mc:AlternateContent xmlns:mc="http://schemas.openxmlformats.org/markup-compatibility/2006" xmlns:p14="http://schemas.microsoft.com/office/powerpoint/2010/main">
    <mc:Choice Requires="p14">
      <p:transition spd="slow" p14:dur="2000" advTm="2000">
        <p14:ripple/>
      </p:transition>
    </mc:Choice>
    <mc:Fallback xmlns="">
      <p:transition spd="slow" advTm="2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2447160" y="332656"/>
            <a:ext cx="45719" cy="581744"/>
          </a:xfrm>
        </p:spPr>
        <p:txBody>
          <a:bodyPr/>
          <a:lstStyle/>
          <a:p>
            <a:endParaRPr lang="tr-TR"/>
          </a:p>
        </p:txBody>
      </p:sp>
      <p:sp>
        <p:nvSpPr>
          <p:cNvPr id="3" name="Content Placeholder 2"/>
          <p:cNvSpPr>
            <a:spLocks noGrp="1"/>
          </p:cNvSpPr>
          <p:nvPr>
            <p:ph idx="1"/>
          </p:nvPr>
        </p:nvSpPr>
        <p:spPr>
          <a:xfrm>
            <a:off x="539552" y="411588"/>
            <a:ext cx="7876356" cy="4347821"/>
          </a:xfrm>
        </p:spPr>
        <p:txBody>
          <a:bodyPr/>
          <a:lstStyle/>
          <a:p>
            <a:r>
              <a:rPr lang="en-US" b="0" dirty="0">
                <a:solidFill>
                  <a:srgbClr val="000000"/>
                </a:solidFill>
                <a:latin typeface="times"/>
              </a:rPr>
              <a:t>We also use a colon after a salutation in a business letter . . .</a:t>
            </a:r>
          </a:p>
          <a:p>
            <a:r>
              <a:rPr lang="tr-TR" dirty="0" smtClean="0"/>
              <a:t>      </a:t>
            </a:r>
            <a:r>
              <a:rPr lang="tr-TR" dirty="0" smtClean="0">
                <a:solidFill>
                  <a:srgbClr val="FF0000"/>
                </a:solidFill>
              </a:rPr>
              <a:t>Dear  </a:t>
            </a:r>
            <a:r>
              <a:rPr lang="en-US" dirty="0" smtClean="0">
                <a:solidFill>
                  <a:srgbClr val="FF0000"/>
                </a:solidFill>
              </a:rPr>
              <a:t>Senator </a:t>
            </a:r>
            <a:r>
              <a:rPr lang="en-US" dirty="0">
                <a:solidFill>
                  <a:srgbClr val="FF0000"/>
                </a:solidFill>
              </a:rPr>
              <a:t>Dodd</a:t>
            </a:r>
            <a:r>
              <a:rPr lang="en-US" dirty="0" smtClean="0">
                <a:solidFill>
                  <a:srgbClr val="FF0000"/>
                </a:solidFill>
              </a:rPr>
              <a:t>:</a:t>
            </a:r>
            <a:r>
              <a:rPr lang="en-US" dirty="0">
                <a:solidFill>
                  <a:srgbClr val="FF0000"/>
                </a:solidFill>
              </a:rPr>
              <a:t/>
            </a:r>
            <a:br>
              <a:rPr lang="en-US" dirty="0">
                <a:solidFill>
                  <a:srgbClr val="FF0000"/>
                </a:solidFill>
              </a:rPr>
            </a:br>
            <a:r>
              <a:rPr lang="en-US" dirty="0">
                <a:solidFill>
                  <a:srgbClr val="FF0000"/>
                </a:solidFill>
              </a:rPr>
              <a:t>It has come to our attention that . . .</a:t>
            </a:r>
            <a:r>
              <a:rPr lang="en-US" dirty="0"/>
              <a:t> . .</a:t>
            </a:r>
            <a:r>
              <a:rPr lang="en-US" b="0" dirty="0">
                <a:solidFill>
                  <a:srgbClr val="000000"/>
                </a:solidFill>
                <a:latin typeface="times"/>
              </a:rPr>
              <a:t>. . </a:t>
            </a:r>
            <a:r>
              <a:rPr lang="en-US" b="0" dirty="0" smtClean="0">
                <a:solidFill>
                  <a:srgbClr val="000000"/>
                </a:solidFill>
                <a:latin typeface="times"/>
              </a:rPr>
              <a:t>.</a:t>
            </a:r>
            <a:r>
              <a:rPr lang="tr-TR" b="0" dirty="0" smtClean="0">
                <a:solidFill>
                  <a:srgbClr val="000000"/>
                </a:solidFill>
                <a:latin typeface="times"/>
              </a:rPr>
              <a:t>                                                                                 </a:t>
            </a:r>
            <a:r>
              <a:rPr lang="en-US" b="0" dirty="0" smtClean="0">
                <a:solidFill>
                  <a:srgbClr val="000000"/>
                </a:solidFill>
                <a:latin typeface="times"/>
              </a:rPr>
              <a:t>and </a:t>
            </a:r>
            <a:r>
              <a:rPr lang="en-US" b="0" dirty="0">
                <a:solidFill>
                  <a:srgbClr val="000000"/>
                </a:solidFill>
                <a:latin typeface="times"/>
              </a:rPr>
              <a:t>when we designate the speaker within a play or in court testimony:</a:t>
            </a:r>
          </a:p>
          <a:p>
            <a:r>
              <a:rPr lang="tr-TR" dirty="0" smtClean="0"/>
              <a:t>       </a:t>
            </a:r>
            <a:r>
              <a:rPr lang="en-US" dirty="0" smtClean="0">
                <a:solidFill>
                  <a:srgbClr val="FF0000"/>
                </a:solidFill>
              </a:rPr>
              <a:t>BIFF</a:t>
            </a:r>
            <a:r>
              <a:rPr lang="en-US" dirty="0">
                <a:solidFill>
                  <a:srgbClr val="FF0000"/>
                </a:solidFill>
              </a:rPr>
              <a:t>: He had the wrong dreams. All, all, wrong.</a:t>
            </a:r>
            <a:br>
              <a:rPr lang="en-US" dirty="0">
                <a:solidFill>
                  <a:srgbClr val="FF0000"/>
                </a:solidFill>
              </a:rPr>
            </a:br>
            <a:r>
              <a:rPr lang="en-US" dirty="0">
                <a:solidFill>
                  <a:srgbClr val="FF0000"/>
                </a:solidFill>
              </a:rPr>
              <a:t>HAPPY (</a:t>
            </a:r>
            <a:r>
              <a:rPr lang="en-US" i="1" dirty="0">
                <a:solidFill>
                  <a:srgbClr val="FF0000"/>
                </a:solidFill>
              </a:rPr>
              <a:t>almost ready to fight</a:t>
            </a:r>
            <a:r>
              <a:rPr lang="en-US" dirty="0">
                <a:solidFill>
                  <a:srgbClr val="FF0000"/>
                </a:solidFill>
              </a:rPr>
              <a:t> Biff): Don't say that!</a:t>
            </a:r>
            <a:endParaRPr lang="tr-TR" dirty="0">
              <a:solidFill>
                <a:srgbClr val="FF0000"/>
              </a:solidFill>
            </a:endParaRPr>
          </a:p>
        </p:txBody>
      </p:sp>
      <p:sp>
        <p:nvSpPr>
          <p:cNvPr id="4" name="Rectangle 3"/>
          <p:cNvSpPr/>
          <p:nvPr/>
        </p:nvSpPr>
        <p:spPr>
          <a:xfrm>
            <a:off x="539552" y="2204864"/>
            <a:ext cx="8064896" cy="2554545"/>
          </a:xfrm>
          <a:prstGeom prst="rect">
            <a:avLst/>
          </a:prstGeom>
        </p:spPr>
        <p:txBody>
          <a:bodyPr wrap="square">
            <a:spAutoFit/>
          </a:bodyPr>
          <a:lstStyle/>
          <a:p>
            <a:r>
              <a:rPr lang="en-US" sz="1600" dirty="0">
                <a:solidFill>
                  <a:srgbClr val="000000"/>
                </a:solidFill>
                <a:latin typeface="times"/>
              </a:rPr>
              <a:t>It might be useful to say, also, when we </a:t>
            </a:r>
            <a:r>
              <a:rPr lang="en-US" sz="1600" u="sng" dirty="0">
                <a:solidFill>
                  <a:srgbClr val="000000"/>
                </a:solidFill>
                <a:latin typeface="times"/>
              </a:rPr>
              <a:t>don't</a:t>
            </a:r>
            <a:r>
              <a:rPr lang="en-US" sz="1600" dirty="0">
                <a:solidFill>
                  <a:srgbClr val="000000"/>
                </a:solidFill>
                <a:latin typeface="times"/>
              </a:rPr>
              <a:t> use a colon. Remember that the clause that precedes the mark (where you're considering a colon) ought to be able to stand on its own as an independent clause. Its purpose might be strictly to introduce the clause that follows, so it might feel rather incomplete by itself, but grammatically it will have both a subject and a predicate. In other words, we would </a:t>
            </a:r>
            <a:r>
              <a:rPr lang="en-US" sz="1600" u="sng" dirty="0">
                <a:solidFill>
                  <a:srgbClr val="000000"/>
                </a:solidFill>
                <a:latin typeface="times"/>
              </a:rPr>
              <a:t>not</a:t>
            </a:r>
            <a:r>
              <a:rPr lang="en-US" sz="1600" dirty="0">
                <a:solidFill>
                  <a:srgbClr val="000000"/>
                </a:solidFill>
                <a:latin typeface="times"/>
              </a:rPr>
              <a:t> use a colon in situations like the following</a:t>
            </a:r>
            <a:r>
              <a:rPr lang="en-US" sz="1600" dirty="0" smtClean="0">
                <a:solidFill>
                  <a:srgbClr val="000000"/>
                </a:solidFill>
                <a:latin typeface="times"/>
              </a:rPr>
              <a:t>:</a:t>
            </a:r>
            <a:r>
              <a:rPr lang="tr-TR" sz="1600" dirty="0" smtClean="0">
                <a:solidFill>
                  <a:srgbClr val="000000"/>
                </a:solidFill>
                <a:latin typeface="times"/>
              </a:rPr>
              <a:t/>
            </a:r>
            <a:br>
              <a:rPr lang="tr-TR" sz="1600" dirty="0" smtClean="0">
                <a:solidFill>
                  <a:srgbClr val="000000"/>
                </a:solidFill>
                <a:latin typeface="times"/>
              </a:rPr>
            </a:br>
            <a:endParaRPr lang="en-US" sz="1600" dirty="0">
              <a:solidFill>
                <a:srgbClr val="000000"/>
              </a:solidFill>
              <a:latin typeface="times"/>
            </a:endParaRPr>
          </a:p>
          <a:p>
            <a:pPr>
              <a:buFont typeface="Arial"/>
              <a:buChar char="•"/>
            </a:pPr>
            <a:r>
              <a:rPr lang="en-US" sz="1600" dirty="0">
                <a:solidFill>
                  <a:srgbClr val="FF0000"/>
                </a:solidFill>
                <a:latin typeface="times"/>
              </a:rPr>
              <a:t>Her recipe for gunpowder included saltpeter, dry oatmeal, and ground-up charcoal </a:t>
            </a:r>
            <a:r>
              <a:rPr lang="en-US" sz="1600" dirty="0" err="1">
                <a:solidFill>
                  <a:srgbClr val="FF0000"/>
                </a:solidFill>
                <a:latin typeface="times"/>
              </a:rPr>
              <a:t>briquets</a:t>
            </a:r>
            <a:r>
              <a:rPr lang="en-US" sz="1600" dirty="0">
                <a:solidFill>
                  <a:srgbClr val="FF0000"/>
                </a:solidFill>
                <a:latin typeface="times"/>
              </a:rPr>
              <a:t>. </a:t>
            </a:r>
            <a:r>
              <a:rPr lang="tr-TR" sz="1600" dirty="0" smtClean="0">
                <a:solidFill>
                  <a:srgbClr val="FF0000"/>
                </a:solidFill>
                <a:latin typeface="times"/>
              </a:rPr>
              <a:t>   </a:t>
            </a:r>
            <a:r>
              <a:rPr lang="en-US" sz="1600" dirty="0" smtClean="0">
                <a:solidFill>
                  <a:srgbClr val="FF0000"/>
                </a:solidFill>
                <a:latin typeface="times"/>
              </a:rPr>
              <a:t>(</a:t>
            </a:r>
            <a:r>
              <a:rPr lang="en-US" sz="1600" dirty="0">
                <a:solidFill>
                  <a:srgbClr val="FF0000"/>
                </a:solidFill>
                <a:latin typeface="times"/>
              </a:rPr>
              <a:t>no colon after "included")</a:t>
            </a:r>
          </a:p>
          <a:p>
            <a:pPr>
              <a:buFont typeface="Arial"/>
              <a:buChar char="•"/>
            </a:pPr>
            <a:r>
              <a:rPr lang="en-US" sz="1600" dirty="0">
                <a:solidFill>
                  <a:srgbClr val="FF0000"/>
                </a:solidFill>
                <a:latin typeface="times"/>
              </a:rPr>
              <a:t>His favorite breakfast cereals were Rice </a:t>
            </a:r>
            <a:r>
              <a:rPr lang="en-US" sz="1600" dirty="0" err="1">
                <a:solidFill>
                  <a:srgbClr val="FF0000"/>
                </a:solidFill>
                <a:latin typeface="times"/>
              </a:rPr>
              <a:t>Krispies</a:t>
            </a:r>
            <a:r>
              <a:rPr lang="en-US" sz="1600" dirty="0">
                <a:solidFill>
                  <a:srgbClr val="FF0000"/>
                </a:solidFill>
                <a:latin typeface="times"/>
              </a:rPr>
              <a:t>, Cheerios, and Wheaties</a:t>
            </a:r>
            <a:r>
              <a:rPr lang="en-US" sz="1600" dirty="0" smtClean="0">
                <a:solidFill>
                  <a:srgbClr val="FF0000"/>
                </a:solidFill>
                <a:latin typeface="times"/>
              </a:rPr>
              <a:t>.</a:t>
            </a:r>
            <a:r>
              <a:rPr lang="tr-TR" sz="1600" dirty="0" smtClean="0">
                <a:solidFill>
                  <a:srgbClr val="FF0000"/>
                </a:solidFill>
                <a:latin typeface="times"/>
              </a:rPr>
              <a:t>                              </a:t>
            </a:r>
            <a:r>
              <a:rPr lang="en-US" sz="1600" dirty="0" smtClean="0">
                <a:solidFill>
                  <a:srgbClr val="FF0000"/>
                </a:solidFill>
                <a:latin typeface="times"/>
              </a:rPr>
              <a:t> </a:t>
            </a:r>
            <a:r>
              <a:rPr lang="en-US" sz="1600" dirty="0">
                <a:solidFill>
                  <a:srgbClr val="FF0000"/>
                </a:solidFill>
                <a:latin typeface="times"/>
              </a:rPr>
              <a:t>(no colon after "were")</a:t>
            </a:r>
          </a:p>
        </p:txBody>
      </p:sp>
    </p:spTree>
    <p:extLst>
      <p:ext uri="{BB962C8B-B14F-4D97-AF65-F5344CB8AC3E}">
        <p14:creationId xmlns:p14="http://schemas.microsoft.com/office/powerpoint/2010/main" val="484678246"/>
      </p:ext>
    </p:extLst>
  </p:cSld>
  <p:clrMapOvr>
    <a:masterClrMapping/>
  </p:clrMapOvr>
  <mc:AlternateContent xmlns:mc="http://schemas.openxmlformats.org/markup-compatibility/2006" xmlns:p14="http://schemas.microsoft.com/office/powerpoint/2010/main">
    <mc:Choice Requires="p14">
      <p:transition spd="slow" p14:dur="2000" advTm="2000">
        <p:pull/>
      </p:transition>
    </mc:Choice>
    <mc:Fallback xmlns="">
      <p:transition spd="slow" advTm="2000">
        <p:pull/>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43408"/>
            <a:ext cx="7660332" cy="2592288"/>
          </a:xfrm>
        </p:spPr>
        <p:txBody>
          <a:bodyPr/>
          <a:lstStyle/>
          <a:p>
            <a:r>
              <a:rPr lang="tr-TR" sz="6000" dirty="0" smtClean="0">
                <a:solidFill>
                  <a:srgbClr val="FF0000"/>
                </a:solidFill>
                <a:latin typeface="Old English Text MT" pitchFamily="66" charset="0"/>
              </a:rPr>
              <a:t>The slash or vırgule</a:t>
            </a:r>
            <a:endParaRPr lang="tr-TR" sz="6000" dirty="0">
              <a:solidFill>
                <a:srgbClr val="FF0000"/>
              </a:solidFill>
              <a:latin typeface="Old English Text MT" pitchFamily="66" charset="0"/>
            </a:endParaRPr>
          </a:p>
        </p:txBody>
      </p:sp>
      <p:pic>
        <p:nvPicPr>
          <p:cNvPr id="13314" name="Picture 2" descr="C:\Users\TOSHIBA\Desktop\yahtzeeoblivio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20066955">
            <a:off x="4668475" y="1794788"/>
            <a:ext cx="3349601" cy="2542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722836"/>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6856" y="332656"/>
            <a:ext cx="7520940" cy="548640"/>
          </a:xfrm>
        </p:spPr>
        <p:txBody>
          <a:bodyPr/>
          <a:lstStyle/>
          <a:p>
            <a:endParaRPr lang="tr-TR"/>
          </a:p>
        </p:txBody>
      </p:sp>
      <p:sp>
        <p:nvSpPr>
          <p:cNvPr id="3" name="Content Placeholder 2"/>
          <p:cNvSpPr>
            <a:spLocks noGrp="1"/>
          </p:cNvSpPr>
          <p:nvPr>
            <p:ph idx="1"/>
          </p:nvPr>
        </p:nvSpPr>
        <p:spPr>
          <a:xfrm>
            <a:off x="755576" y="332656"/>
            <a:ext cx="7588324" cy="4347821"/>
          </a:xfrm>
        </p:spPr>
        <p:txBody>
          <a:bodyPr>
            <a:noAutofit/>
          </a:bodyPr>
          <a:lstStyle/>
          <a:p>
            <a:r>
              <a:rPr lang="en-US" b="0" cap="small" dirty="0">
                <a:solidFill>
                  <a:srgbClr val="000000"/>
                </a:solidFill>
                <a:latin typeface="times"/>
              </a:rPr>
              <a:t>A </a:t>
            </a:r>
            <a:r>
              <a:rPr lang="en-US" cap="small" dirty="0">
                <a:solidFill>
                  <a:srgbClr val="FF0000"/>
                </a:solidFill>
                <a:latin typeface="times"/>
              </a:rPr>
              <a:t>slash</a:t>
            </a:r>
            <a:r>
              <a:rPr lang="en-US" b="0" cap="small" dirty="0">
                <a:solidFill>
                  <a:srgbClr val="000000"/>
                </a:solidFill>
                <a:latin typeface="times"/>
              </a:rPr>
              <a:t> or </a:t>
            </a:r>
            <a:r>
              <a:rPr lang="en-US" cap="small" dirty="0">
                <a:solidFill>
                  <a:srgbClr val="FF0000"/>
                </a:solidFill>
                <a:latin typeface="times"/>
              </a:rPr>
              <a:t>slant</a:t>
            </a:r>
            <a:r>
              <a:rPr lang="en-US" b="0" cap="small" dirty="0">
                <a:solidFill>
                  <a:srgbClr val="000000"/>
                </a:solidFill>
                <a:latin typeface="times"/>
              </a:rPr>
              <a:t> or </a:t>
            </a:r>
            <a:r>
              <a:rPr lang="en-US" cap="small" dirty="0">
                <a:solidFill>
                  <a:srgbClr val="000000"/>
                </a:solidFill>
                <a:latin typeface="times"/>
              </a:rPr>
              <a:t>solidus</a:t>
            </a:r>
            <a:r>
              <a:rPr lang="en-US" b="0" cap="small" dirty="0">
                <a:solidFill>
                  <a:srgbClr val="000000"/>
                </a:solidFill>
                <a:latin typeface="times"/>
              </a:rPr>
              <a:t> or </a:t>
            </a:r>
            <a:r>
              <a:rPr lang="en-US" cap="small" dirty="0">
                <a:solidFill>
                  <a:srgbClr val="FF0000"/>
                </a:solidFill>
                <a:latin typeface="times"/>
              </a:rPr>
              <a:t>virgule [ / ]</a:t>
            </a:r>
            <a:r>
              <a:rPr lang="en-US" b="0" cap="small" dirty="0">
                <a:solidFill>
                  <a:srgbClr val="000000"/>
                </a:solidFill>
                <a:latin typeface="times"/>
              </a:rPr>
              <a:t> (take your pick of names) is used to indicate a choice between the words it separates.</a:t>
            </a:r>
            <a:endParaRPr lang="en-US" b="0" dirty="0">
              <a:solidFill>
                <a:srgbClr val="000000"/>
              </a:solidFill>
              <a:latin typeface="times"/>
            </a:endParaRPr>
          </a:p>
          <a:p>
            <a:pPr>
              <a:buFont typeface="Arial"/>
              <a:buChar char="•"/>
            </a:pPr>
            <a:r>
              <a:rPr lang="en-US" b="0" dirty="0">
                <a:solidFill>
                  <a:srgbClr val="FF0000"/>
                </a:solidFill>
                <a:latin typeface="times"/>
              </a:rPr>
              <a:t>Using the pass/fail option backfired on her; she could've gotten an A.</a:t>
            </a:r>
          </a:p>
          <a:p>
            <a:r>
              <a:rPr lang="en-US" b="0" dirty="0">
                <a:solidFill>
                  <a:srgbClr val="FF0000"/>
                </a:solidFill>
                <a:latin typeface="times"/>
              </a:rPr>
              <a:t>The slash </a:t>
            </a:r>
            <a:r>
              <a:rPr lang="en-US" b="0" dirty="0">
                <a:solidFill>
                  <a:srgbClr val="000000"/>
                </a:solidFill>
                <a:latin typeface="times"/>
              </a:rPr>
              <a:t>can be translated as </a:t>
            </a:r>
            <a:r>
              <a:rPr lang="en-US" b="0" i="1" dirty="0">
                <a:solidFill>
                  <a:srgbClr val="000000"/>
                </a:solidFill>
                <a:latin typeface="times"/>
              </a:rPr>
              <a:t>or</a:t>
            </a:r>
            <a:r>
              <a:rPr lang="en-US" b="0" dirty="0">
                <a:solidFill>
                  <a:srgbClr val="000000"/>
                </a:solidFill>
                <a:latin typeface="times"/>
              </a:rPr>
              <a:t> and should not be used where the word </a:t>
            </a:r>
            <a:r>
              <a:rPr lang="en-US" b="0" i="1" dirty="0">
                <a:solidFill>
                  <a:srgbClr val="000000"/>
                </a:solidFill>
                <a:latin typeface="times"/>
              </a:rPr>
              <a:t>or</a:t>
            </a:r>
            <a:r>
              <a:rPr lang="en-US" b="0" dirty="0">
                <a:solidFill>
                  <a:srgbClr val="000000"/>
                </a:solidFill>
                <a:latin typeface="times"/>
              </a:rPr>
              <a:t> could not be used in its place. To avoid gender problems with pronouns, some writers use </a:t>
            </a:r>
            <a:r>
              <a:rPr lang="en-US" b="0" dirty="0">
                <a:solidFill>
                  <a:srgbClr val="FF0000"/>
                </a:solidFill>
                <a:latin typeface="times"/>
              </a:rPr>
              <a:t>he/she, his/her, and him/her. </a:t>
            </a:r>
            <a:r>
              <a:rPr lang="en-US" b="0" dirty="0">
                <a:solidFill>
                  <a:srgbClr val="000000"/>
                </a:solidFill>
                <a:latin typeface="times"/>
              </a:rPr>
              <a:t>Many authorities despise that construction and urge writers either to pluralize when possible and appropriate (</a:t>
            </a:r>
            <a:r>
              <a:rPr lang="en-US" b="0" dirty="0">
                <a:solidFill>
                  <a:srgbClr val="FF0000"/>
                </a:solidFill>
                <a:latin typeface="times"/>
              </a:rPr>
              <a:t>to </a:t>
            </a:r>
            <a:r>
              <a:rPr lang="en-US" b="0" i="1" dirty="0">
                <a:solidFill>
                  <a:srgbClr val="FF0000"/>
                </a:solidFill>
                <a:latin typeface="times"/>
              </a:rPr>
              <a:t>they, their, them</a:t>
            </a:r>
            <a:r>
              <a:rPr lang="en-US" b="0" dirty="0">
                <a:solidFill>
                  <a:srgbClr val="FF0000"/>
                </a:solidFill>
                <a:latin typeface="times"/>
              </a:rPr>
              <a:t>) or to use </a:t>
            </a:r>
            <a:r>
              <a:rPr lang="en-US" b="0" i="1" dirty="0">
                <a:solidFill>
                  <a:srgbClr val="FF0000"/>
                </a:solidFill>
                <a:latin typeface="times"/>
              </a:rPr>
              <a:t>he or she</a:t>
            </a:r>
            <a:r>
              <a:rPr lang="en-US" b="0" dirty="0">
                <a:solidFill>
                  <a:srgbClr val="FF0000"/>
                </a:solidFill>
                <a:latin typeface="times"/>
              </a:rPr>
              <a:t>, etc. instead</a:t>
            </a:r>
            <a:r>
              <a:rPr lang="en-US" b="0" dirty="0">
                <a:solidFill>
                  <a:srgbClr val="000000"/>
                </a:solidFill>
                <a:latin typeface="times"/>
              </a:rPr>
              <a:t>. Notice there is no space between the slash and the letters on either side of it.</a:t>
            </a:r>
          </a:p>
          <a:p>
            <a:r>
              <a:rPr lang="en-US" b="0" dirty="0">
                <a:solidFill>
                  <a:srgbClr val="000000"/>
                </a:solidFill>
                <a:latin typeface="times"/>
              </a:rPr>
              <a:t>There </a:t>
            </a:r>
            <a:r>
              <a:rPr lang="en-US" b="0" i="1" dirty="0">
                <a:solidFill>
                  <a:srgbClr val="000000"/>
                </a:solidFill>
                <a:latin typeface="times"/>
              </a:rPr>
              <a:t>is</a:t>
            </a:r>
            <a:r>
              <a:rPr lang="en-US" b="0" dirty="0">
                <a:solidFill>
                  <a:srgbClr val="000000"/>
                </a:solidFill>
                <a:latin typeface="times"/>
              </a:rPr>
              <a:t>, however, a space when the slash is used to indicate a line-break in quoted poetry: </a:t>
            </a:r>
            <a:r>
              <a:rPr lang="en-US" b="0" dirty="0">
                <a:solidFill>
                  <a:srgbClr val="FF0000"/>
                </a:solidFill>
                <a:latin typeface="times"/>
              </a:rPr>
              <a:t>"The woods are lovely, dark, and deep / but I have promises to keep." (This way of quoting poetry is limited to four or five lines of verse, within the normal flow of text.)</a:t>
            </a:r>
          </a:p>
          <a:p>
            <a:r>
              <a:rPr lang="en-US" b="0" dirty="0">
                <a:solidFill>
                  <a:srgbClr val="000000"/>
                </a:solidFill>
                <a:latin typeface="times"/>
              </a:rPr>
              <a:t>When using slashes in a </a:t>
            </a:r>
            <a:r>
              <a:rPr lang="en-US" dirty="0">
                <a:solidFill>
                  <a:srgbClr val="FF0000"/>
                </a:solidFill>
                <a:latin typeface="times"/>
              </a:rPr>
              <a:t>Uniform Resource Locator</a:t>
            </a:r>
            <a:r>
              <a:rPr lang="en-US" b="0" dirty="0">
                <a:solidFill>
                  <a:srgbClr val="FF0000"/>
                </a:solidFill>
                <a:latin typeface="times"/>
              </a:rPr>
              <a:t> </a:t>
            </a:r>
            <a:r>
              <a:rPr lang="en-US" b="0" dirty="0">
                <a:solidFill>
                  <a:srgbClr val="000000"/>
                </a:solidFill>
                <a:latin typeface="times"/>
              </a:rPr>
              <a:t>(URL) for a World Wide Web address </a:t>
            </a:r>
            <a:r>
              <a:rPr lang="en-US" b="0" dirty="0">
                <a:solidFill>
                  <a:srgbClr val="FF0000"/>
                </a:solidFill>
                <a:latin typeface="times"/>
              </a:rPr>
              <a:t>(http://www.ccc.commnet.edu/grammar</a:t>
            </a:r>
            <a:r>
              <a:rPr lang="en-US" b="0" dirty="0">
                <a:solidFill>
                  <a:srgbClr val="000000"/>
                </a:solidFill>
                <a:latin typeface="times"/>
              </a:rPr>
              <a:t>/), be especially sure not to include spaces and not to confuse the slash with its backward cousin,</a:t>
            </a:r>
            <a:r>
              <a:rPr lang="en-US" dirty="0">
                <a:solidFill>
                  <a:srgbClr val="000000"/>
                </a:solidFill>
                <a:latin typeface="times"/>
              </a:rPr>
              <a:t> \</a:t>
            </a:r>
            <a:r>
              <a:rPr lang="en-US" b="0" dirty="0">
                <a:solidFill>
                  <a:srgbClr val="000000"/>
                </a:solidFill>
                <a:latin typeface="times"/>
              </a:rPr>
              <a:t>, used as a path separator in Windows </a:t>
            </a:r>
            <a:r>
              <a:rPr lang="en-US" b="0" dirty="0">
                <a:solidFill>
                  <a:srgbClr val="FF0000"/>
                </a:solidFill>
                <a:latin typeface="times"/>
              </a:rPr>
              <a:t>(for example, c:\program files\Adobe</a:t>
            </a:r>
            <a:r>
              <a:rPr lang="en-US" b="0" dirty="0">
                <a:solidFill>
                  <a:srgbClr val="000000"/>
                </a:solidFill>
                <a:latin typeface="times"/>
              </a:rPr>
              <a:t>).</a:t>
            </a:r>
          </a:p>
          <a:p>
            <a:endParaRPr lang="tr-TR" dirty="0"/>
          </a:p>
        </p:txBody>
      </p:sp>
    </p:spTree>
    <p:extLst>
      <p:ext uri="{BB962C8B-B14F-4D97-AF65-F5344CB8AC3E}">
        <p14:creationId xmlns:p14="http://schemas.microsoft.com/office/powerpoint/2010/main" val="2281546598"/>
      </p:ext>
    </p:extLst>
  </p:cSld>
  <p:clrMapOvr>
    <a:masterClrMapping/>
  </p:clrMapOvr>
  <mc:AlternateContent xmlns:mc="http://schemas.openxmlformats.org/markup-compatibility/2006" xmlns:p14="http://schemas.microsoft.com/office/powerpoint/2010/main">
    <mc:Choice Requires="p14">
      <p:transition spd="slow" p14:dur="2000" advTm="2000">
        <p14:doors dir="vert"/>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424507">
            <a:off x="107504" y="692696"/>
            <a:ext cx="8928992" cy="1656184"/>
          </a:xfrm>
        </p:spPr>
        <p:txBody>
          <a:bodyPr/>
          <a:lstStyle/>
          <a:p>
            <a:r>
              <a:rPr lang="tr-TR" sz="6000" dirty="0" smtClean="0">
                <a:solidFill>
                  <a:srgbClr val="FF0000"/>
                </a:solidFill>
                <a:latin typeface="Old English Text MT" pitchFamily="66" charset="0"/>
              </a:rPr>
              <a:t>The</a:t>
            </a:r>
            <a:r>
              <a:rPr lang="tr-TR" sz="6000" dirty="0" smtClean="0">
                <a:latin typeface="Old English Text MT" pitchFamily="66" charset="0"/>
              </a:rPr>
              <a:t> </a:t>
            </a:r>
            <a:r>
              <a:rPr lang="tr-TR" sz="6000" dirty="0" smtClean="0">
                <a:solidFill>
                  <a:srgbClr val="FF0000"/>
                </a:solidFill>
                <a:latin typeface="Old English Text MT" pitchFamily="66" charset="0"/>
              </a:rPr>
              <a:t>semicolon</a:t>
            </a:r>
            <a:endParaRPr lang="tr-TR" sz="6000" dirty="0">
              <a:solidFill>
                <a:srgbClr val="FF0000"/>
              </a:solidFill>
              <a:latin typeface="Old English Text MT" pitchFamily="66" charset="0"/>
            </a:endParaRPr>
          </a:p>
        </p:txBody>
      </p:sp>
      <p:sp>
        <p:nvSpPr>
          <p:cNvPr id="3" name="Content Placeholder 2"/>
          <p:cNvSpPr>
            <a:spLocks noGrp="1"/>
          </p:cNvSpPr>
          <p:nvPr>
            <p:ph idx="1"/>
          </p:nvPr>
        </p:nvSpPr>
        <p:spPr>
          <a:xfrm rot="20271925">
            <a:off x="9461884" y="518731"/>
            <a:ext cx="8812925" cy="923997"/>
          </a:xfrm>
        </p:spPr>
        <p:txBody>
          <a:bodyPr/>
          <a:lstStyle/>
          <a:p>
            <a:endParaRPr lang="tr-TR" dirty="0">
              <a:solidFill>
                <a:srgbClr val="FF0000"/>
              </a:solidFill>
            </a:endParaRPr>
          </a:p>
        </p:txBody>
      </p:sp>
      <p:pic>
        <p:nvPicPr>
          <p:cNvPr id="14338" name="Picture 2" descr="C:\Users\TOSHIBA\Desktop\183298_10151057007766401_1995468645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900237"/>
            <a:ext cx="3057525" cy="305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90472"/>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8584" y="260648"/>
            <a:ext cx="7520940" cy="548640"/>
          </a:xfrm>
        </p:spPr>
        <p:txBody>
          <a:bodyPr/>
          <a:lstStyle/>
          <a:p>
            <a:endParaRPr lang="tr-TR"/>
          </a:p>
        </p:txBody>
      </p:sp>
      <p:sp>
        <p:nvSpPr>
          <p:cNvPr id="3" name="Content Placeholder 2"/>
          <p:cNvSpPr>
            <a:spLocks noGrp="1"/>
          </p:cNvSpPr>
          <p:nvPr>
            <p:ph idx="1"/>
          </p:nvPr>
        </p:nvSpPr>
        <p:spPr>
          <a:xfrm>
            <a:off x="827584" y="764704"/>
            <a:ext cx="7516316" cy="3915773"/>
          </a:xfrm>
        </p:spPr>
        <p:txBody>
          <a:bodyPr/>
          <a:lstStyle/>
          <a:p>
            <a:r>
              <a:rPr lang="en-US" b="0" dirty="0">
                <a:solidFill>
                  <a:srgbClr val="000000"/>
                </a:solidFill>
                <a:latin typeface="times"/>
              </a:rPr>
              <a:t>Use a </a:t>
            </a:r>
            <a:r>
              <a:rPr lang="en-US" dirty="0">
                <a:solidFill>
                  <a:srgbClr val="FF0000"/>
                </a:solidFill>
                <a:latin typeface="times"/>
              </a:rPr>
              <a:t>semicolon</a:t>
            </a:r>
            <a:r>
              <a:rPr lang="en-US" b="0" dirty="0">
                <a:solidFill>
                  <a:srgbClr val="FF0000"/>
                </a:solidFill>
                <a:latin typeface="times"/>
              </a:rPr>
              <a:t> [</a:t>
            </a:r>
            <a:r>
              <a:rPr lang="en-US" dirty="0">
                <a:solidFill>
                  <a:srgbClr val="FF0000"/>
                </a:solidFill>
                <a:latin typeface="Times New Roman"/>
              </a:rPr>
              <a:t> ;</a:t>
            </a:r>
            <a:r>
              <a:rPr lang="en-US" b="0" dirty="0">
                <a:solidFill>
                  <a:srgbClr val="FF0000"/>
                </a:solidFill>
                <a:latin typeface="times"/>
              </a:rPr>
              <a:t> ]</a:t>
            </a:r>
          </a:p>
          <a:p>
            <a:pPr>
              <a:buFont typeface="Arial"/>
              <a:buChar char="•"/>
            </a:pPr>
            <a:r>
              <a:rPr lang="en-US" b="0" dirty="0">
                <a:solidFill>
                  <a:srgbClr val="000000"/>
                </a:solidFill>
                <a:latin typeface="times"/>
              </a:rPr>
              <a:t>to help sort out a monster list:</a:t>
            </a:r>
            <a:br>
              <a:rPr lang="en-US" b="0" dirty="0">
                <a:solidFill>
                  <a:srgbClr val="000000"/>
                </a:solidFill>
                <a:latin typeface="times"/>
              </a:rPr>
            </a:br>
            <a:r>
              <a:rPr lang="en-US" b="0" dirty="0">
                <a:solidFill>
                  <a:srgbClr val="FF0000"/>
                </a:solidFill>
                <a:latin typeface="times"/>
              </a:rPr>
              <a:t>There were citizens from Bangor, Maine; Hartford, Connecticut; Boston, Massachusetts; and Newport, Rhode Island.</a:t>
            </a:r>
            <a:br>
              <a:rPr lang="en-US" b="0" dirty="0">
                <a:solidFill>
                  <a:srgbClr val="FF0000"/>
                </a:solidFill>
                <a:latin typeface="times"/>
              </a:rPr>
            </a:br>
            <a:r>
              <a:rPr lang="tr-TR" b="0" dirty="0" smtClean="0">
                <a:solidFill>
                  <a:srgbClr val="000000"/>
                </a:solidFill>
                <a:latin typeface="times"/>
              </a:rPr>
              <a:t/>
            </a:r>
            <a:br>
              <a:rPr lang="tr-TR" b="0" dirty="0" smtClean="0">
                <a:solidFill>
                  <a:srgbClr val="000000"/>
                </a:solidFill>
                <a:latin typeface="times"/>
              </a:rPr>
            </a:br>
            <a:r>
              <a:rPr lang="en-US" dirty="0" smtClean="0">
                <a:solidFill>
                  <a:srgbClr val="FF0000"/>
                </a:solidFill>
                <a:latin typeface="times"/>
              </a:rPr>
              <a:t>OR</a:t>
            </a:r>
            <a:r>
              <a:rPr lang="tr-TR" dirty="0" smtClean="0">
                <a:solidFill>
                  <a:srgbClr val="000000"/>
                </a:solidFill>
                <a:latin typeface="times"/>
              </a:rPr>
              <a:t/>
            </a:r>
            <a:br>
              <a:rPr lang="tr-TR" dirty="0" smtClean="0">
                <a:solidFill>
                  <a:srgbClr val="000000"/>
                </a:solidFill>
                <a:latin typeface="times"/>
              </a:rPr>
            </a:br>
            <a:r>
              <a:rPr lang="en-US" b="0" dirty="0">
                <a:solidFill>
                  <a:srgbClr val="000000"/>
                </a:solidFill>
                <a:latin typeface="times"/>
              </a:rPr>
              <a:t/>
            </a:r>
            <a:br>
              <a:rPr lang="en-US" b="0" dirty="0">
                <a:solidFill>
                  <a:srgbClr val="000000"/>
                </a:solidFill>
                <a:latin typeface="times"/>
              </a:rPr>
            </a:br>
            <a:r>
              <a:rPr lang="en-US" b="0" dirty="0">
                <a:solidFill>
                  <a:srgbClr val="000000"/>
                </a:solidFill>
                <a:latin typeface="times"/>
              </a:rPr>
              <a:t>We had four professors on our committee</a:t>
            </a:r>
            <a:r>
              <a:rPr lang="en-US" b="0" dirty="0">
                <a:solidFill>
                  <a:srgbClr val="FF0000"/>
                </a:solidFill>
                <a:latin typeface="times"/>
              </a:rPr>
              <a:t>: </a:t>
            </a:r>
            <a:r>
              <a:rPr lang="tr-TR" b="0" dirty="0" smtClean="0">
                <a:solidFill>
                  <a:srgbClr val="FF0000"/>
                </a:solidFill>
                <a:latin typeface="times"/>
              </a:rPr>
              <a:t/>
            </a:r>
            <a:br>
              <a:rPr lang="tr-TR" b="0" dirty="0" smtClean="0">
                <a:solidFill>
                  <a:srgbClr val="FF0000"/>
                </a:solidFill>
                <a:latin typeface="times"/>
              </a:rPr>
            </a:br>
            <a:r>
              <a:rPr lang="en-US" b="0" dirty="0" smtClean="0">
                <a:solidFill>
                  <a:srgbClr val="FF0000"/>
                </a:solidFill>
                <a:latin typeface="times"/>
              </a:rPr>
              <a:t>Peter </a:t>
            </a:r>
            <a:r>
              <a:rPr lang="en-US" b="0" dirty="0" err="1">
                <a:solidFill>
                  <a:srgbClr val="FF0000"/>
                </a:solidFill>
                <a:latin typeface="times"/>
              </a:rPr>
              <a:t>Wursthorn</a:t>
            </a:r>
            <a:r>
              <a:rPr lang="en-US" b="0" dirty="0">
                <a:solidFill>
                  <a:srgbClr val="FF0000"/>
                </a:solidFill>
                <a:latin typeface="times"/>
              </a:rPr>
              <a:t>, Professor of Mathematics; Ronald Pepin, Professor of English; Cynthia Greenblatt, Professor of Education; and Nada Light, Professor of Nursing.</a:t>
            </a:r>
          </a:p>
          <a:p>
            <a:pPr>
              <a:buFont typeface="Arial"/>
              <a:buChar char="•"/>
            </a:pPr>
            <a:r>
              <a:rPr lang="en-US" b="0" dirty="0">
                <a:solidFill>
                  <a:srgbClr val="000000"/>
                </a:solidFill>
                <a:latin typeface="Times New Roman"/>
              </a:rPr>
              <a:t/>
            </a:r>
            <a:br>
              <a:rPr lang="en-US" b="0" dirty="0">
                <a:solidFill>
                  <a:srgbClr val="000000"/>
                </a:solidFill>
                <a:latin typeface="Times New Roman"/>
              </a:rPr>
            </a:br>
            <a:r>
              <a:rPr lang="en-US" b="0" dirty="0">
                <a:solidFill>
                  <a:srgbClr val="000000"/>
                </a:solidFill>
                <a:latin typeface="times"/>
              </a:rPr>
              <a:t>to separate closely related independent clauses:</a:t>
            </a:r>
            <a:br>
              <a:rPr lang="en-US" b="0" dirty="0">
                <a:solidFill>
                  <a:srgbClr val="000000"/>
                </a:solidFill>
                <a:latin typeface="times"/>
              </a:rPr>
            </a:br>
            <a:r>
              <a:rPr lang="en-US" b="0" dirty="0">
                <a:solidFill>
                  <a:srgbClr val="FF0000"/>
                </a:solidFill>
                <a:latin typeface="times"/>
              </a:rPr>
              <a:t>My grandmother seldom goes to bed this early; she's afraid she'll miss out on something.</a:t>
            </a:r>
          </a:p>
          <a:p>
            <a:endParaRPr lang="tr-TR" dirty="0"/>
          </a:p>
        </p:txBody>
      </p:sp>
    </p:spTree>
    <p:extLst>
      <p:ext uri="{BB962C8B-B14F-4D97-AF65-F5344CB8AC3E}">
        <p14:creationId xmlns:p14="http://schemas.microsoft.com/office/powerpoint/2010/main" val="2130163368"/>
      </p:ext>
    </p:extLst>
  </p:cSld>
  <p:clrMapOvr>
    <a:masterClrMapping/>
  </p:clrMapOvr>
  <mc:AlternateContent xmlns:mc="http://schemas.openxmlformats.org/markup-compatibility/2006" xmlns:p14="http://schemas.microsoft.com/office/powerpoint/2010/main">
    <mc:Choice Requires="p14">
      <p:transition spd="slow" p14:dur="2000" advTm="2000">
        <p:pull/>
      </p:transition>
    </mc:Choice>
    <mc:Fallback xmlns="">
      <p:transition spd="slow" advTm="2000">
        <p:pull/>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747464"/>
            <a:ext cx="7520940" cy="288032"/>
          </a:xfrm>
        </p:spPr>
        <p:txBody>
          <a:bodyPr/>
          <a:lstStyle/>
          <a:p>
            <a:endParaRPr lang="tr-TR"/>
          </a:p>
        </p:txBody>
      </p:sp>
      <p:sp>
        <p:nvSpPr>
          <p:cNvPr id="3" name="Content Placeholder 2"/>
          <p:cNvSpPr>
            <a:spLocks noGrp="1"/>
          </p:cNvSpPr>
          <p:nvPr>
            <p:ph idx="1"/>
          </p:nvPr>
        </p:nvSpPr>
        <p:spPr>
          <a:xfrm>
            <a:off x="323528" y="548680"/>
            <a:ext cx="8064896" cy="1584176"/>
          </a:xfrm>
        </p:spPr>
        <p:txBody>
          <a:bodyPr/>
          <a:lstStyle/>
          <a:p>
            <a:r>
              <a:rPr lang="tr-TR" b="0" dirty="0" smtClean="0">
                <a:solidFill>
                  <a:srgbClr val="000000"/>
                </a:solidFill>
                <a:latin typeface="times"/>
              </a:rPr>
              <a:t>       </a:t>
            </a:r>
            <a:r>
              <a:rPr lang="en-US" b="0" dirty="0" smtClean="0">
                <a:solidFill>
                  <a:srgbClr val="FF0000"/>
                </a:solidFill>
                <a:latin typeface="times"/>
              </a:rPr>
              <a:t>The </a:t>
            </a:r>
            <a:r>
              <a:rPr lang="en-US" b="0" dirty="0">
                <a:solidFill>
                  <a:srgbClr val="FF0000"/>
                </a:solidFill>
                <a:latin typeface="times"/>
              </a:rPr>
              <a:t>semicolon</a:t>
            </a:r>
            <a:r>
              <a:rPr lang="en-US" b="0" dirty="0">
                <a:solidFill>
                  <a:srgbClr val="000000"/>
                </a:solidFill>
                <a:latin typeface="times"/>
              </a:rPr>
              <a:t> allows the writer to imply a relationship between nicely balanced ideas without actually stating that relationship. (Instead of saying </a:t>
            </a:r>
            <a:r>
              <a:rPr lang="en-US" b="0" i="1" dirty="0">
                <a:solidFill>
                  <a:srgbClr val="000000"/>
                </a:solidFill>
                <a:latin typeface="times"/>
              </a:rPr>
              <a:t>because</a:t>
            </a:r>
            <a:r>
              <a:rPr lang="en-US" b="0" dirty="0">
                <a:solidFill>
                  <a:srgbClr val="000000"/>
                </a:solidFill>
                <a:latin typeface="times"/>
              </a:rPr>
              <a:t> my grandmother is afraid she'll miss out on something, we have implied the </a:t>
            </a:r>
            <a:r>
              <a:rPr lang="en-US" b="0" i="1" dirty="0">
                <a:solidFill>
                  <a:srgbClr val="000000"/>
                </a:solidFill>
                <a:latin typeface="times"/>
              </a:rPr>
              <a:t>because.</a:t>
            </a:r>
            <a:r>
              <a:rPr lang="en-US" b="0" dirty="0">
                <a:solidFill>
                  <a:srgbClr val="000000"/>
                </a:solidFill>
                <a:latin typeface="times"/>
              </a:rPr>
              <a:t> Thus the reader is involved in the development of an idea—a clever, subliminal way of engaging the reader's attention.)</a:t>
            </a:r>
            <a:endParaRPr lang="tr-TR" dirty="0"/>
          </a:p>
        </p:txBody>
      </p:sp>
      <p:sp>
        <p:nvSpPr>
          <p:cNvPr id="4" name="Rectangle 3"/>
          <p:cNvSpPr/>
          <p:nvPr/>
        </p:nvSpPr>
        <p:spPr>
          <a:xfrm>
            <a:off x="2051720" y="2348880"/>
            <a:ext cx="6696744" cy="2031325"/>
          </a:xfrm>
          <a:prstGeom prst="rect">
            <a:avLst/>
          </a:prstGeom>
        </p:spPr>
        <p:txBody>
          <a:bodyPr wrap="square">
            <a:spAutoFit/>
          </a:bodyPr>
          <a:lstStyle/>
          <a:p>
            <a:r>
              <a:rPr lang="en-US" dirty="0">
                <a:solidFill>
                  <a:srgbClr val="FF0000"/>
                </a:solidFill>
                <a:latin typeface="times"/>
              </a:rPr>
              <a:t>I have grown fond of semicolons in recent years. . . . It is almost always a greater pleasure to come across a semicolon than a period. The period tells you that that is that; if you didn't get all the meaning you wanted or expected, anyway you got all the writer intended to parcel out and now you have to move along. But with a semicolon there you get a pleasant little feeling of expectancy; there is more to come; read on; it will get clearer.</a:t>
            </a:r>
            <a:endParaRPr lang="tr-TR" dirty="0">
              <a:solidFill>
                <a:srgbClr val="FF0000"/>
              </a:solidFill>
            </a:endParaRPr>
          </a:p>
        </p:txBody>
      </p:sp>
    </p:spTree>
    <p:extLst>
      <p:ext uri="{BB962C8B-B14F-4D97-AF65-F5344CB8AC3E}">
        <p14:creationId xmlns:p14="http://schemas.microsoft.com/office/powerpoint/2010/main" val="1051706012"/>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739255">
            <a:off x="822960" y="365760"/>
            <a:ext cx="7520940" cy="548640"/>
          </a:xfrm>
        </p:spPr>
        <p:txBody>
          <a:bodyPr/>
          <a:lstStyle/>
          <a:p>
            <a:r>
              <a:rPr lang="tr-TR" sz="6000" dirty="0" smtClean="0">
                <a:solidFill>
                  <a:srgbClr val="FF0000"/>
                </a:solidFill>
                <a:latin typeface="Old English Text MT" pitchFamily="66" charset="0"/>
              </a:rPr>
              <a:t>The dash</a:t>
            </a:r>
            <a:endParaRPr lang="tr-TR" sz="6000" dirty="0">
              <a:solidFill>
                <a:srgbClr val="FF0000"/>
              </a:solidFill>
              <a:latin typeface="Old English Text MT" pitchFamily="66" charset="0"/>
            </a:endParaRPr>
          </a:p>
        </p:txBody>
      </p:sp>
      <p:pic>
        <p:nvPicPr>
          <p:cNvPr id="15362" name="Picture 2" descr="C:\Users\TOSHIBA\Desktop\images (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7984" y="2132856"/>
            <a:ext cx="2607352" cy="1728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523744"/>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56776" y="332656"/>
            <a:ext cx="7520940" cy="548640"/>
          </a:xfrm>
        </p:spPr>
        <p:txBody>
          <a:bodyPr/>
          <a:lstStyle/>
          <a:p>
            <a:endParaRPr lang="tr-TR" dirty="0"/>
          </a:p>
        </p:txBody>
      </p:sp>
      <p:sp>
        <p:nvSpPr>
          <p:cNvPr id="3" name="Content Placeholder 2"/>
          <p:cNvSpPr>
            <a:spLocks noGrp="1"/>
          </p:cNvSpPr>
          <p:nvPr>
            <p:ph idx="1"/>
          </p:nvPr>
        </p:nvSpPr>
        <p:spPr>
          <a:xfrm>
            <a:off x="827584" y="404664"/>
            <a:ext cx="7516316" cy="4275813"/>
          </a:xfrm>
        </p:spPr>
        <p:txBody>
          <a:bodyPr/>
          <a:lstStyle/>
          <a:p>
            <a:r>
              <a:rPr lang="en-US" b="0" dirty="0">
                <a:solidFill>
                  <a:srgbClr val="000000"/>
                </a:solidFill>
                <a:latin typeface="times"/>
              </a:rPr>
              <a:t>Use a </a:t>
            </a:r>
            <a:r>
              <a:rPr lang="en-US" dirty="0">
                <a:solidFill>
                  <a:srgbClr val="FF0000"/>
                </a:solidFill>
                <a:latin typeface="times"/>
              </a:rPr>
              <a:t>dash</a:t>
            </a:r>
            <a:r>
              <a:rPr lang="en-US" b="0" dirty="0">
                <a:solidFill>
                  <a:srgbClr val="FF0000"/>
                </a:solidFill>
                <a:latin typeface="times"/>
              </a:rPr>
              <a:t> [ </a:t>
            </a:r>
            <a:r>
              <a:rPr lang="en-US" dirty="0">
                <a:solidFill>
                  <a:srgbClr val="FF0000"/>
                </a:solidFill>
                <a:latin typeface="times"/>
              </a:rPr>
              <a:t>—</a:t>
            </a:r>
            <a:r>
              <a:rPr lang="en-US" b="0" dirty="0">
                <a:solidFill>
                  <a:srgbClr val="FF0000"/>
                </a:solidFill>
                <a:latin typeface="times"/>
              </a:rPr>
              <a:t> ] </a:t>
            </a:r>
            <a:r>
              <a:rPr lang="en-US" b="0" dirty="0">
                <a:solidFill>
                  <a:srgbClr val="000000"/>
                </a:solidFill>
                <a:latin typeface="times"/>
              </a:rPr>
              <a:t>(or two hyphens [ </a:t>
            </a:r>
            <a:r>
              <a:rPr lang="en-US" dirty="0">
                <a:latin typeface="times"/>
              </a:rPr>
              <a:t>--</a:t>
            </a:r>
            <a:r>
              <a:rPr lang="en-US" b="0" dirty="0">
                <a:solidFill>
                  <a:srgbClr val="000000"/>
                </a:solidFill>
                <a:latin typeface="times"/>
              </a:rPr>
              <a:t> ] on old-fashioned typewriters) or </a:t>
            </a:r>
            <a:r>
              <a:rPr lang="en-US" dirty="0">
                <a:solidFill>
                  <a:srgbClr val="FF0000"/>
                </a:solidFill>
                <a:latin typeface="times"/>
              </a:rPr>
              <a:t>dashes</a:t>
            </a:r>
            <a:r>
              <a:rPr lang="en-US" b="0" dirty="0">
                <a:solidFill>
                  <a:srgbClr val="000000"/>
                </a:solidFill>
                <a:latin typeface="times"/>
              </a:rPr>
              <a:t> as a super-comma or set of super-commas to set off parenthetical elements, especially when those elements contain internal forms of punctuation:</a:t>
            </a:r>
            <a:endParaRPr lang="tr-TR" dirty="0"/>
          </a:p>
        </p:txBody>
      </p:sp>
      <p:sp>
        <p:nvSpPr>
          <p:cNvPr id="4" name="Rectangle 3"/>
          <p:cNvSpPr/>
          <p:nvPr/>
        </p:nvSpPr>
        <p:spPr>
          <a:xfrm>
            <a:off x="1187624" y="1556792"/>
            <a:ext cx="7344816" cy="369332"/>
          </a:xfrm>
          <a:prstGeom prst="rect">
            <a:avLst/>
          </a:prstGeom>
        </p:spPr>
        <p:txBody>
          <a:bodyPr wrap="square">
            <a:spAutoFit/>
          </a:bodyPr>
          <a:lstStyle/>
          <a:p>
            <a:r>
              <a:rPr lang="en-US" dirty="0">
                <a:solidFill>
                  <a:srgbClr val="FF0000"/>
                </a:solidFill>
                <a:latin typeface="Arial"/>
              </a:rPr>
              <a:t>All four of them—Bob, Jeffrey, Jason, and Brett—did well in college.</a:t>
            </a:r>
            <a:endParaRPr lang="tr-TR" dirty="0">
              <a:solidFill>
                <a:srgbClr val="FF0000"/>
              </a:solidFill>
            </a:endParaRPr>
          </a:p>
        </p:txBody>
      </p:sp>
      <p:sp>
        <p:nvSpPr>
          <p:cNvPr id="5" name="Rectangle 4"/>
          <p:cNvSpPr/>
          <p:nvPr/>
        </p:nvSpPr>
        <p:spPr>
          <a:xfrm>
            <a:off x="755576" y="2060848"/>
            <a:ext cx="7488832" cy="2031325"/>
          </a:xfrm>
          <a:prstGeom prst="rect">
            <a:avLst/>
          </a:prstGeom>
        </p:spPr>
        <p:txBody>
          <a:bodyPr wrap="square">
            <a:spAutoFit/>
          </a:bodyPr>
          <a:lstStyle/>
          <a:p>
            <a:r>
              <a:rPr lang="en-US" dirty="0">
                <a:solidFill>
                  <a:srgbClr val="000000"/>
                </a:solidFill>
                <a:latin typeface="times"/>
              </a:rPr>
              <a:t>In writing dialogue, the dash is used to show breaks in thought and shifts in tone</a:t>
            </a:r>
            <a:r>
              <a:rPr lang="en-US" dirty="0" smtClean="0">
                <a:solidFill>
                  <a:srgbClr val="000000"/>
                </a:solidFill>
                <a:latin typeface="times"/>
              </a:rPr>
              <a:t>:</a:t>
            </a:r>
            <a:r>
              <a:rPr lang="tr-TR" dirty="0" smtClean="0">
                <a:solidFill>
                  <a:srgbClr val="000000"/>
                </a:solidFill>
                <a:latin typeface="times"/>
              </a:rPr>
              <a:t/>
            </a:r>
            <a:br>
              <a:rPr lang="tr-TR" dirty="0" smtClean="0">
                <a:solidFill>
                  <a:srgbClr val="000000"/>
                </a:solidFill>
                <a:latin typeface="times"/>
              </a:rPr>
            </a:br>
            <a:endParaRPr lang="en-US" dirty="0">
              <a:solidFill>
                <a:srgbClr val="000000"/>
              </a:solidFill>
              <a:latin typeface="times"/>
            </a:endParaRPr>
          </a:p>
          <a:p>
            <a:r>
              <a:rPr lang="en-US" dirty="0">
                <a:solidFill>
                  <a:srgbClr val="000000"/>
                </a:solidFill>
                <a:latin typeface="times"/>
              </a:rPr>
              <a:t>"</a:t>
            </a:r>
            <a:r>
              <a:rPr lang="en-US" dirty="0">
                <a:solidFill>
                  <a:srgbClr val="FF0000"/>
                </a:solidFill>
                <a:latin typeface="times"/>
              </a:rPr>
              <a:t>How many times have I asked you not to —" </a:t>
            </a:r>
            <a:r>
              <a:rPr lang="en-US" dirty="0" err="1">
                <a:solidFill>
                  <a:srgbClr val="FF0000"/>
                </a:solidFill>
                <a:latin typeface="times"/>
              </a:rPr>
              <a:t>Jasion</a:t>
            </a:r>
            <a:r>
              <a:rPr lang="en-US" dirty="0">
                <a:solidFill>
                  <a:srgbClr val="FF0000"/>
                </a:solidFill>
                <a:latin typeface="times"/>
              </a:rPr>
              <a:t> suddenly stopped talking and looked out the window</a:t>
            </a:r>
            <a:r>
              <a:rPr lang="en-US" dirty="0" smtClean="0">
                <a:solidFill>
                  <a:srgbClr val="FF0000"/>
                </a:solidFill>
                <a:latin typeface="times"/>
              </a:rPr>
              <a:t>.</a:t>
            </a:r>
            <a:r>
              <a:rPr lang="tr-TR" dirty="0" smtClean="0">
                <a:solidFill>
                  <a:srgbClr val="FF0000"/>
                </a:solidFill>
                <a:latin typeface="times"/>
              </a:rPr>
              <a:t/>
            </a:r>
            <a:br>
              <a:rPr lang="tr-TR" dirty="0" smtClean="0">
                <a:solidFill>
                  <a:srgbClr val="FF0000"/>
                </a:solidFill>
                <a:latin typeface="times"/>
              </a:rPr>
            </a:br>
            <a:endParaRPr lang="en-US" dirty="0">
              <a:solidFill>
                <a:srgbClr val="FF0000"/>
              </a:solidFill>
              <a:latin typeface="times"/>
            </a:endParaRPr>
          </a:p>
          <a:p>
            <a:r>
              <a:rPr lang="en-US" dirty="0">
                <a:solidFill>
                  <a:srgbClr val="FF0000"/>
                </a:solidFill>
                <a:latin typeface="times"/>
              </a:rPr>
              <a:t>"Not to do what?" I prompted.</a:t>
            </a:r>
          </a:p>
        </p:txBody>
      </p:sp>
    </p:spTree>
    <p:extLst>
      <p:ext uri="{BB962C8B-B14F-4D97-AF65-F5344CB8AC3E}">
        <p14:creationId xmlns:p14="http://schemas.microsoft.com/office/powerpoint/2010/main" val="4143360323"/>
      </p:ext>
    </p:extLst>
  </p:cSld>
  <p:clrMapOvr>
    <a:masterClrMapping/>
  </p:clrMapOvr>
  <mc:AlternateContent xmlns:mc="http://schemas.openxmlformats.org/markup-compatibility/2006" xmlns:p14="http://schemas.microsoft.com/office/powerpoint/2010/main">
    <mc:Choice Requires="p14">
      <p:transition spd="slow" p14:dur="2000" advTm="2000">
        <p14:ferris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2800" y="404664"/>
            <a:ext cx="7520940" cy="548640"/>
          </a:xfrm>
        </p:spPr>
        <p:txBody>
          <a:bodyPr/>
          <a:lstStyle/>
          <a:p>
            <a:endParaRPr lang="tr-TR"/>
          </a:p>
        </p:txBody>
      </p:sp>
      <p:sp>
        <p:nvSpPr>
          <p:cNvPr id="3" name="Content Placeholder 2"/>
          <p:cNvSpPr>
            <a:spLocks noGrp="1"/>
          </p:cNvSpPr>
          <p:nvPr>
            <p:ph idx="1"/>
          </p:nvPr>
        </p:nvSpPr>
        <p:spPr>
          <a:xfrm>
            <a:off x="827584" y="548680"/>
            <a:ext cx="7516316" cy="4131797"/>
          </a:xfrm>
        </p:spPr>
        <p:txBody>
          <a:bodyPr>
            <a:normAutofit lnSpcReduction="10000"/>
          </a:bodyPr>
          <a:lstStyle/>
          <a:p>
            <a:r>
              <a:rPr lang="en-US" sz="2000" b="0" dirty="0">
                <a:solidFill>
                  <a:srgbClr val="000000"/>
                </a:solidFill>
                <a:latin typeface="times"/>
              </a:rPr>
              <a:t>A </a:t>
            </a:r>
            <a:r>
              <a:rPr lang="en-US" sz="2000" b="0" dirty="0">
                <a:solidFill>
                  <a:srgbClr val="FF0000"/>
                </a:solidFill>
                <a:latin typeface="times"/>
              </a:rPr>
              <a:t>dash</a:t>
            </a:r>
            <a:r>
              <a:rPr lang="en-US" sz="2000" b="0" dirty="0">
                <a:solidFill>
                  <a:srgbClr val="000000"/>
                </a:solidFill>
                <a:latin typeface="times"/>
              </a:rPr>
              <a:t> is sometimes used to set off concluding lists and explanations in a more informal and abrupt manner than the colon. We seldom see the dash used this way in formal, academic prose.</a:t>
            </a:r>
          </a:p>
          <a:p>
            <a:r>
              <a:rPr lang="en-US" sz="2000" b="0" dirty="0">
                <a:solidFill>
                  <a:srgbClr val="000000"/>
                </a:solidFill>
                <a:latin typeface="times"/>
              </a:rPr>
              <a:t>Modern word processors provide for two kinds of dashes</a:t>
            </a:r>
            <a:r>
              <a:rPr lang="en-US" sz="2000" b="0" dirty="0" smtClean="0">
                <a:solidFill>
                  <a:srgbClr val="000000"/>
                </a:solidFill>
                <a:latin typeface="times"/>
              </a:rPr>
              <a:t>:</a:t>
            </a:r>
            <a:r>
              <a:rPr lang="tr-TR" sz="2000" b="0" dirty="0" smtClean="0">
                <a:solidFill>
                  <a:srgbClr val="000000"/>
                </a:solidFill>
                <a:latin typeface="times"/>
              </a:rPr>
              <a:t/>
            </a:r>
            <a:br>
              <a:rPr lang="tr-TR" sz="2000" b="0" dirty="0" smtClean="0">
                <a:solidFill>
                  <a:srgbClr val="000000"/>
                </a:solidFill>
                <a:latin typeface="times"/>
              </a:rPr>
            </a:br>
            <a:r>
              <a:rPr lang="en-US" sz="2000" b="0" dirty="0" smtClean="0">
                <a:solidFill>
                  <a:srgbClr val="000000"/>
                </a:solidFill>
                <a:latin typeface="times"/>
              </a:rPr>
              <a:t> </a:t>
            </a:r>
            <a:r>
              <a:rPr lang="en-US" sz="2000" b="0" dirty="0">
                <a:solidFill>
                  <a:srgbClr val="000000"/>
                </a:solidFill>
                <a:latin typeface="times"/>
              </a:rPr>
              <a:t>the regular dash or </a:t>
            </a:r>
            <a:r>
              <a:rPr lang="en-US" sz="2000" b="0" dirty="0" err="1">
                <a:solidFill>
                  <a:srgbClr val="000000"/>
                </a:solidFill>
                <a:latin typeface="times"/>
              </a:rPr>
              <a:t>em</a:t>
            </a:r>
            <a:r>
              <a:rPr lang="en-US" sz="2000" b="0" dirty="0">
                <a:solidFill>
                  <a:srgbClr val="000000"/>
                </a:solidFill>
                <a:latin typeface="times"/>
              </a:rPr>
              <a:t> dash </a:t>
            </a:r>
            <a:r>
              <a:rPr lang="en-US" sz="2000" b="0" dirty="0">
                <a:solidFill>
                  <a:srgbClr val="FF0000"/>
                </a:solidFill>
                <a:latin typeface="times"/>
              </a:rPr>
              <a:t>(which is the same width as the letter "M," </a:t>
            </a:r>
            <a:r>
              <a:rPr lang="en-US" sz="2000" dirty="0">
                <a:solidFill>
                  <a:srgbClr val="FF0000"/>
                </a:solidFill>
                <a:latin typeface="times"/>
              </a:rPr>
              <a:t>—</a:t>
            </a:r>
            <a:r>
              <a:rPr lang="en-US" sz="2000" b="0" dirty="0">
                <a:solidFill>
                  <a:srgbClr val="FF0000"/>
                </a:solidFill>
                <a:latin typeface="times"/>
              </a:rPr>
              <a:t> ) and the en dash (which is about half the width, the same as the letter "N," </a:t>
            </a:r>
            <a:r>
              <a:rPr lang="en-US" sz="2000" dirty="0">
                <a:solidFill>
                  <a:srgbClr val="FF0000"/>
                </a:solidFill>
                <a:latin typeface="times"/>
              </a:rPr>
              <a:t>–</a:t>
            </a:r>
            <a:r>
              <a:rPr lang="en-US" sz="2000" b="0" dirty="0">
                <a:solidFill>
                  <a:srgbClr val="FF0000"/>
                </a:solidFill>
                <a:latin typeface="times"/>
              </a:rPr>
              <a:t> </a:t>
            </a:r>
            <a:r>
              <a:rPr lang="en-US" sz="2000" b="0" dirty="0" smtClean="0">
                <a:solidFill>
                  <a:srgbClr val="FF0000"/>
                </a:solidFill>
                <a:latin typeface="times"/>
              </a:rPr>
              <a:t>)</a:t>
            </a:r>
            <a:r>
              <a:rPr lang="en-US" sz="2000" b="0" dirty="0" smtClean="0">
                <a:solidFill>
                  <a:srgbClr val="000000"/>
                </a:solidFill>
                <a:latin typeface="times"/>
              </a:rPr>
              <a:t>.</a:t>
            </a:r>
            <a:endParaRPr lang="tr-TR" sz="2000" b="0" dirty="0" smtClean="0">
              <a:solidFill>
                <a:srgbClr val="000000"/>
              </a:solidFill>
              <a:latin typeface="times"/>
            </a:endParaRPr>
          </a:p>
          <a:p>
            <a:r>
              <a:rPr lang="en-US" sz="2000" b="0" dirty="0" smtClean="0">
                <a:solidFill>
                  <a:srgbClr val="000000"/>
                </a:solidFill>
                <a:latin typeface="times"/>
              </a:rPr>
              <a:t> </a:t>
            </a:r>
            <a:r>
              <a:rPr lang="en-US" sz="2000" b="0" dirty="0">
                <a:solidFill>
                  <a:srgbClr val="000000"/>
                </a:solidFill>
                <a:latin typeface="times"/>
              </a:rPr>
              <a:t>We use the </a:t>
            </a:r>
            <a:r>
              <a:rPr lang="en-US" sz="2000" b="0" dirty="0" err="1">
                <a:solidFill>
                  <a:srgbClr val="000000"/>
                </a:solidFill>
                <a:latin typeface="times"/>
              </a:rPr>
              <a:t>em</a:t>
            </a:r>
            <a:r>
              <a:rPr lang="en-US" sz="2000" b="0" dirty="0">
                <a:solidFill>
                  <a:srgbClr val="000000"/>
                </a:solidFill>
                <a:latin typeface="times"/>
              </a:rPr>
              <a:t> dash for most purposes and keep its smaller brother, the en dash, for marking the space between dates in a chronological range</a:t>
            </a:r>
            <a:r>
              <a:rPr lang="en-US" sz="2000" b="0" dirty="0" smtClean="0">
                <a:solidFill>
                  <a:srgbClr val="000000"/>
                </a:solidFill>
                <a:latin typeface="times"/>
              </a:rPr>
              <a:t>:</a:t>
            </a:r>
            <a:r>
              <a:rPr lang="tr-TR" sz="2000" b="0" dirty="0" smtClean="0">
                <a:solidFill>
                  <a:srgbClr val="000000"/>
                </a:solidFill>
                <a:latin typeface="times"/>
              </a:rPr>
              <a:t/>
            </a:r>
            <a:br>
              <a:rPr lang="tr-TR" sz="2000" b="0" dirty="0" smtClean="0">
                <a:solidFill>
                  <a:srgbClr val="000000"/>
                </a:solidFill>
                <a:latin typeface="times"/>
              </a:rPr>
            </a:br>
            <a:r>
              <a:rPr lang="en-US" sz="2000" b="0" dirty="0" smtClean="0">
                <a:solidFill>
                  <a:srgbClr val="000000"/>
                </a:solidFill>
                <a:latin typeface="times"/>
              </a:rPr>
              <a:t> </a:t>
            </a:r>
            <a:r>
              <a:rPr lang="en-US" sz="2000" b="0" dirty="0">
                <a:solidFill>
                  <a:srgbClr val="000000"/>
                </a:solidFill>
                <a:latin typeface="times"/>
              </a:rPr>
              <a:t>"</a:t>
            </a:r>
            <a:r>
              <a:rPr lang="en-US" sz="2000" b="0" dirty="0">
                <a:solidFill>
                  <a:srgbClr val="FF0000"/>
                </a:solidFill>
                <a:latin typeface="times"/>
              </a:rPr>
              <a:t>Kennedy's presidency (1961–1963) marked an extraordinary era. . . ."; in time: 6:30–8:45 p.m.; and between numbers and letters in an indexing scheme: table 13–C, CT Statute 144–A.</a:t>
            </a:r>
          </a:p>
          <a:p>
            <a:endParaRPr lang="tr-TR" sz="2000" dirty="0"/>
          </a:p>
        </p:txBody>
      </p:sp>
    </p:spTree>
    <p:extLst>
      <p:ext uri="{BB962C8B-B14F-4D97-AF65-F5344CB8AC3E}">
        <p14:creationId xmlns:p14="http://schemas.microsoft.com/office/powerpoint/2010/main" val="270380733"/>
      </p:ext>
    </p:extLst>
  </p:cSld>
  <p:clrMapOvr>
    <a:masterClrMapping/>
  </p:clrMapOvr>
  <mc:AlternateContent xmlns:mc="http://schemas.openxmlformats.org/markup-compatibility/2006" xmlns:p14="http://schemas.microsoft.com/office/powerpoint/2010/main">
    <mc:Choice Requires="p14">
      <p:transition spd="slow" p14:dur="2000" advTm="2000">
        <p14:prism isInverted="1"/>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908720"/>
            <a:ext cx="7520940" cy="1296144"/>
          </a:xfrm>
        </p:spPr>
        <p:txBody>
          <a:bodyPr/>
          <a:lstStyle/>
          <a:p>
            <a:r>
              <a:rPr lang="tr-TR" sz="6000" dirty="0" smtClean="0">
                <a:solidFill>
                  <a:srgbClr val="FF0000"/>
                </a:solidFill>
                <a:latin typeface="Brush Script MT" pitchFamily="66" charset="0"/>
              </a:rPr>
              <a:t>The hyphen</a:t>
            </a:r>
            <a:endParaRPr lang="tr-TR" sz="6000" dirty="0">
              <a:solidFill>
                <a:srgbClr val="FF0000"/>
              </a:solidFill>
              <a:latin typeface="Brush Script MT" pitchFamily="66" charset="0"/>
            </a:endParaRPr>
          </a:p>
        </p:txBody>
      </p:sp>
      <p:pic>
        <p:nvPicPr>
          <p:cNvPr id="16386" name="Picture 2" descr="C:\Users\TOSHIBA\Desktop\hyphen-sonnets-cover-closeup.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60032" y="2204864"/>
            <a:ext cx="3312367" cy="2484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730104"/>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2880" y="365760"/>
            <a:ext cx="360040" cy="758984"/>
          </a:xfrm>
        </p:spPr>
        <p:txBody>
          <a:bodyPr/>
          <a:lstStyle/>
          <a:p>
            <a:endParaRPr lang="tr-TR"/>
          </a:p>
        </p:txBody>
      </p:sp>
      <p:sp>
        <p:nvSpPr>
          <p:cNvPr id="3" name="Content Placeholder 2"/>
          <p:cNvSpPr>
            <a:spLocks noGrp="1"/>
          </p:cNvSpPr>
          <p:nvPr>
            <p:ph idx="1"/>
          </p:nvPr>
        </p:nvSpPr>
        <p:spPr>
          <a:xfrm rot="20731407">
            <a:off x="562974" y="832746"/>
            <a:ext cx="3121508" cy="2888252"/>
          </a:xfrm>
        </p:spPr>
        <p:txBody>
          <a:bodyPr>
            <a:normAutofit/>
          </a:bodyPr>
          <a:lstStyle/>
          <a:p>
            <a:r>
              <a:rPr lang="tr-TR" sz="6000" dirty="0" smtClean="0">
                <a:solidFill>
                  <a:srgbClr val="FF0000"/>
                </a:solidFill>
                <a:latin typeface="Old English Text MT" pitchFamily="66" charset="0"/>
              </a:rPr>
              <a:t> The question mark</a:t>
            </a:r>
            <a:endParaRPr lang="tr-TR" sz="6000" dirty="0">
              <a:solidFill>
                <a:srgbClr val="FF0000"/>
              </a:solidFill>
              <a:latin typeface="Old English Text MT" pitchFamily="66" charset="0"/>
            </a:endParaRPr>
          </a:p>
        </p:txBody>
      </p:sp>
      <p:pic>
        <p:nvPicPr>
          <p:cNvPr id="1026" name="Picture 2" descr="C:\Users\TOSHIBA\Desktop\article-new_ehow_images_a07_vl_3l_punctuation-skills-activities-800x8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55362">
            <a:off x="4285382" y="1506008"/>
            <a:ext cx="4616283" cy="2643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120740"/>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12492880" y="1628800"/>
            <a:ext cx="144016" cy="4464496"/>
          </a:xfrm>
        </p:spPr>
        <p:txBody>
          <a:bodyPr/>
          <a:lstStyle/>
          <a:p>
            <a:endParaRPr lang="tr-TR" dirty="0"/>
          </a:p>
        </p:txBody>
      </p:sp>
      <p:sp>
        <p:nvSpPr>
          <p:cNvPr id="3" name="Content Placeholder 2"/>
          <p:cNvSpPr>
            <a:spLocks noGrp="1"/>
          </p:cNvSpPr>
          <p:nvPr>
            <p:ph idx="1"/>
          </p:nvPr>
        </p:nvSpPr>
        <p:spPr>
          <a:xfrm>
            <a:off x="827584" y="332656"/>
            <a:ext cx="7516316" cy="4347821"/>
          </a:xfrm>
        </p:spPr>
        <p:txBody>
          <a:bodyPr>
            <a:noAutofit/>
          </a:bodyPr>
          <a:lstStyle/>
          <a:p>
            <a:r>
              <a:rPr lang="en-US" sz="1800" b="0" dirty="0">
                <a:solidFill>
                  <a:srgbClr val="FF0000"/>
                </a:solidFill>
                <a:latin typeface="times"/>
              </a:rPr>
              <a:t>Hyphens</a:t>
            </a:r>
            <a:r>
              <a:rPr lang="en-US" sz="1800" b="0" dirty="0">
                <a:solidFill>
                  <a:srgbClr val="000000"/>
                </a:solidFill>
                <a:latin typeface="times"/>
              </a:rPr>
              <a:t> </a:t>
            </a:r>
            <a:r>
              <a:rPr lang="en-US" sz="1800" b="0" dirty="0" smtClean="0">
                <a:solidFill>
                  <a:srgbClr val="000000"/>
                </a:solidFill>
                <a:latin typeface="times"/>
              </a:rPr>
              <a:t> use</a:t>
            </a:r>
            <a:r>
              <a:rPr lang="tr-TR" sz="1800" b="0" dirty="0" smtClean="0">
                <a:solidFill>
                  <a:srgbClr val="000000"/>
                </a:solidFill>
                <a:latin typeface="times"/>
              </a:rPr>
              <a:t>:</a:t>
            </a:r>
            <a:endParaRPr lang="en-US" sz="1800" b="0" dirty="0">
              <a:solidFill>
                <a:srgbClr val="000000"/>
              </a:solidFill>
              <a:latin typeface="times"/>
            </a:endParaRPr>
          </a:p>
          <a:p>
            <a:pPr>
              <a:buFont typeface="+mj-lt"/>
              <a:buAutoNum type="alphaLcPeriod"/>
            </a:pPr>
            <a:r>
              <a:rPr lang="en-US" sz="1800" b="0" dirty="0">
                <a:latin typeface="times"/>
              </a:rPr>
              <a:t>creating compound words, particularly modifiers </a:t>
            </a:r>
            <a:r>
              <a:rPr lang="en-US" sz="1800" b="0" u="sng" dirty="0">
                <a:latin typeface="times"/>
              </a:rPr>
              <a:t>before</a:t>
            </a:r>
            <a:r>
              <a:rPr lang="en-US" sz="1800" b="0" dirty="0">
                <a:latin typeface="times"/>
              </a:rPr>
              <a:t> nouns </a:t>
            </a:r>
            <a:r>
              <a:rPr lang="en-US" sz="1800" b="0" dirty="0">
                <a:solidFill>
                  <a:srgbClr val="FF0000"/>
                </a:solidFill>
                <a:latin typeface="times"/>
              </a:rPr>
              <a:t>(the well-known actor, my six-year-old daughter, the out-of-date curriculum</a:t>
            </a:r>
          </a:p>
          <a:p>
            <a:pPr>
              <a:buFont typeface="+mj-lt"/>
              <a:buAutoNum type="alphaLcPeriod"/>
            </a:pPr>
            <a:r>
              <a:rPr lang="en-US" sz="1800" b="0" dirty="0">
                <a:latin typeface="times"/>
              </a:rPr>
              <a:t>writing numbers twenty-one to ninety-nine and fractions </a:t>
            </a:r>
            <a:r>
              <a:rPr lang="en-US" sz="1800" b="0" dirty="0">
                <a:solidFill>
                  <a:srgbClr val="FF0000"/>
                </a:solidFill>
                <a:latin typeface="times"/>
              </a:rPr>
              <a:t>(five-eighths, one-fourth)</a:t>
            </a:r>
          </a:p>
          <a:p>
            <a:pPr>
              <a:buFont typeface="+mj-lt"/>
              <a:buAutoNum type="alphaLcPeriod"/>
            </a:pPr>
            <a:r>
              <a:rPr lang="en-US" sz="1800" b="0" dirty="0">
                <a:latin typeface="times"/>
              </a:rPr>
              <a:t>creating compounds </a:t>
            </a:r>
            <a:r>
              <a:rPr lang="en-US" sz="1800" b="0" dirty="0">
                <a:solidFill>
                  <a:srgbClr val="FF0000"/>
                </a:solidFill>
                <a:latin typeface="times"/>
              </a:rPr>
              <a:t>on-the-fly for fly-by-night </a:t>
            </a:r>
            <a:r>
              <a:rPr lang="en-US" sz="1800" b="0" dirty="0">
                <a:latin typeface="times"/>
              </a:rPr>
              <a:t>organizations</a:t>
            </a:r>
          </a:p>
          <a:p>
            <a:pPr>
              <a:buFont typeface="+mj-lt"/>
              <a:buAutoNum type="alphaLcPeriod"/>
            </a:pPr>
            <a:r>
              <a:rPr lang="en-US" sz="1800" b="0" dirty="0">
                <a:latin typeface="times"/>
              </a:rPr>
              <a:t>adding certain prefixes to words: When a prefix comes before a capitalized word or the prefix is capitalized, use </a:t>
            </a:r>
            <a:r>
              <a:rPr lang="en-US" sz="1800" b="0" dirty="0">
                <a:solidFill>
                  <a:srgbClr val="FF0000"/>
                </a:solidFill>
                <a:latin typeface="times"/>
              </a:rPr>
              <a:t>a hyphen (non-English, A-frame, I-formation</a:t>
            </a:r>
            <a:r>
              <a:rPr lang="en-US" sz="1800" b="0" dirty="0">
                <a:latin typeface="times"/>
              </a:rPr>
              <a:t>). The prefixes </a:t>
            </a:r>
            <a:r>
              <a:rPr lang="en-US" sz="1800" b="0" i="1" dirty="0">
                <a:solidFill>
                  <a:srgbClr val="FF0000"/>
                </a:solidFill>
                <a:latin typeface="times"/>
              </a:rPr>
              <a:t>self-, all-,</a:t>
            </a:r>
            <a:r>
              <a:rPr lang="en-US" sz="1800" b="0" dirty="0">
                <a:solidFill>
                  <a:srgbClr val="FF0000"/>
                </a:solidFill>
                <a:latin typeface="times"/>
              </a:rPr>
              <a:t> and </a:t>
            </a:r>
            <a:r>
              <a:rPr lang="en-US" sz="1800" b="0" i="1" dirty="0">
                <a:solidFill>
                  <a:srgbClr val="FF0000"/>
                </a:solidFill>
                <a:latin typeface="times"/>
              </a:rPr>
              <a:t>ex-</a:t>
            </a:r>
            <a:r>
              <a:rPr lang="en-US" sz="1800" b="0" dirty="0">
                <a:solidFill>
                  <a:srgbClr val="FF0000"/>
                </a:solidFill>
                <a:latin typeface="times"/>
              </a:rPr>
              <a:t>nearly </a:t>
            </a:r>
            <a:r>
              <a:rPr lang="en-US" sz="1800" b="0" dirty="0">
                <a:latin typeface="times"/>
              </a:rPr>
              <a:t>always require </a:t>
            </a:r>
            <a:r>
              <a:rPr lang="en-US" sz="1800" b="0" dirty="0">
                <a:solidFill>
                  <a:srgbClr val="FF0000"/>
                </a:solidFill>
                <a:latin typeface="times"/>
              </a:rPr>
              <a:t>a hyphen (ex-husband, all-inclusive, self-control), and when the prefix ends with the same letter that begins the word, you will often use a hyphen (anti-intellectual, de-emphasize), but not always (unnatural, coordinate, cooperate). </a:t>
            </a:r>
            <a:r>
              <a:rPr lang="en-US" sz="1800" b="0" dirty="0">
                <a:latin typeface="times"/>
              </a:rPr>
              <a:t>By all means, use a good dictionary when in doubt! For further information about compound nouns and compound modifiers, see the separate section on </a:t>
            </a:r>
            <a:r>
              <a:rPr lang="en-US" sz="1800" dirty="0">
                <a:latin typeface="times"/>
                <a:hlinkClick r:id="rId2"/>
              </a:rPr>
              <a:t>Compound Words</a:t>
            </a:r>
            <a:r>
              <a:rPr lang="en-US" sz="1800" b="0" dirty="0">
                <a:latin typeface="times"/>
              </a:rPr>
              <a:t>.</a:t>
            </a:r>
          </a:p>
          <a:p>
            <a:endParaRPr lang="tr-TR" sz="1800" dirty="0"/>
          </a:p>
        </p:txBody>
      </p:sp>
    </p:spTree>
    <p:extLst>
      <p:ext uri="{BB962C8B-B14F-4D97-AF65-F5344CB8AC3E}">
        <p14:creationId xmlns:p14="http://schemas.microsoft.com/office/powerpoint/2010/main" val="1994881733"/>
      </p:ext>
    </p:extLst>
  </p:cSld>
  <p:clrMapOvr>
    <a:masterClrMapping/>
  </p:clrMapOvr>
  <mc:AlternateContent xmlns:mc="http://schemas.openxmlformats.org/markup-compatibility/2006" xmlns:p14="http://schemas.microsoft.com/office/powerpoint/2010/main">
    <mc:Choice Requires="p14">
      <p:transition spd="slow" p14:dur="2000" advTm="2000">
        <p14:prism/>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48781">
            <a:off x="822960" y="476672"/>
            <a:ext cx="6485344" cy="2520280"/>
          </a:xfrm>
        </p:spPr>
        <p:txBody>
          <a:bodyPr/>
          <a:lstStyle/>
          <a:p>
            <a:r>
              <a:rPr lang="tr-TR" sz="6000" dirty="0" smtClean="0">
                <a:solidFill>
                  <a:srgbClr val="FF0000"/>
                </a:solidFill>
                <a:latin typeface="Old English Text MT" pitchFamily="66" charset="0"/>
              </a:rPr>
              <a:t>The apostrophe</a:t>
            </a:r>
            <a:endParaRPr lang="tr-TR" sz="6000" dirty="0">
              <a:solidFill>
                <a:srgbClr val="FF0000"/>
              </a:solidFill>
              <a:latin typeface="Old English Text MT" pitchFamily="66" charset="0"/>
            </a:endParaRPr>
          </a:p>
        </p:txBody>
      </p:sp>
      <p:pic>
        <p:nvPicPr>
          <p:cNvPr id="17411" name="Picture 3" descr="C:\Users\TOSHIBA\Desktop\apostrophe-blackboard.562.395.s.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6096" y="2564904"/>
            <a:ext cx="3009255" cy="2115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6461452"/>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4744" y="764704"/>
            <a:ext cx="1584176" cy="936104"/>
          </a:xfrm>
        </p:spPr>
        <p:txBody>
          <a:bodyPr/>
          <a:lstStyle/>
          <a:p>
            <a:endParaRPr lang="tr-TR" dirty="0"/>
          </a:p>
        </p:txBody>
      </p:sp>
      <p:sp>
        <p:nvSpPr>
          <p:cNvPr id="3" name="Content Placeholder 2"/>
          <p:cNvSpPr>
            <a:spLocks noGrp="1"/>
          </p:cNvSpPr>
          <p:nvPr>
            <p:ph idx="1"/>
          </p:nvPr>
        </p:nvSpPr>
        <p:spPr>
          <a:xfrm>
            <a:off x="827584" y="404664"/>
            <a:ext cx="7516316" cy="4275813"/>
          </a:xfrm>
        </p:spPr>
        <p:txBody>
          <a:bodyPr/>
          <a:lstStyle/>
          <a:p>
            <a:r>
              <a:rPr lang="tr-TR" b="0" cap="small" dirty="0" smtClean="0">
                <a:solidFill>
                  <a:srgbClr val="000000"/>
                </a:solidFill>
                <a:latin typeface="times"/>
              </a:rPr>
              <a:t/>
            </a:r>
            <a:br>
              <a:rPr lang="tr-TR" b="0" cap="small" dirty="0" smtClean="0">
                <a:solidFill>
                  <a:srgbClr val="000000"/>
                </a:solidFill>
                <a:latin typeface="times"/>
              </a:rPr>
            </a:br>
            <a:r>
              <a:rPr lang="en-US" sz="2000" b="0" cap="small" dirty="0" smtClean="0">
                <a:solidFill>
                  <a:srgbClr val="000000"/>
                </a:solidFill>
                <a:latin typeface="times"/>
              </a:rPr>
              <a:t>We </a:t>
            </a:r>
            <a:r>
              <a:rPr lang="en-US" sz="2000" b="0" cap="small" dirty="0">
                <a:solidFill>
                  <a:srgbClr val="000000"/>
                </a:solidFill>
                <a:latin typeface="times"/>
              </a:rPr>
              <a:t>use an </a:t>
            </a:r>
            <a:r>
              <a:rPr lang="en-US" sz="2000" cap="small" dirty="0">
                <a:solidFill>
                  <a:srgbClr val="FF0000"/>
                </a:solidFill>
                <a:latin typeface="times"/>
              </a:rPr>
              <a:t>apostrophe [ ’ ]</a:t>
            </a:r>
            <a:r>
              <a:rPr lang="en-US" sz="2000" b="0" cap="small" dirty="0">
                <a:solidFill>
                  <a:srgbClr val="FF0000"/>
                </a:solidFill>
                <a:latin typeface="times"/>
              </a:rPr>
              <a:t> </a:t>
            </a:r>
            <a:r>
              <a:rPr lang="en-US" sz="2000" b="0" cap="small" dirty="0">
                <a:solidFill>
                  <a:srgbClr val="000000"/>
                </a:solidFill>
                <a:latin typeface="times"/>
              </a:rPr>
              <a:t>to create possessive forms, contractions, and some plurals (</a:t>
            </a:r>
            <a:r>
              <a:rPr lang="en-US" sz="2000" b="0" cap="small" dirty="0">
                <a:solidFill>
                  <a:srgbClr val="FF0000"/>
                </a:solidFill>
                <a:latin typeface="times"/>
              </a:rPr>
              <a:t>see </a:t>
            </a:r>
            <a:r>
              <a:rPr lang="en-US" sz="2000" cap="small" dirty="0">
                <a:solidFill>
                  <a:srgbClr val="FF0000"/>
                </a:solidFill>
                <a:latin typeface="times"/>
                <a:hlinkClick r:id="rId2"/>
              </a:rPr>
              <a:t>below</a:t>
            </a:r>
            <a:r>
              <a:rPr lang="en-US" sz="2000" b="0" cap="small" dirty="0">
                <a:solidFill>
                  <a:srgbClr val="000000"/>
                </a:solidFill>
                <a:latin typeface="times"/>
              </a:rPr>
              <a:t>).</a:t>
            </a:r>
            <a:r>
              <a:rPr lang="en-US" sz="2000" b="0" dirty="0">
                <a:solidFill>
                  <a:srgbClr val="000000"/>
                </a:solidFill>
                <a:latin typeface="times"/>
              </a:rPr>
              <a:t> The apostrophe shows where a letter or letters have been left out of a </a:t>
            </a:r>
            <a:r>
              <a:rPr lang="en-US" sz="2000" dirty="0">
                <a:solidFill>
                  <a:srgbClr val="FF0000"/>
                </a:solidFill>
                <a:latin typeface="times"/>
              </a:rPr>
              <a:t>contracted verb:</a:t>
            </a:r>
            <a:endParaRPr lang="tr-TR" sz="2000"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208750840"/>
              </p:ext>
            </p:extLst>
          </p:nvPr>
        </p:nvGraphicFramePr>
        <p:xfrm>
          <a:off x="822325" y="2204244"/>
          <a:ext cx="7521576" cy="1371600"/>
        </p:xfrm>
        <a:graphic>
          <a:graphicData uri="http://schemas.openxmlformats.org/drawingml/2006/table">
            <a:tbl>
              <a:tblPr/>
              <a:tblGrid>
                <a:gridCol w="1880394"/>
                <a:gridCol w="1880394"/>
                <a:gridCol w="1880394"/>
                <a:gridCol w="1880394"/>
              </a:tblGrid>
              <a:tr h="365760">
                <a:tc>
                  <a:txBody>
                    <a:bodyPr/>
                    <a:lstStyle/>
                    <a:p>
                      <a:r>
                        <a:rPr lang="tr-TR" sz="1800" dirty="0">
                          <a:solidFill>
                            <a:srgbClr val="FF0000"/>
                          </a:solidFill>
                        </a:rPr>
                        <a:t>I am = I'm</a:t>
                      </a:r>
                    </a:p>
                  </a:txBody>
                  <a:tcPr anchor="ctr">
                    <a:lnL>
                      <a:noFill/>
                    </a:lnL>
                    <a:lnR>
                      <a:noFill/>
                    </a:lnR>
                    <a:lnT>
                      <a:noFill/>
                    </a:lnT>
                    <a:lnB>
                      <a:noFill/>
                    </a:lnB>
                    <a:solidFill>
                      <a:srgbClr val="FFFFFF"/>
                    </a:solidFill>
                  </a:tcPr>
                </a:tc>
                <a:tc>
                  <a:txBody>
                    <a:bodyPr/>
                    <a:lstStyle/>
                    <a:p>
                      <a:r>
                        <a:rPr lang="tr-TR" sz="1800" dirty="0">
                          <a:solidFill>
                            <a:srgbClr val="FF0000"/>
                          </a:solidFill>
                        </a:rPr>
                        <a:t>you are = you're</a:t>
                      </a:r>
                    </a:p>
                  </a:txBody>
                  <a:tcPr anchor="ctr">
                    <a:lnL>
                      <a:noFill/>
                    </a:lnL>
                    <a:lnR>
                      <a:noFill/>
                    </a:lnR>
                    <a:lnT>
                      <a:noFill/>
                    </a:lnT>
                    <a:lnB>
                      <a:noFill/>
                    </a:lnB>
                    <a:solidFill>
                      <a:srgbClr val="FFFFFF"/>
                    </a:solidFill>
                  </a:tcPr>
                </a:tc>
                <a:tc>
                  <a:txBody>
                    <a:bodyPr/>
                    <a:lstStyle/>
                    <a:p>
                      <a:r>
                        <a:rPr lang="tr-TR" sz="1800">
                          <a:solidFill>
                            <a:srgbClr val="FF0000"/>
                          </a:solidFill>
                        </a:rPr>
                        <a:t>she is = she's</a:t>
                      </a:r>
                    </a:p>
                  </a:txBody>
                  <a:tcPr anchor="ctr">
                    <a:lnL>
                      <a:noFill/>
                    </a:lnL>
                    <a:lnR>
                      <a:noFill/>
                    </a:lnR>
                    <a:lnT>
                      <a:noFill/>
                    </a:lnT>
                    <a:lnB>
                      <a:noFill/>
                    </a:lnB>
                    <a:solidFill>
                      <a:srgbClr val="FFFFFF"/>
                    </a:solidFill>
                  </a:tcPr>
                </a:tc>
                <a:tc>
                  <a:txBody>
                    <a:bodyPr/>
                    <a:lstStyle/>
                    <a:p>
                      <a:r>
                        <a:rPr lang="tr-TR" sz="1800">
                          <a:solidFill>
                            <a:srgbClr val="FF0000"/>
                          </a:solidFill>
                        </a:rPr>
                        <a:t>it is = it's</a:t>
                      </a:r>
                    </a:p>
                  </a:txBody>
                  <a:tcPr anchor="ctr">
                    <a:lnL>
                      <a:noFill/>
                    </a:lnL>
                    <a:lnR>
                      <a:noFill/>
                    </a:lnR>
                    <a:lnT>
                      <a:noFill/>
                    </a:lnT>
                    <a:lnB>
                      <a:noFill/>
                    </a:lnB>
                    <a:solidFill>
                      <a:srgbClr val="FFFFFF"/>
                    </a:solidFill>
                  </a:tcPr>
                </a:tc>
              </a:tr>
              <a:tr h="640080">
                <a:tc>
                  <a:txBody>
                    <a:bodyPr/>
                    <a:lstStyle/>
                    <a:p>
                      <a:r>
                        <a:rPr lang="tr-TR" sz="1800">
                          <a:solidFill>
                            <a:srgbClr val="FF0000"/>
                          </a:solidFill>
                        </a:rPr>
                        <a:t>do not = don't</a:t>
                      </a:r>
                    </a:p>
                  </a:txBody>
                  <a:tcPr anchor="ctr">
                    <a:lnL>
                      <a:noFill/>
                    </a:lnL>
                    <a:lnR>
                      <a:noFill/>
                    </a:lnR>
                    <a:lnT>
                      <a:noFill/>
                    </a:lnT>
                    <a:lnB>
                      <a:noFill/>
                    </a:lnB>
                    <a:solidFill>
                      <a:srgbClr val="FFFFFF"/>
                    </a:solidFill>
                  </a:tcPr>
                </a:tc>
                <a:tc>
                  <a:txBody>
                    <a:bodyPr/>
                    <a:lstStyle/>
                    <a:p>
                      <a:r>
                        <a:rPr lang="tr-TR" sz="1800" dirty="0">
                          <a:solidFill>
                            <a:srgbClr val="FF0000"/>
                          </a:solidFill>
                        </a:rPr>
                        <a:t>she would = she'd</a:t>
                      </a:r>
                    </a:p>
                  </a:txBody>
                  <a:tcPr anchor="ctr">
                    <a:lnL>
                      <a:noFill/>
                    </a:lnL>
                    <a:lnR>
                      <a:noFill/>
                    </a:lnR>
                    <a:lnT>
                      <a:noFill/>
                    </a:lnT>
                    <a:lnB>
                      <a:noFill/>
                    </a:lnB>
                    <a:solidFill>
                      <a:srgbClr val="FFFFFF"/>
                    </a:solidFill>
                  </a:tcPr>
                </a:tc>
                <a:tc gridSpan="2">
                  <a:txBody>
                    <a:bodyPr/>
                    <a:lstStyle/>
                    <a:p>
                      <a:r>
                        <a:rPr lang="en-US" sz="1800" dirty="0">
                          <a:solidFill>
                            <a:srgbClr val="FF0000"/>
                          </a:solidFill>
                        </a:rPr>
                        <a:t>he would have = he would've</a:t>
                      </a:r>
                    </a:p>
                  </a:txBody>
                  <a:tcPr anchor="ctr">
                    <a:lnL>
                      <a:noFill/>
                    </a:lnL>
                    <a:lnR>
                      <a:noFill/>
                    </a:lnR>
                    <a:lnT>
                      <a:noFill/>
                    </a:lnT>
                    <a:lnB>
                      <a:noFill/>
                    </a:lnB>
                    <a:solidFill>
                      <a:srgbClr val="FFFFFF"/>
                    </a:solidFill>
                  </a:tcPr>
                </a:tc>
                <a:tc hMerge="1">
                  <a:txBody>
                    <a:bodyPr/>
                    <a:lstStyle/>
                    <a:p>
                      <a:endParaRPr lang="tr-TR"/>
                    </a:p>
                  </a:txBody>
                  <a:tcPr/>
                </a:tc>
              </a:tr>
              <a:tr h="365760">
                <a:tc>
                  <a:txBody>
                    <a:bodyPr/>
                    <a:lstStyle/>
                    <a:p>
                      <a:r>
                        <a:rPr lang="tr-TR" sz="1800" dirty="0">
                          <a:solidFill>
                            <a:srgbClr val="FF0000"/>
                          </a:solidFill>
                        </a:rPr>
                        <a:t>let us = let's</a:t>
                      </a:r>
                    </a:p>
                  </a:txBody>
                  <a:tcPr anchor="ctr">
                    <a:lnL>
                      <a:noFill/>
                    </a:lnL>
                    <a:lnR>
                      <a:noFill/>
                    </a:lnR>
                    <a:lnT>
                      <a:noFill/>
                    </a:lnT>
                    <a:lnB>
                      <a:noFill/>
                    </a:lnB>
                    <a:solidFill>
                      <a:srgbClr val="FFFFFF"/>
                    </a:solidFill>
                  </a:tcPr>
                </a:tc>
                <a:tc>
                  <a:txBody>
                    <a:bodyPr/>
                    <a:lstStyle/>
                    <a:p>
                      <a:r>
                        <a:rPr lang="tr-TR" sz="1800">
                          <a:solidFill>
                            <a:srgbClr val="FF0000"/>
                          </a:solidFill>
                        </a:rPr>
                        <a:t>who is = who's</a:t>
                      </a:r>
                    </a:p>
                  </a:txBody>
                  <a:tcPr anchor="ctr">
                    <a:lnL>
                      <a:noFill/>
                    </a:lnL>
                    <a:lnR>
                      <a:noFill/>
                    </a:lnR>
                    <a:lnT>
                      <a:noFill/>
                    </a:lnT>
                    <a:lnB>
                      <a:noFill/>
                    </a:lnB>
                    <a:solidFill>
                      <a:srgbClr val="FFFFFF"/>
                    </a:solidFill>
                  </a:tcPr>
                </a:tc>
                <a:tc>
                  <a:txBody>
                    <a:bodyPr/>
                    <a:lstStyle/>
                    <a:p>
                      <a:r>
                        <a:rPr lang="tr-TR" sz="1800">
                          <a:solidFill>
                            <a:srgbClr val="FF0000"/>
                          </a:solidFill>
                        </a:rPr>
                        <a:t>she will = she'll</a:t>
                      </a:r>
                    </a:p>
                  </a:txBody>
                  <a:tcPr anchor="ctr">
                    <a:lnL>
                      <a:noFill/>
                    </a:lnL>
                    <a:lnR>
                      <a:noFill/>
                    </a:lnR>
                    <a:lnT>
                      <a:noFill/>
                    </a:lnT>
                    <a:lnB>
                      <a:noFill/>
                    </a:lnB>
                    <a:solidFill>
                      <a:srgbClr val="FFFFFF"/>
                    </a:solidFill>
                  </a:tcPr>
                </a:tc>
                <a:tc>
                  <a:txBody>
                    <a:bodyPr/>
                    <a:lstStyle/>
                    <a:p>
                      <a:r>
                        <a:rPr lang="tr-TR" sz="1800" dirty="0">
                          <a:solidFill>
                            <a:srgbClr val="FF0000"/>
                          </a:solidFill>
                        </a:rPr>
                        <a:t>they had = they'd</a:t>
                      </a:r>
                    </a:p>
                  </a:txBody>
                  <a:tcPr anchor="ct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2179341905"/>
      </p:ext>
    </p:extLst>
  </p:cSld>
  <p:clrMapOvr>
    <a:masterClrMapping/>
  </p:clrMapOvr>
  <mc:AlternateContent xmlns:mc="http://schemas.openxmlformats.org/markup-compatibility/2006" xmlns:p14="http://schemas.microsoft.com/office/powerpoint/2010/main">
    <mc:Choice Requires="p14">
      <p:transition spd="slow" p14:dur="20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844824"/>
            <a:ext cx="4032448" cy="1440160"/>
          </a:xfrm>
        </p:spPr>
        <p:txBody>
          <a:bodyPr>
            <a:normAutofit fontScale="90000"/>
          </a:bodyPr>
          <a:lstStyle/>
          <a:p>
            <a:r>
              <a:rPr lang="tr-TR" sz="6000" dirty="0" smtClean="0">
                <a:solidFill>
                  <a:srgbClr val="FF0000"/>
                </a:solidFill>
                <a:latin typeface="Old English Text MT" pitchFamily="66" charset="0"/>
              </a:rPr>
              <a:t>The bracket</a:t>
            </a:r>
            <a:endParaRPr lang="tr-TR" sz="6000" dirty="0">
              <a:solidFill>
                <a:srgbClr val="FF0000"/>
              </a:solidFill>
              <a:latin typeface="Old English Text MT" pitchFamily="66" charset="0"/>
            </a:endParaRPr>
          </a:p>
        </p:txBody>
      </p:sp>
      <p:sp>
        <p:nvSpPr>
          <p:cNvPr id="3" name="Content Placeholder 2"/>
          <p:cNvSpPr>
            <a:spLocks noGrp="1"/>
          </p:cNvSpPr>
          <p:nvPr>
            <p:ph idx="1"/>
          </p:nvPr>
        </p:nvSpPr>
        <p:spPr>
          <a:xfrm flipV="1">
            <a:off x="12348864" y="980726"/>
            <a:ext cx="504056" cy="504057"/>
          </a:xfrm>
        </p:spPr>
        <p:txBody>
          <a:bodyPr>
            <a:normAutofit/>
          </a:bodyPr>
          <a:lstStyle/>
          <a:p>
            <a:endParaRPr lang="tr-TR" dirty="0"/>
          </a:p>
        </p:txBody>
      </p:sp>
      <p:pic>
        <p:nvPicPr>
          <p:cNvPr id="20482" name="Picture 2" descr="C:\Users\TOSHIBA\Desktop\images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548680"/>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109266"/>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20872" y="365760"/>
            <a:ext cx="432048" cy="975008"/>
          </a:xfrm>
        </p:spPr>
        <p:txBody>
          <a:bodyPr/>
          <a:lstStyle/>
          <a:p>
            <a:endParaRPr lang="tr-TR" dirty="0"/>
          </a:p>
        </p:txBody>
      </p:sp>
      <p:sp>
        <p:nvSpPr>
          <p:cNvPr id="3" name="Content Placeholder 2"/>
          <p:cNvSpPr>
            <a:spLocks noGrp="1"/>
          </p:cNvSpPr>
          <p:nvPr>
            <p:ph idx="1"/>
          </p:nvPr>
        </p:nvSpPr>
        <p:spPr>
          <a:xfrm>
            <a:off x="251520" y="260648"/>
            <a:ext cx="8424936" cy="4419829"/>
          </a:xfrm>
        </p:spPr>
        <p:txBody>
          <a:bodyPr>
            <a:normAutofit/>
          </a:bodyPr>
          <a:lstStyle/>
          <a:p>
            <a:r>
              <a:rPr lang="en-US" sz="1800" b="0" dirty="0">
                <a:solidFill>
                  <a:srgbClr val="000000"/>
                </a:solidFill>
                <a:latin typeface="times"/>
              </a:rPr>
              <a:t>Use </a:t>
            </a:r>
            <a:r>
              <a:rPr lang="en-US" sz="1800" dirty="0">
                <a:solidFill>
                  <a:srgbClr val="FF0000"/>
                </a:solidFill>
                <a:latin typeface="times"/>
              </a:rPr>
              <a:t>brackets</a:t>
            </a:r>
            <a:r>
              <a:rPr lang="en-US" sz="1800" b="0" dirty="0">
                <a:solidFill>
                  <a:srgbClr val="FF0000"/>
                </a:solidFill>
                <a:latin typeface="times"/>
              </a:rPr>
              <a:t> [ </a:t>
            </a:r>
            <a:r>
              <a:rPr lang="en-US" sz="1800" dirty="0">
                <a:solidFill>
                  <a:srgbClr val="FF0000"/>
                </a:solidFill>
                <a:latin typeface="times"/>
              </a:rPr>
              <a:t>[ ]</a:t>
            </a:r>
            <a:r>
              <a:rPr lang="en-US" sz="1800" b="0" dirty="0">
                <a:solidFill>
                  <a:srgbClr val="FF0000"/>
                </a:solidFill>
                <a:latin typeface="times"/>
              </a:rPr>
              <a:t> ] </a:t>
            </a:r>
            <a:r>
              <a:rPr lang="en-US" sz="1800" b="0" dirty="0">
                <a:solidFill>
                  <a:srgbClr val="000000"/>
                </a:solidFill>
                <a:latin typeface="times"/>
              </a:rPr>
              <a:t>in the following situations:</a:t>
            </a:r>
          </a:p>
          <a:p>
            <a:r>
              <a:rPr lang="tr-TR" sz="1800" b="0" dirty="0" smtClean="0">
                <a:solidFill>
                  <a:srgbClr val="000000"/>
                </a:solidFill>
                <a:latin typeface="times"/>
              </a:rPr>
              <a:t/>
            </a:r>
            <a:br>
              <a:rPr lang="tr-TR" sz="1800" b="0" dirty="0" smtClean="0">
                <a:solidFill>
                  <a:srgbClr val="000000"/>
                </a:solidFill>
                <a:latin typeface="times"/>
              </a:rPr>
            </a:br>
            <a:r>
              <a:rPr lang="en-US" sz="1800" b="0" dirty="0" smtClean="0">
                <a:solidFill>
                  <a:srgbClr val="000000"/>
                </a:solidFill>
                <a:latin typeface="times"/>
              </a:rPr>
              <a:t>You </a:t>
            </a:r>
            <a:r>
              <a:rPr lang="en-US" sz="1800" b="0" dirty="0">
                <a:solidFill>
                  <a:srgbClr val="000000"/>
                </a:solidFill>
                <a:latin typeface="times"/>
              </a:rPr>
              <a:t>can use them to include explanatory words or phrases within quoted language:</a:t>
            </a:r>
          </a:p>
          <a:p>
            <a:r>
              <a:rPr lang="tr-TR" sz="1800" dirty="0" smtClean="0">
                <a:solidFill>
                  <a:srgbClr val="FF0000"/>
                </a:solidFill>
              </a:rPr>
              <a:t>    </a:t>
            </a:r>
            <a:r>
              <a:rPr lang="en-US" sz="1800" dirty="0" smtClean="0">
                <a:solidFill>
                  <a:srgbClr val="FF0000"/>
                </a:solidFill>
              </a:rPr>
              <a:t>Lew </a:t>
            </a:r>
            <a:r>
              <a:rPr lang="en-US" sz="1800" dirty="0">
                <a:solidFill>
                  <a:srgbClr val="FF0000"/>
                </a:solidFill>
              </a:rPr>
              <a:t>Perkins, the Director of Athletic Programs, said that </a:t>
            </a:r>
            <a:r>
              <a:rPr lang="en-US" sz="1800" dirty="0" err="1">
                <a:solidFill>
                  <a:srgbClr val="FF0000"/>
                </a:solidFill>
              </a:rPr>
              <a:t>Pumita</a:t>
            </a:r>
            <a:r>
              <a:rPr lang="en-US" sz="1800" dirty="0">
                <a:solidFill>
                  <a:srgbClr val="FF0000"/>
                </a:solidFill>
              </a:rPr>
              <a:t> Espinoza, </a:t>
            </a:r>
            <a:r>
              <a:rPr lang="tr-TR" sz="1800" dirty="0" smtClean="0">
                <a:solidFill>
                  <a:srgbClr val="FF0000"/>
                </a:solidFill>
              </a:rPr>
              <a:t>           </a:t>
            </a:r>
            <a:r>
              <a:rPr lang="en-US" sz="1800" dirty="0" smtClean="0">
                <a:solidFill>
                  <a:srgbClr val="FF0000"/>
                </a:solidFill>
              </a:rPr>
              <a:t>the </a:t>
            </a:r>
            <a:r>
              <a:rPr lang="en-US" sz="1800" dirty="0">
                <a:solidFill>
                  <a:srgbClr val="FF0000"/>
                </a:solidFill>
              </a:rPr>
              <a:t>new soccer coach [at Notre Dame Academy] is going to be a real winner</a:t>
            </a:r>
            <a:r>
              <a:rPr lang="en-US" sz="1800" dirty="0" smtClean="0">
                <a:solidFill>
                  <a:srgbClr val="FF0000"/>
                </a:solidFill>
              </a:rPr>
              <a:t>.</a:t>
            </a:r>
            <a:r>
              <a:rPr lang="tr-TR" sz="1800" dirty="0" smtClean="0">
                <a:solidFill>
                  <a:srgbClr val="FF0000"/>
                </a:solidFill>
              </a:rPr>
              <a:t> </a:t>
            </a:r>
            <a:r>
              <a:rPr lang="tr-TR" sz="1800" b="0" dirty="0" smtClean="0">
                <a:solidFill>
                  <a:srgbClr val="FF0000"/>
                </a:solidFill>
                <a:latin typeface="times"/>
              </a:rPr>
              <a:t/>
            </a:r>
            <a:br>
              <a:rPr lang="tr-TR" sz="1800" b="0" dirty="0" smtClean="0">
                <a:solidFill>
                  <a:srgbClr val="FF0000"/>
                </a:solidFill>
                <a:latin typeface="times"/>
              </a:rPr>
            </a:br>
            <a:r>
              <a:rPr lang="tr-TR" sz="1800" b="0" dirty="0" smtClean="0">
                <a:solidFill>
                  <a:srgbClr val="FF0000"/>
                </a:solidFill>
                <a:latin typeface="times"/>
              </a:rPr>
              <a:t/>
            </a:r>
            <a:br>
              <a:rPr lang="tr-TR" sz="1800" b="0" dirty="0" smtClean="0">
                <a:solidFill>
                  <a:srgbClr val="FF0000"/>
                </a:solidFill>
                <a:latin typeface="times"/>
              </a:rPr>
            </a:br>
            <a:r>
              <a:rPr lang="tr-TR" sz="1800" b="0" dirty="0" smtClean="0">
                <a:solidFill>
                  <a:srgbClr val="000000"/>
                </a:solidFill>
                <a:latin typeface="times"/>
              </a:rPr>
              <a:t/>
            </a:r>
            <a:br>
              <a:rPr lang="tr-TR" sz="1800" b="0" dirty="0" smtClean="0">
                <a:solidFill>
                  <a:srgbClr val="000000"/>
                </a:solidFill>
                <a:latin typeface="times"/>
              </a:rPr>
            </a:br>
            <a:r>
              <a:rPr lang="en-US" sz="1800" b="0" dirty="0" smtClean="0">
                <a:solidFill>
                  <a:srgbClr val="000000"/>
                </a:solidFill>
                <a:latin typeface="times"/>
              </a:rPr>
              <a:t> </a:t>
            </a:r>
            <a:r>
              <a:rPr lang="en-US" sz="1800" b="0" dirty="0">
                <a:solidFill>
                  <a:srgbClr val="000000"/>
                </a:solidFill>
                <a:latin typeface="times"/>
              </a:rPr>
              <a:t>you could enclose [</a:t>
            </a:r>
            <a:r>
              <a:rPr lang="en-US" sz="1800" b="0" i="1" dirty="0">
                <a:solidFill>
                  <a:srgbClr val="000000"/>
                </a:solidFill>
                <a:latin typeface="times"/>
              </a:rPr>
              <a:t>sic</a:t>
            </a:r>
            <a:r>
              <a:rPr lang="en-US" sz="1800" b="0" dirty="0">
                <a:solidFill>
                  <a:srgbClr val="000000"/>
                </a:solidFill>
                <a:latin typeface="times"/>
              </a:rPr>
              <a:t>] within brackets (we italicize but never underline the word </a:t>
            </a:r>
            <a:r>
              <a:rPr lang="en-US" sz="1800" b="0" i="1" dirty="0">
                <a:solidFill>
                  <a:srgbClr val="000000"/>
                </a:solidFill>
                <a:latin typeface="times"/>
              </a:rPr>
              <a:t>sic</a:t>
            </a:r>
            <a:r>
              <a:rPr lang="en-US" sz="1800" b="0" dirty="0">
                <a:solidFill>
                  <a:srgbClr val="000000"/>
                </a:solidFill>
                <a:latin typeface="times"/>
              </a:rPr>
              <a:t> and we do not italicize the brackets themselves) to show that misspelled words or inappropriately used words are not your own typos or blunders but are part of an accurately rendered quotation:</a:t>
            </a:r>
          </a:p>
          <a:p>
            <a:r>
              <a:rPr lang="tr-TR" sz="1800" dirty="0" smtClean="0">
                <a:solidFill>
                  <a:srgbClr val="FF0000"/>
                </a:solidFill>
              </a:rPr>
              <a:t>                   </a:t>
            </a:r>
            <a:r>
              <a:rPr lang="en-US" sz="1800" dirty="0" smtClean="0">
                <a:solidFill>
                  <a:srgbClr val="FF0000"/>
                </a:solidFill>
              </a:rPr>
              <a:t>Reporters </a:t>
            </a:r>
            <a:r>
              <a:rPr lang="en-US" sz="1800" dirty="0">
                <a:solidFill>
                  <a:srgbClr val="FF0000"/>
                </a:solidFill>
              </a:rPr>
              <a:t>found three </a:t>
            </a:r>
            <a:r>
              <a:rPr lang="en-US" sz="1800" dirty="0" err="1">
                <a:solidFill>
                  <a:srgbClr val="FF0000"/>
                </a:solidFill>
              </a:rPr>
              <a:t>mispelings</a:t>
            </a:r>
            <a:r>
              <a:rPr lang="en-US" sz="1800" dirty="0">
                <a:solidFill>
                  <a:srgbClr val="FF0000"/>
                </a:solidFill>
              </a:rPr>
              <a:t> [</a:t>
            </a:r>
            <a:r>
              <a:rPr lang="en-US" sz="1800" i="1" dirty="0">
                <a:solidFill>
                  <a:srgbClr val="FF0000"/>
                </a:solidFill>
              </a:rPr>
              <a:t>sic</a:t>
            </a:r>
            <a:r>
              <a:rPr lang="en-US" sz="1800" dirty="0">
                <a:solidFill>
                  <a:srgbClr val="FF0000"/>
                </a:solidFill>
              </a:rPr>
              <a:t>] in the report</a:t>
            </a:r>
            <a:r>
              <a:rPr lang="en-US" sz="1800" dirty="0"/>
              <a:t>.</a:t>
            </a:r>
            <a:endParaRPr lang="tr-TR" sz="1800" dirty="0"/>
          </a:p>
        </p:txBody>
      </p:sp>
    </p:spTree>
    <p:extLst>
      <p:ext uri="{BB962C8B-B14F-4D97-AF65-F5344CB8AC3E}">
        <p14:creationId xmlns:p14="http://schemas.microsoft.com/office/powerpoint/2010/main" val="3221221612"/>
      </p:ext>
    </p:extLst>
  </p:cSld>
  <p:clrMapOvr>
    <a:masterClrMapping/>
  </p:clrMapOvr>
  <mc:AlternateContent xmlns:mc="http://schemas.openxmlformats.org/markup-compatibility/2006" xmlns:p14="http://schemas.microsoft.com/office/powerpoint/2010/main">
    <mc:Choice Requires="p14">
      <p:transition spd="slow" p14:dur="2000" advTm="2000">
        <p14:ferris dir="l"/>
      </p:transition>
    </mc:Choice>
    <mc:Fallback xmlns="">
      <p:transition spd="slow"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2879" y="682388"/>
            <a:ext cx="117651" cy="232012"/>
          </a:xfrm>
        </p:spPr>
        <p:txBody>
          <a:bodyPr/>
          <a:lstStyle/>
          <a:p>
            <a:endParaRPr lang="tr-TR"/>
          </a:p>
        </p:txBody>
      </p:sp>
      <p:sp>
        <p:nvSpPr>
          <p:cNvPr id="3" name="Content Placeholder 2"/>
          <p:cNvSpPr>
            <a:spLocks noGrp="1"/>
          </p:cNvSpPr>
          <p:nvPr>
            <p:ph idx="1"/>
          </p:nvPr>
        </p:nvSpPr>
        <p:spPr>
          <a:xfrm>
            <a:off x="755576" y="332656"/>
            <a:ext cx="7344816" cy="4347821"/>
          </a:xfrm>
        </p:spPr>
        <p:txBody>
          <a:bodyPr>
            <a:normAutofit/>
          </a:bodyPr>
          <a:lstStyle/>
          <a:p>
            <a:r>
              <a:rPr lang="tr-TR" sz="1800" b="0" dirty="0" smtClean="0">
                <a:solidFill>
                  <a:srgbClr val="000000"/>
                </a:solidFill>
                <a:latin typeface="times"/>
              </a:rPr>
              <a:t>     </a:t>
            </a:r>
            <a:br>
              <a:rPr lang="tr-TR" sz="1800" b="0" dirty="0" smtClean="0">
                <a:solidFill>
                  <a:srgbClr val="000000"/>
                </a:solidFill>
                <a:latin typeface="times"/>
              </a:rPr>
            </a:br>
            <a:r>
              <a:rPr lang="tr-TR" sz="1800" b="0" dirty="0" smtClean="0">
                <a:solidFill>
                  <a:srgbClr val="000000"/>
                </a:solidFill>
                <a:latin typeface="times"/>
              </a:rPr>
              <a:t> </a:t>
            </a:r>
            <a:r>
              <a:rPr lang="en-US" sz="1800" b="0" dirty="0" smtClean="0">
                <a:solidFill>
                  <a:srgbClr val="000000"/>
                </a:solidFill>
                <a:latin typeface="times"/>
              </a:rPr>
              <a:t>If </a:t>
            </a:r>
            <a:r>
              <a:rPr lang="en-US" sz="1800" b="0" dirty="0">
                <a:solidFill>
                  <a:srgbClr val="000000"/>
                </a:solidFill>
                <a:latin typeface="times"/>
              </a:rPr>
              <a:t>you have italicized or underlined words within quoted language that was not italicized or underlined in the original, you can note that change in </a:t>
            </a:r>
            <a:r>
              <a:rPr lang="en-US" sz="1800" b="0" dirty="0">
                <a:solidFill>
                  <a:srgbClr val="FF0000"/>
                </a:solidFill>
                <a:latin typeface="times"/>
              </a:rPr>
              <a:t>brackets</a:t>
            </a:r>
            <a:r>
              <a:rPr lang="en-US" sz="1800" b="0" dirty="0">
                <a:solidFill>
                  <a:srgbClr val="000000"/>
                </a:solidFill>
                <a:latin typeface="times"/>
              </a:rPr>
              <a:t> included within the sentence or paragraph:</a:t>
            </a:r>
          </a:p>
          <a:p>
            <a:r>
              <a:rPr lang="tr-TR" sz="1800" dirty="0" smtClean="0"/>
              <a:t>      </a:t>
            </a:r>
            <a:br>
              <a:rPr lang="tr-TR" sz="1800" dirty="0" smtClean="0"/>
            </a:br>
            <a:r>
              <a:rPr lang="en-US" sz="1800" dirty="0" smtClean="0">
                <a:solidFill>
                  <a:srgbClr val="FF0000"/>
                </a:solidFill>
              </a:rPr>
              <a:t>It </a:t>
            </a:r>
            <a:r>
              <a:rPr lang="en-US" sz="1800" dirty="0">
                <a:solidFill>
                  <a:srgbClr val="FF0000"/>
                </a:solidFill>
              </a:rPr>
              <a:t>was the </a:t>
            </a:r>
            <a:r>
              <a:rPr lang="en-US" sz="1800" i="1" dirty="0">
                <a:solidFill>
                  <a:srgbClr val="FF0000"/>
                </a:solidFill>
              </a:rPr>
              <a:t>atmosphere</a:t>
            </a:r>
            <a:r>
              <a:rPr lang="en-US" sz="1800" dirty="0">
                <a:solidFill>
                  <a:srgbClr val="FF0000"/>
                </a:solidFill>
              </a:rPr>
              <a:t> of the gym that thrilled Jacobs, not the eight championship banners hanging from the beams [italics added</a:t>
            </a:r>
            <a:r>
              <a:rPr lang="en-US" sz="1800" dirty="0" smtClean="0">
                <a:solidFill>
                  <a:srgbClr val="FF0000"/>
                </a:solidFill>
              </a:rPr>
              <a:t>].</a:t>
            </a:r>
            <a:r>
              <a:rPr lang="tr-TR" sz="1800" dirty="0" smtClean="0">
                <a:solidFill>
                  <a:srgbClr val="FF0000"/>
                </a:solidFill>
              </a:rPr>
              <a:t>      </a:t>
            </a:r>
            <a:r>
              <a:rPr lang="en-US" sz="1800" b="0" dirty="0" smtClean="0">
                <a:solidFill>
                  <a:srgbClr val="FF0000"/>
                </a:solidFill>
                <a:latin typeface="times"/>
              </a:rPr>
              <a:t>("</a:t>
            </a:r>
            <a:r>
              <a:rPr lang="en-US" sz="1800" b="0" dirty="0">
                <a:solidFill>
                  <a:srgbClr val="FF0000"/>
                </a:solidFill>
                <a:latin typeface="times"/>
              </a:rPr>
              <a:t>Italics mine" or "emphasis added" would be other acceptable phrases.)</a:t>
            </a:r>
          </a:p>
          <a:p>
            <a:r>
              <a:rPr lang="tr-TR" sz="1800" b="0" dirty="0" smtClean="0">
                <a:solidFill>
                  <a:srgbClr val="000000"/>
                </a:solidFill>
                <a:latin typeface="times"/>
              </a:rPr>
              <a:t/>
            </a:r>
            <a:br>
              <a:rPr lang="tr-TR" sz="1800" b="0" dirty="0" smtClean="0">
                <a:solidFill>
                  <a:srgbClr val="000000"/>
                </a:solidFill>
                <a:latin typeface="times"/>
              </a:rPr>
            </a:br>
            <a:r>
              <a:rPr lang="en-US" sz="1800" b="0" dirty="0" smtClean="0">
                <a:solidFill>
                  <a:srgbClr val="000000"/>
                </a:solidFill>
                <a:latin typeface="times"/>
              </a:rPr>
              <a:t>You </a:t>
            </a:r>
            <a:r>
              <a:rPr lang="en-US" sz="1800" b="0" dirty="0">
                <a:solidFill>
                  <a:srgbClr val="000000"/>
                </a:solidFill>
                <a:latin typeface="times"/>
              </a:rPr>
              <a:t>can use </a:t>
            </a:r>
            <a:r>
              <a:rPr lang="en-US" sz="1800" b="0" dirty="0">
                <a:solidFill>
                  <a:srgbClr val="FF0000"/>
                </a:solidFill>
                <a:latin typeface="times"/>
              </a:rPr>
              <a:t>brackets </a:t>
            </a:r>
            <a:r>
              <a:rPr lang="en-US" sz="1800" b="0" dirty="0">
                <a:solidFill>
                  <a:srgbClr val="000000"/>
                </a:solidFill>
                <a:latin typeface="times"/>
              </a:rPr>
              <a:t>to include parenthetical material inside parenthetical material:</a:t>
            </a:r>
          </a:p>
          <a:p>
            <a:r>
              <a:rPr lang="tr-TR" sz="1800" dirty="0" smtClean="0"/>
              <a:t>      </a:t>
            </a:r>
            <a:r>
              <a:rPr lang="en-US" sz="1800" dirty="0" err="1" smtClean="0">
                <a:solidFill>
                  <a:srgbClr val="FF0000"/>
                </a:solidFill>
              </a:rPr>
              <a:t>Chernwell</a:t>
            </a:r>
            <a:r>
              <a:rPr lang="en-US" sz="1800" dirty="0" smtClean="0">
                <a:solidFill>
                  <a:srgbClr val="FF0000"/>
                </a:solidFill>
              </a:rPr>
              <a:t> </a:t>
            </a:r>
            <a:r>
              <a:rPr lang="en-US" sz="1800" dirty="0">
                <a:solidFill>
                  <a:srgbClr val="FF0000"/>
                </a:solidFill>
              </a:rPr>
              <a:t>was poet laureate of Bermuda (a largely honorary position [unpaid]) for ten years.</a:t>
            </a:r>
            <a:endParaRPr lang="tr-TR" sz="1800" dirty="0">
              <a:solidFill>
                <a:srgbClr val="FF0000"/>
              </a:solidFill>
            </a:endParaRPr>
          </a:p>
        </p:txBody>
      </p:sp>
    </p:spTree>
    <p:extLst>
      <p:ext uri="{BB962C8B-B14F-4D97-AF65-F5344CB8AC3E}">
        <p14:creationId xmlns:p14="http://schemas.microsoft.com/office/powerpoint/2010/main" val="2016427502"/>
      </p:ext>
    </p:extLst>
  </p:cSld>
  <p:clrMapOvr>
    <a:masterClrMapping/>
  </p:clrMapOvr>
  <mc:AlternateContent xmlns:mc="http://schemas.openxmlformats.org/markup-compatibility/2006" xmlns:p14="http://schemas.microsoft.com/office/powerpoint/2010/main">
    <mc:Choice Requires="p14">
      <p:transition spd="slow" p14:dur="2000" advTm="2000">
        <p14:prism isContent="1"/>
      </p:transition>
    </mc:Choice>
    <mc:Fallback xmlns="">
      <p:transition spd="slow" advTm="2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695925">
            <a:off x="604599" y="965134"/>
            <a:ext cx="7058847" cy="1987993"/>
          </a:xfrm>
        </p:spPr>
        <p:txBody>
          <a:bodyPr/>
          <a:lstStyle/>
          <a:p>
            <a:r>
              <a:rPr lang="tr-TR" sz="6000" dirty="0" smtClean="0">
                <a:solidFill>
                  <a:srgbClr val="FF0000"/>
                </a:solidFill>
                <a:latin typeface="Old English Text MT" pitchFamily="66" charset="0"/>
              </a:rPr>
              <a:t>The parentheses</a:t>
            </a:r>
            <a:endParaRPr lang="tr-TR" sz="6000" dirty="0">
              <a:solidFill>
                <a:srgbClr val="FF0000"/>
              </a:solidFill>
              <a:latin typeface="Old English Text MT" pitchFamily="66" charset="0"/>
            </a:endParaRPr>
          </a:p>
        </p:txBody>
      </p:sp>
      <p:pic>
        <p:nvPicPr>
          <p:cNvPr id="21506" name="Picture 2" descr="C:\Users\TOSHIBA\Desktop\eaf860e1016f847119e11c6d6738bd19b0a7a4c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27458" y="2348880"/>
            <a:ext cx="2786906" cy="2786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5396468"/>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2920" y="260648"/>
            <a:ext cx="3920540" cy="648072"/>
          </a:xfrm>
        </p:spPr>
        <p:txBody>
          <a:bodyPr/>
          <a:lstStyle/>
          <a:p>
            <a:endParaRPr lang="tr-TR"/>
          </a:p>
        </p:txBody>
      </p:sp>
      <p:sp>
        <p:nvSpPr>
          <p:cNvPr id="3" name="Content Placeholder 2"/>
          <p:cNvSpPr>
            <a:spLocks noGrp="1"/>
          </p:cNvSpPr>
          <p:nvPr>
            <p:ph idx="1"/>
          </p:nvPr>
        </p:nvSpPr>
        <p:spPr>
          <a:xfrm>
            <a:off x="323528" y="548680"/>
            <a:ext cx="8424936" cy="4203805"/>
          </a:xfrm>
        </p:spPr>
        <p:txBody>
          <a:bodyPr>
            <a:noAutofit/>
          </a:bodyPr>
          <a:lstStyle/>
          <a:p>
            <a:r>
              <a:rPr lang="en-US" b="0" cap="small" dirty="0">
                <a:solidFill>
                  <a:srgbClr val="000000"/>
                </a:solidFill>
                <a:latin typeface="times"/>
              </a:rPr>
              <a:t>Use </a:t>
            </a:r>
            <a:r>
              <a:rPr lang="en-US" cap="small" dirty="0">
                <a:solidFill>
                  <a:srgbClr val="FF0000"/>
                </a:solidFill>
                <a:latin typeface="times"/>
              </a:rPr>
              <a:t>parentheses [ ( )</a:t>
            </a:r>
            <a:r>
              <a:rPr lang="en-US" cap="small" dirty="0">
                <a:solidFill>
                  <a:srgbClr val="000000"/>
                </a:solidFill>
                <a:latin typeface="times"/>
              </a:rPr>
              <a:t> ]</a:t>
            </a:r>
            <a:r>
              <a:rPr lang="en-US" b="0" cap="small" dirty="0">
                <a:solidFill>
                  <a:srgbClr val="000000"/>
                </a:solidFill>
                <a:latin typeface="times"/>
              </a:rPr>
              <a:t> to include material that you want to de-emphasize</a:t>
            </a:r>
            <a:r>
              <a:rPr lang="en-US" b="0" dirty="0">
                <a:solidFill>
                  <a:srgbClr val="000000"/>
                </a:solidFill>
                <a:latin typeface="times"/>
              </a:rPr>
              <a:t> or that wouldn't normally fit into the flow of your text but you want to include nonetheless. If the material within parentheses appears within a sentence, do not use a capital letter or period to punctuate that material, even if the material is itself a complete sentence</a:t>
            </a:r>
            <a:r>
              <a:rPr lang="en-US" b="0" dirty="0" smtClean="0">
                <a:solidFill>
                  <a:srgbClr val="000000"/>
                </a:solidFill>
                <a:latin typeface="times"/>
              </a:rPr>
              <a:t>.</a:t>
            </a:r>
            <a:r>
              <a:rPr lang="tr-TR" b="0" dirty="0" smtClean="0">
                <a:solidFill>
                  <a:srgbClr val="000000"/>
                </a:solidFill>
                <a:latin typeface="times"/>
              </a:rPr>
              <a:t/>
            </a:r>
            <a:br>
              <a:rPr lang="tr-TR" b="0" dirty="0" smtClean="0">
                <a:solidFill>
                  <a:srgbClr val="000000"/>
                </a:solidFill>
                <a:latin typeface="times"/>
              </a:rPr>
            </a:br>
            <a:r>
              <a:rPr lang="tr-TR" b="0" dirty="0" smtClean="0">
                <a:solidFill>
                  <a:srgbClr val="000000"/>
                </a:solidFill>
                <a:latin typeface="times"/>
              </a:rPr>
              <a:t/>
            </a:r>
            <a:br>
              <a:rPr lang="tr-TR" b="0" dirty="0" smtClean="0">
                <a:solidFill>
                  <a:srgbClr val="000000"/>
                </a:solidFill>
                <a:latin typeface="times"/>
              </a:rPr>
            </a:br>
            <a:r>
              <a:rPr lang="en-US" b="0" dirty="0" smtClean="0">
                <a:solidFill>
                  <a:srgbClr val="000000"/>
                </a:solidFill>
                <a:latin typeface="times"/>
              </a:rPr>
              <a:t> </a:t>
            </a:r>
            <a:r>
              <a:rPr lang="en-US" b="0" dirty="0">
                <a:solidFill>
                  <a:srgbClr val="000000"/>
                </a:solidFill>
                <a:latin typeface="times"/>
              </a:rPr>
              <a:t>(A question mark or exclamation mark, however, might be appropriate and necessary.) If the material within your parentheses is written as a separate sentence (not included within another sentence), punctuate it as if it were a separate sentence.</a:t>
            </a:r>
          </a:p>
          <a:p>
            <a:pPr>
              <a:buFont typeface="Arial"/>
              <a:buChar char="•"/>
            </a:pPr>
            <a:r>
              <a:rPr lang="en-US" b="0" dirty="0">
                <a:solidFill>
                  <a:srgbClr val="FF0000"/>
                </a:solidFill>
                <a:latin typeface="times"/>
              </a:rPr>
              <a:t>Thirty-five years after his death, Robert Frost (we remember him at Kennedy's inauguration) remains America's favorite poet.</a:t>
            </a:r>
            <a:br>
              <a:rPr lang="en-US" b="0" dirty="0">
                <a:solidFill>
                  <a:srgbClr val="FF0000"/>
                </a:solidFill>
                <a:latin typeface="times"/>
              </a:rPr>
            </a:br>
            <a:endParaRPr lang="en-US" b="0" dirty="0">
              <a:solidFill>
                <a:srgbClr val="FF0000"/>
              </a:solidFill>
              <a:latin typeface="times"/>
            </a:endParaRPr>
          </a:p>
          <a:p>
            <a:pPr>
              <a:buFont typeface="Arial"/>
              <a:buChar char="•"/>
            </a:pPr>
            <a:r>
              <a:rPr lang="en-US" b="0" dirty="0">
                <a:solidFill>
                  <a:srgbClr val="FF0000"/>
                </a:solidFill>
                <a:latin typeface="times"/>
              </a:rPr>
              <a:t>Thirty-five years after his death, Robert Frost (do you remember him?) remains America's favorite poet</a:t>
            </a:r>
            <a:r>
              <a:rPr lang="en-US" b="0" dirty="0" smtClean="0">
                <a:solidFill>
                  <a:srgbClr val="FF0000"/>
                </a:solidFill>
                <a:latin typeface="times"/>
              </a:rPr>
              <a:t>.</a:t>
            </a:r>
            <a:r>
              <a:rPr lang="tr-TR" b="0" dirty="0" smtClean="0">
                <a:solidFill>
                  <a:srgbClr val="FF0000"/>
                </a:solidFill>
                <a:latin typeface="times"/>
              </a:rPr>
              <a:t/>
            </a:r>
            <a:br>
              <a:rPr lang="tr-TR" b="0" dirty="0" smtClean="0">
                <a:solidFill>
                  <a:srgbClr val="FF0000"/>
                </a:solidFill>
                <a:latin typeface="times"/>
              </a:rPr>
            </a:br>
            <a:endParaRPr lang="en-US" b="0" dirty="0">
              <a:solidFill>
                <a:srgbClr val="000000"/>
              </a:solidFill>
              <a:latin typeface="times"/>
            </a:endParaRPr>
          </a:p>
          <a:p>
            <a:endParaRPr lang="tr-TR" dirty="0"/>
          </a:p>
        </p:txBody>
      </p:sp>
    </p:spTree>
    <p:extLst>
      <p:ext uri="{BB962C8B-B14F-4D97-AF65-F5344CB8AC3E}">
        <p14:creationId xmlns:p14="http://schemas.microsoft.com/office/powerpoint/2010/main" val="2533090902"/>
      </p:ext>
    </p:extLst>
  </p:cSld>
  <p:clrMapOvr>
    <a:masterClrMapping/>
  </p:clrMapOvr>
  <mc:AlternateContent xmlns:mc="http://schemas.openxmlformats.org/markup-compatibility/2006" xmlns:p14="http://schemas.microsoft.com/office/powerpoint/2010/main">
    <mc:Choice Requires="p14">
      <p:transition spd="slow" p14:dur="2000" advTm="2000">
        <p:checker/>
      </p:transition>
    </mc:Choice>
    <mc:Fallback xmlns="">
      <p:transition spd="slow" advTm="2000">
        <p:checker/>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52720" y="764704"/>
            <a:ext cx="7520940" cy="548640"/>
          </a:xfrm>
        </p:spPr>
        <p:txBody>
          <a:bodyPr/>
          <a:lstStyle/>
          <a:p>
            <a:endParaRPr lang="tr-TR"/>
          </a:p>
        </p:txBody>
      </p:sp>
      <p:sp>
        <p:nvSpPr>
          <p:cNvPr id="3" name="Content Placeholder 2"/>
          <p:cNvSpPr>
            <a:spLocks noGrp="1"/>
          </p:cNvSpPr>
          <p:nvPr>
            <p:ph idx="1"/>
          </p:nvPr>
        </p:nvSpPr>
        <p:spPr>
          <a:xfrm>
            <a:off x="755576" y="1052736"/>
            <a:ext cx="7632848" cy="3627741"/>
          </a:xfrm>
        </p:spPr>
        <p:txBody>
          <a:bodyPr>
            <a:normAutofit/>
          </a:bodyPr>
          <a:lstStyle/>
          <a:p>
            <a:r>
              <a:rPr lang="tr-TR" sz="2000" dirty="0" smtClean="0"/>
              <a:t>Use </a:t>
            </a:r>
            <a:r>
              <a:rPr lang="tr-TR" sz="2000" dirty="0" smtClean="0">
                <a:solidFill>
                  <a:srgbClr val="FF0000"/>
                </a:solidFill>
              </a:rPr>
              <a:t>parentheses</a:t>
            </a:r>
            <a:r>
              <a:rPr lang="tr-TR" sz="2000" dirty="0" smtClean="0"/>
              <a:t> to enclose a phrase or word that is not essential to the meaning  of the sentences :</a:t>
            </a:r>
            <a:br>
              <a:rPr lang="tr-TR" sz="2000" dirty="0" smtClean="0"/>
            </a:br>
            <a:r>
              <a:rPr lang="tr-TR" sz="2000" dirty="0" smtClean="0"/>
              <a:t/>
            </a:r>
            <a:br>
              <a:rPr lang="tr-TR" sz="2000" dirty="0" smtClean="0"/>
            </a:br>
            <a:r>
              <a:rPr lang="tr-TR" sz="2000" dirty="0" smtClean="0"/>
              <a:t>*Herpetology </a:t>
            </a:r>
            <a:r>
              <a:rPr lang="tr-TR" sz="2000" dirty="0" smtClean="0">
                <a:solidFill>
                  <a:srgbClr val="FF0000"/>
                </a:solidFill>
              </a:rPr>
              <a:t>( the study of snakes  ) </a:t>
            </a:r>
            <a:r>
              <a:rPr lang="tr-TR" sz="2000" dirty="0" smtClean="0"/>
              <a:t>is fascinating area of zoology.</a:t>
            </a:r>
            <a:br>
              <a:rPr lang="tr-TR" sz="2000" dirty="0" smtClean="0"/>
            </a:br>
            <a:r>
              <a:rPr lang="tr-TR" sz="2000" dirty="0" smtClean="0"/>
              <a:t/>
            </a:r>
            <a:br>
              <a:rPr lang="tr-TR" sz="2000" dirty="0" smtClean="0"/>
            </a:br>
            <a:r>
              <a:rPr lang="tr-TR" sz="2000" dirty="0" smtClean="0"/>
              <a:t>*she  left her hometown </a:t>
            </a:r>
            <a:r>
              <a:rPr lang="tr-TR" sz="2000" dirty="0" smtClean="0">
                <a:solidFill>
                  <a:srgbClr val="FF0000"/>
                </a:solidFill>
              </a:rPr>
              <a:t>(Plunkville) </a:t>
            </a:r>
            <a:r>
              <a:rPr lang="tr-TR" sz="2000" dirty="0" smtClean="0"/>
              <a:t>to go to the big city                 </a:t>
            </a:r>
            <a:r>
              <a:rPr lang="tr-TR" sz="2000" dirty="0" smtClean="0">
                <a:solidFill>
                  <a:srgbClr val="FF0000"/>
                </a:solidFill>
              </a:rPr>
              <a:t>(Fairmount)</a:t>
            </a:r>
            <a:r>
              <a:rPr lang="tr-TR" sz="2000" dirty="0" smtClean="0"/>
              <a:t> in search of  success.</a:t>
            </a:r>
            <a:endParaRPr lang="tr-TR" sz="2000" dirty="0"/>
          </a:p>
        </p:txBody>
      </p:sp>
    </p:spTree>
    <p:extLst>
      <p:ext uri="{BB962C8B-B14F-4D97-AF65-F5344CB8AC3E}">
        <p14:creationId xmlns:p14="http://schemas.microsoft.com/office/powerpoint/2010/main" val="2360849831"/>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250627">
            <a:off x="1991293" y="255118"/>
            <a:ext cx="3677876" cy="4030568"/>
          </a:xfrm>
        </p:spPr>
        <p:txBody>
          <a:bodyPr/>
          <a:lstStyle/>
          <a:p>
            <a:r>
              <a:rPr lang="tr-TR" sz="6000" dirty="0" smtClean="0">
                <a:solidFill>
                  <a:srgbClr val="FF0000"/>
                </a:solidFill>
                <a:latin typeface="Old English Text MT" pitchFamily="66" charset="0"/>
              </a:rPr>
              <a:t>Rules for comma usage</a:t>
            </a:r>
            <a:endParaRPr lang="tr-TR" sz="6000" dirty="0">
              <a:solidFill>
                <a:srgbClr val="FF0000"/>
              </a:solidFill>
              <a:latin typeface="Old English Text MT" pitchFamily="66" charset="0"/>
            </a:endParaRPr>
          </a:p>
        </p:txBody>
      </p:sp>
      <p:pic>
        <p:nvPicPr>
          <p:cNvPr id="2253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72200" y="1916832"/>
            <a:ext cx="1853345" cy="2597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4193871"/>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1916816" y="836712"/>
            <a:ext cx="3860948" cy="45719"/>
          </a:xfrm>
        </p:spPr>
        <p:txBody>
          <a:bodyPr/>
          <a:lstStyle/>
          <a:p>
            <a:endParaRPr lang="tr-TR"/>
          </a:p>
        </p:txBody>
      </p:sp>
      <p:sp>
        <p:nvSpPr>
          <p:cNvPr id="3" name="Content Placeholder 2"/>
          <p:cNvSpPr>
            <a:spLocks noGrp="1"/>
          </p:cNvSpPr>
          <p:nvPr>
            <p:ph idx="1"/>
          </p:nvPr>
        </p:nvSpPr>
        <p:spPr>
          <a:xfrm>
            <a:off x="611560" y="260648"/>
            <a:ext cx="8136904" cy="2736304"/>
          </a:xfrm>
        </p:spPr>
        <p:txBody>
          <a:bodyPr/>
          <a:lstStyle/>
          <a:p>
            <a:r>
              <a:rPr lang="tr-TR" b="0" cap="small" dirty="0" smtClean="0">
                <a:solidFill>
                  <a:srgbClr val="000000"/>
                </a:solidFill>
                <a:latin typeface="times"/>
              </a:rPr>
              <a:t>       </a:t>
            </a:r>
            <a:r>
              <a:rPr lang="en-US" b="0" cap="small" dirty="0" smtClean="0">
                <a:solidFill>
                  <a:srgbClr val="000000"/>
                </a:solidFill>
                <a:latin typeface="times"/>
              </a:rPr>
              <a:t>Use </a:t>
            </a:r>
            <a:r>
              <a:rPr lang="en-US" b="0" cap="small" dirty="0">
                <a:solidFill>
                  <a:srgbClr val="000000"/>
                </a:solidFill>
                <a:latin typeface="times"/>
              </a:rPr>
              <a:t>a </a:t>
            </a:r>
            <a:r>
              <a:rPr lang="en-US" cap="small" dirty="0">
                <a:solidFill>
                  <a:srgbClr val="FF0000"/>
                </a:solidFill>
                <a:latin typeface="times"/>
              </a:rPr>
              <a:t>question mark [ ? ]</a:t>
            </a:r>
            <a:r>
              <a:rPr lang="en-US" b="0" cap="small" dirty="0">
                <a:solidFill>
                  <a:srgbClr val="000000"/>
                </a:solidFill>
                <a:latin typeface="times"/>
              </a:rPr>
              <a:t> at the end of a direct question.</a:t>
            </a:r>
            <a:r>
              <a:rPr lang="en-US" b="0" dirty="0">
                <a:solidFill>
                  <a:srgbClr val="000000"/>
                </a:solidFill>
                <a:latin typeface="times"/>
              </a:rPr>
              <a:t> It is considered bad form to use a question mark in combination with other marks, although that is often done in informal prose in an attempt to convey complex tones: He told you </a:t>
            </a:r>
            <a:r>
              <a:rPr lang="en-US" b="0" i="1" dirty="0">
                <a:solidFill>
                  <a:srgbClr val="000000"/>
                </a:solidFill>
                <a:latin typeface="times"/>
              </a:rPr>
              <a:t>what</a:t>
            </a:r>
            <a:r>
              <a:rPr lang="en-US" b="0" dirty="0">
                <a:solidFill>
                  <a:srgbClr val="000000"/>
                </a:solidFill>
                <a:latin typeface="times"/>
              </a:rPr>
              <a:t>!? That combination (or similar combination) of punctuation marks is sometimes called an </a:t>
            </a:r>
            <a:r>
              <a:rPr lang="en-US" b="0" u="sng" dirty="0" err="1">
                <a:solidFill>
                  <a:srgbClr val="000000"/>
                </a:solidFill>
                <a:latin typeface="times"/>
              </a:rPr>
              <a:t>interrobang</a:t>
            </a:r>
            <a:r>
              <a:rPr lang="en-US" b="0" dirty="0">
                <a:solidFill>
                  <a:srgbClr val="000000"/>
                </a:solidFill>
                <a:latin typeface="times"/>
              </a:rPr>
              <a:t>, but the </a:t>
            </a:r>
            <a:r>
              <a:rPr lang="en-US" b="0" dirty="0" err="1">
                <a:solidFill>
                  <a:srgbClr val="000000"/>
                </a:solidFill>
                <a:latin typeface="times"/>
              </a:rPr>
              <a:t>interrobang</a:t>
            </a:r>
            <a:r>
              <a:rPr lang="en-US" b="0" dirty="0">
                <a:solidFill>
                  <a:srgbClr val="000000"/>
                </a:solidFill>
                <a:latin typeface="times"/>
              </a:rPr>
              <a:t> currently has no role in academic prose</a:t>
            </a:r>
            <a:r>
              <a:rPr lang="en-US" b="0" dirty="0" smtClean="0">
                <a:solidFill>
                  <a:srgbClr val="000000"/>
                </a:solidFill>
                <a:latin typeface="times"/>
              </a:rPr>
              <a:t>.</a:t>
            </a:r>
            <a:r>
              <a:rPr lang="en-US" dirty="0" smtClean="0">
                <a:latin typeface="times"/>
              </a:rPr>
              <a:t>*</a:t>
            </a:r>
            <a:r>
              <a:rPr lang="tr-TR" dirty="0" smtClean="0">
                <a:latin typeface="times"/>
              </a:rPr>
              <a:t/>
            </a:r>
            <a:br>
              <a:rPr lang="tr-TR" dirty="0" smtClean="0">
                <a:latin typeface="times"/>
              </a:rPr>
            </a:br>
            <a:r>
              <a:rPr lang="tr-TR" dirty="0" smtClean="0">
                <a:latin typeface="times"/>
              </a:rPr>
              <a:t/>
            </a:r>
            <a:br>
              <a:rPr lang="tr-TR" dirty="0" smtClean="0">
                <a:latin typeface="times"/>
              </a:rPr>
            </a:br>
            <a:endParaRPr lang="tr-TR" dirty="0"/>
          </a:p>
        </p:txBody>
      </p:sp>
      <p:sp>
        <p:nvSpPr>
          <p:cNvPr id="4" name="Rectangle 3"/>
          <p:cNvSpPr/>
          <p:nvPr/>
        </p:nvSpPr>
        <p:spPr>
          <a:xfrm>
            <a:off x="971600" y="1628800"/>
            <a:ext cx="5886400" cy="923330"/>
          </a:xfrm>
          <a:prstGeom prst="rect">
            <a:avLst/>
          </a:prstGeom>
        </p:spPr>
        <p:txBody>
          <a:bodyPr wrap="square">
            <a:spAutoFit/>
          </a:bodyPr>
          <a:lstStyle/>
          <a:p>
            <a:pPr>
              <a:buFont typeface="Arial"/>
              <a:buChar char="•"/>
            </a:pPr>
            <a:r>
              <a:rPr lang="en-US" dirty="0">
                <a:solidFill>
                  <a:srgbClr val="FF0000"/>
                </a:solidFill>
                <a:latin typeface="times"/>
              </a:rPr>
              <a:t>Harold may come along, mightn't he?</a:t>
            </a:r>
          </a:p>
          <a:p>
            <a:pPr>
              <a:buFont typeface="Arial"/>
              <a:buChar char="•"/>
            </a:pPr>
            <a:r>
              <a:rPr lang="en-US" dirty="0">
                <a:solidFill>
                  <a:srgbClr val="FF0000"/>
                </a:solidFill>
                <a:latin typeface="times"/>
              </a:rPr>
              <a:t>There were too many people on the dock, weren't there?</a:t>
            </a:r>
            <a:br>
              <a:rPr lang="en-US" dirty="0">
                <a:solidFill>
                  <a:srgbClr val="FF0000"/>
                </a:solidFill>
                <a:latin typeface="times"/>
              </a:rPr>
            </a:br>
            <a:r>
              <a:rPr lang="en-US" dirty="0">
                <a:solidFill>
                  <a:srgbClr val="FF0000"/>
                </a:solidFill>
                <a:latin typeface="times"/>
              </a:rPr>
              <a:t>(Be careful of this last one; it's not "weren't they?")</a:t>
            </a:r>
          </a:p>
        </p:txBody>
      </p:sp>
      <p:sp>
        <p:nvSpPr>
          <p:cNvPr id="5" name="Rectangle 4"/>
          <p:cNvSpPr/>
          <p:nvPr/>
        </p:nvSpPr>
        <p:spPr>
          <a:xfrm>
            <a:off x="922512" y="2996952"/>
            <a:ext cx="6678488" cy="1477328"/>
          </a:xfrm>
          <a:prstGeom prst="rect">
            <a:avLst/>
          </a:prstGeom>
        </p:spPr>
        <p:txBody>
          <a:bodyPr wrap="square">
            <a:spAutoFit/>
          </a:bodyPr>
          <a:lstStyle/>
          <a:p>
            <a:r>
              <a:rPr lang="en-US" dirty="0" smtClean="0">
                <a:solidFill>
                  <a:srgbClr val="000000"/>
                </a:solidFill>
                <a:latin typeface="times"/>
              </a:rPr>
              <a:t>Be </a:t>
            </a:r>
            <a:r>
              <a:rPr lang="en-US" dirty="0">
                <a:solidFill>
                  <a:srgbClr val="000000"/>
                </a:solidFill>
                <a:latin typeface="times"/>
              </a:rPr>
              <a:t>careful </a:t>
            </a:r>
            <a:r>
              <a:rPr lang="en-US" i="1" dirty="0">
                <a:solidFill>
                  <a:srgbClr val="000000"/>
                </a:solidFill>
                <a:latin typeface="times"/>
              </a:rPr>
              <a:t>not</a:t>
            </a:r>
            <a:r>
              <a:rPr lang="en-US" dirty="0">
                <a:solidFill>
                  <a:srgbClr val="000000"/>
                </a:solidFill>
                <a:latin typeface="times"/>
              </a:rPr>
              <a:t> to put a question mark at the end of an </a:t>
            </a:r>
            <a:r>
              <a:rPr lang="en-US" b="1" dirty="0">
                <a:solidFill>
                  <a:srgbClr val="FF0000"/>
                </a:solidFill>
                <a:latin typeface="times"/>
              </a:rPr>
              <a:t>indirect </a:t>
            </a:r>
            <a:r>
              <a:rPr lang="tr-TR" b="1" dirty="0" smtClean="0">
                <a:solidFill>
                  <a:srgbClr val="FF0000"/>
                </a:solidFill>
                <a:latin typeface="times"/>
              </a:rPr>
              <a:t>  </a:t>
            </a:r>
            <a:r>
              <a:rPr lang="en-US" b="1" dirty="0" smtClean="0">
                <a:solidFill>
                  <a:srgbClr val="FF0000"/>
                </a:solidFill>
                <a:latin typeface="times"/>
              </a:rPr>
              <a:t>question</a:t>
            </a:r>
            <a:r>
              <a:rPr lang="en-US" dirty="0" smtClean="0">
                <a:solidFill>
                  <a:srgbClr val="FF0000"/>
                </a:solidFill>
                <a:latin typeface="times"/>
              </a:rPr>
              <a:t>.</a:t>
            </a:r>
            <a:r>
              <a:rPr lang="tr-TR" dirty="0" smtClean="0">
                <a:solidFill>
                  <a:srgbClr val="FF0000"/>
                </a:solidFill>
                <a:latin typeface="times"/>
              </a:rPr>
              <a:t/>
            </a:r>
            <a:br>
              <a:rPr lang="tr-TR" dirty="0" smtClean="0">
                <a:solidFill>
                  <a:srgbClr val="FF0000"/>
                </a:solidFill>
                <a:latin typeface="times"/>
              </a:rPr>
            </a:br>
            <a:endParaRPr lang="en-US" dirty="0">
              <a:solidFill>
                <a:srgbClr val="FF0000"/>
              </a:solidFill>
              <a:latin typeface="times"/>
            </a:endParaRPr>
          </a:p>
          <a:p>
            <a:pPr>
              <a:buFont typeface="Arial"/>
              <a:buChar char="•"/>
            </a:pPr>
            <a:r>
              <a:rPr lang="en-US" dirty="0">
                <a:solidFill>
                  <a:srgbClr val="FF0000"/>
                </a:solidFill>
                <a:latin typeface="times"/>
              </a:rPr>
              <a:t>The instructor asked the students what they were doing.</a:t>
            </a:r>
          </a:p>
          <a:p>
            <a:pPr>
              <a:buFont typeface="Arial"/>
              <a:buChar char="•"/>
            </a:pPr>
            <a:r>
              <a:rPr lang="en-US" dirty="0">
                <a:solidFill>
                  <a:srgbClr val="FF0000"/>
                </a:solidFill>
                <a:latin typeface="times"/>
              </a:rPr>
              <a:t>I asked my sister if she had a date.</a:t>
            </a:r>
          </a:p>
        </p:txBody>
      </p:sp>
    </p:spTree>
    <p:extLst>
      <p:ext uri="{BB962C8B-B14F-4D97-AF65-F5344CB8AC3E}">
        <p14:creationId xmlns:p14="http://schemas.microsoft.com/office/powerpoint/2010/main" val="1370510434"/>
      </p:ext>
    </p:extLst>
  </p:cSld>
  <p:clrMapOvr>
    <a:masterClrMapping/>
  </p:clrMapOvr>
  <mc:AlternateContent xmlns:mc="http://schemas.openxmlformats.org/markup-compatibility/2006" xmlns:p14="http://schemas.microsoft.com/office/powerpoint/2010/main">
    <mc:Choice Requires="p14">
      <p:transition spd="slow" p14:dur="2000" advTm="2000">
        <p14:switch dir="r"/>
      </p:transition>
    </mc:Choice>
    <mc:Fallback xmlns="">
      <p:transition spd="slow" advTm="200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00792" y="332656"/>
            <a:ext cx="7520940" cy="548640"/>
          </a:xfrm>
        </p:spPr>
        <p:txBody>
          <a:bodyPr/>
          <a:lstStyle/>
          <a:p>
            <a:endParaRPr lang="tr-TR"/>
          </a:p>
        </p:txBody>
      </p:sp>
      <p:sp>
        <p:nvSpPr>
          <p:cNvPr id="3" name="Content Placeholder 2"/>
          <p:cNvSpPr>
            <a:spLocks noGrp="1"/>
          </p:cNvSpPr>
          <p:nvPr>
            <p:ph idx="1"/>
          </p:nvPr>
        </p:nvSpPr>
        <p:spPr>
          <a:xfrm>
            <a:off x="755576" y="764704"/>
            <a:ext cx="7632848" cy="3915773"/>
          </a:xfrm>
        </p:spPr>
        <p:txBody>
          <a:bodyPr/>
          <a:lstStyle/>
          <a:p>
            <a:r>
              <a:rPr lang="tr-TR" b="0" dirty="0" smtClean="0">
                <a:solidFill>
                  <a:srgbClr val="000000"/>
                </a:solidFill>
                <a:latin typeface="times"/>
              </a:rPr>
              <a:t>      </a:t>
            </a:r>
            <a:r>
              <a:rPr lang="en-US" b="0" dirty="0" smtClean="0">
                <a:solidFill>
                  <a:srgbClr val="000000"/>
                </a:solidFill>
                <a:latin typeface="times"/>
              </a:rPr>
              <a:t>Use </a:t>
            </a:r>
            <a:r>
              <a:rPr lang="en-US" b="0" dirty="0">
                <a:solidFill>
                  <a:srgbClr val="000000"/>
                </a:solidFill>
                <a:latin typeface="times"/>
              </a:rPr>
              <a:t>a comma</a:t>
            </a:r>
            <a:r>
              <a:rPr lang="en-US" b="0" dirty="0">
                <a:solidFill>
                  <a:srgbClr val="FF0000"/>
                </a:solidFill>
                <a:latin typeface="times"/>
              </a:rPr>
              <a:t> </a:t>
            </a:r>
            <a:r>
              <a:rPr lang="en-US" dirty="0">
                <a:solidFill>
                  <a:srgbClr val="FF0000"/>
                </a:solidFill>
                <a:latin typeface="times"/>
              </a:rPr>
              <a:t>to separate the elements in a series</a:t>
            </a:r>
            <a:r>
              <a:rPr lang="en-US" b="0" dirty="0">
                <a:solidFill>
                  <a:srgbClr val="000000"/>
                </a:solidFill>
                <a:latin typeface="times"/>
              </a:rPr>
              <a:t> (three or more things), including the last two</a:t>
            </a:r>
            <a:r>
              <a:rPr lang="en-US" b="0" dirty="0">
                <a:solidFill>
                  <a:srgbClr val="FF0000"/>
                </a:solidFill>
                <a:latin typeface="times"/>
              </a:rPr>
              <a:t>. "He hit the ball, dropped the bat, and ran to first base." You may have learned that the comma before the "and" is unnecessary, which is fine if you're in control of things.</a:t>
            </a:r>
            <a:r>
              <a:rPr lang="en-US" b="0" dirty="0">
                <a:solidFill>
                  <a:srgbClr val="000000"/>
                </a:solidFill>
                <a:latin typeface="times"/>
              </a:rPr>
              <a:t> However, there are situations in which, if you don't use this comma (especially when the list is complex or lengthy), these last two items in the list will try to glom together (like macaroni and cheese</a:t>
            </a:r>
            <a:r>
              <a:rPr lang="en-US" b="0" dirty="0" smtClean="0">
                <a:solidFill>
                  <a:srgbClr val="000000"/>
                </a:solidFill>
                <a:latin typeface="times"/>
              </a:rPr>
              <a:t>).</a:t>
            </a:r>
            <a:r>
              <a:rPr lang="tr-TR" b="0" dirty="0" smtClean="0">
                <a:solidFill>
                  <a:srgbClr val="000000"/>
                </a:solidFill>
                <a:latin typeface="times"/>
              </a:rPr>
              <a:t/>
            </a:r>
            <a:br>
              <a:rPr lang="tr-TR" b="0" dirty="0" smtClean="0">
                <a:solidFill>
                  <a:srgbClr val="000000"/>
                </a:solidFill>
                <a:latin typeface="times"/>
              </a:rPr>
            </a:br>
            <a:r>
              <a:rPr lang="tr-TR" b="0" dirty="0" smtClean="0">
                <a:solidFill>
                  <a:srgbClr val="000000"/>
                </a:solidFill>
                <a:latin typeface="times"/>
              </a:rPr>
              <a:t/>
            </a:r>
            <a:br>
              <a:rPr lang="tr-TR" b="0" dirty="0" smtClean="0">
                <a:solidFill>
                  <a:srgbClr val="000000"/>
                </a:solidFill>
                <a:latin typeface="times"/>
              </a:rPr>
            </a:br>
            <a:r>
              <a:rPr lang="tr-TR" b="0" dirty="0" smtClean="0">
                <a:solidFill>
                  <a:srgbClr val="000000"/>
                </a:solidFill>
                <a:latin typeface="times"/>
              </a:rPr>
              <a:t/>
            </a:r>
            <a:br>
              <a:rPr lang="tr-TR" b="0" dirty="0" smtClean="0">
                <a:solidFill>
                  <a:srgbClr val="000000"/>
                </a:solidFill>
                <a:latin typeface="times"/>
              </a:rPr>
            </a:br>
            <a:r>
              <a:rPr lang="en-US" b="0" dirty="0" smtClean="0">
                <a:solidFill>
                  <a:srgbClr val="000000"/>
                </a:solidFill>
                <a:latin typeface="times"/>
              </a:rPr>
              <a:t>Using </a:t>
            </a:r>
            <a:r>
              <a:rPr lang="en-US" b="0" dirty="0">
                <a:solidFill>
                  <a:srgbClr val="000000"/>
                </a:solidFill>
                <a:latin typeface="times"/>
              </a:rPr>
              <a:t>a comma between</a:t>
            </a:r>
            <a:r>
              <a:rPr lang="en-US" b="0" dirty="0">
                <a:solidFill>
                  <a:srgbClr val="FF0000"/>
                </a:solidFill>
                <a:latin typeface="times"/>
              </a:rPr>
              <a:t> </a:t>
            </a:r>
            <a:r>
              <a:rPr lang="en-US" b="0" i="1" dirty="0">
                <a:solidFill>
                  <a:srgbClr val="FF0000"/>
                </a:solidFill>
                <a:latin typeface="times"/>
              </a:rPr>
              <a:t>all the items in a series, including the last two</a:t>
            </a:r>
            <a:r>
              <a:rPr lang="en-US" b="0" i="1" dirty="0">
                <a:solidFill>
                  <a:srgbClr val="000000"/>
                </a:solidFill>
                <a:latin typeface="times"/>
              </a:rPr>
              <a:t>,</a:t>
            </a:r>
            <a:r>
              <a:rPr lang="en-US" b="0" dirty="0">
                <a:solidFill>
                  <a:srgbClr val="000000"/>
                </a:solidFill>
                <a:latin typeface="times"/>
              </a:rPr>
              <a:t> avoids this problem. This last comma—the one between the word "and" and the preceding word—is often called the </a:t>
            </a:r>
            <a:r>
              <a:rPr lang="en-US" dirty="0">
                <a:solidFill>
                  <a:srgbClr val="FF0000"/>
                </a:solidFill>
                <a:latin typeface="times"/>
              </a:rPr>
              <a:t>serial comma</a:t>
            </a:r>
            <a:r>
              <a:rPr lang="en-US" b="0" dirty="0">
                <a:solidFill>
                  <a:srgbClr val="000000"/>
                </a:solidFill>
                <a:latin typeface="times"/>
              </a:rPr>
              <a:t> or the </a:t>
            </a:r>
            <a:r>
              <a:rPr lang="en-US" dirty="0">
                <a:solidFill>
                  <a:srgbClr val="FF0000"/>
                </a:solidFill>
                <a:latin typeface="times"/>
              </a:rPr>
              <a:t>Oxford comma</a:t>
            </a:r>
            <a:r>
              <a:rPr lang="en-US" b="0" dirty="0">
                <a:solidFill>
                  <a:srgbClr val="000000"/>
                </a:solidFill>
                <a:latin typeface="times"/>
              </a:rPr>
              <a:t>. In newspaper writing, incidentally, you will seldom find a serial comma, but that is not necessarily a sign that it should be omitted in academic prose.</a:t>
            </a:r>
            <a:endParaRPr lang="tr-TR" dirty="0"/>
          </a:p>
        </p:txBody>
      </p:sp>
    </p:spTree>
    <p:extLst>
      <p:ext uri="{BB962C8B-B14F-4D97-AF65-F5344CB8AC3E}">
        <p14:creationId xmlns:p14="http://schemas.microsoft.com/office/powerpoint/2010/main" val="1097417957"/>
      </p:ext>
    </p:extLst>
  </p:cSld>
  <p:clrMapOvr>
    <a:masterClrMapping/>
  </p:clrMapOvr>
  <mc:AlternateContent xmlns:mc="http://schemas.openxmlformats.org/markup-compatibility/2006" xmlns:p14="http://schemas.microsoft.com/office/powerpoint/2010/main">
    <mc:Choice Requires="p14">
      <p:transition spd="slow" p14:dur="2000" advTm="2000">
        <p14:prism/>
      </p:transition>
    </mc:Choice>
    <mc:Fallback xmlns="">
      <p:transition spd="slow" advTm="200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24728" y="188640"/>
            <a:ext cx="7520940" cy="548640"/>
          </a:xfrm>
        </p:spPr>
        <p:txBody>
          <a:bodyPr/>
          <a:lstStyle/>
          <a:p>
            <a:endParaRPr lang="tr-TR"/>
          </a:p>
        </p:txBody>
      </p:sp>
      <p:sp>
        <p:nvSpPr>
          <p:cNvPr id="3" name="Content Placeholder 2"/>
          <p:cNvSpPr>
            <a:spLocks noGrp="1"/>
          </p:cNvSpPr>
          <p:nvPr>
            <p:ph idx="1"/>
          </p:nvPr>
        </p:nvSpPr>
        <p:spPr>
          <a:xfrm>
            <a:off x="755576" y="404664"/>
            <a:ext cx="7520940" cy="3579849"/>
          </a:xfrm>
        </p:spPr>
        <p:txBody>
          <a:bodyPr/>
          <a:lstStyle/>
          <a:p>
            <a:r>
              <a:rPr lang="en-US" b="0" dirty="0">
                <a:solidFill>
                  <a:srgbClr val="000000"/>
                </a:solidFill>
                <a:latin typeface="times"/>
              </a:rPr>
              <a:t>When a parenthetical element — an interjection, adverbial modifier, or even an adverbial clause — follows a coordinating conjunction used to connect two independent clauses, we do </a:t>
            </a:r>
            <a:r>
              <a:rPr lang="en-US" b="0" i="1" dirty="0">
                <a:solidFill>
                  <a:srgbClr val="000000"/>
                </a:solidFill>
                <a:latin typeface="times"/>
              </a:rPr>
              <a:t>not</a:t>
            </a:r>
            <a:r>
              <a:rPr lang="en-US" b="0" dirty="0">
                <a:solidFill>
                  <a:srgbClr val="000000"/>
                </a:solidFill>
                <a:latin typeface="times"/>
              </a:rPr>
              <a:t> put a comma in front of the parenthetical element</a:t>
            </a:r>
            <a:r>
              <a:rPr lang="en-US" b="0" dirty="0" smtClean="0">
                <a:solidFill>
                  <a:srgbClr val="000000"/>
                </a:solidFill>
                <a:latin typeface="times"/>
              </a:rPr>
              <a:t>.</a:t>
            </a:r>
            <a:endParaRPr lang="en-US" b="0" dirty="0">
              <a:solidFill>
                <a:srgbClr val="000000"/>
              </a:solidFill>
              <a:latin typeface="times"/>
            </a:endParaRPr>
          </a:p>
          <a:p>
            <a:pPr>
              <a:buFont typeface="Arial"/>
              <a:buChar char="•"/>
            </a:pPr>
            <a:r>
              <a:rPr lang="en-US" b="0" dirty="0">
                <a:solidFill>
                  <a:srgbClr val="FF0000"/>
                </a:solidFill>
                <a:latin typeface="times"/>
              </a:rPr>
              <a:t>The Red Sox were leading the league at the end of May, but of course, they always do well in the spring. [no comma after "but"]</a:t>
            </a:r>
          </a:p>
          <a:p>
            <a:pPr>
              <a:buFont typeface="Arial"/>
              <a:buChar char="•"/>
            </a:pPr>
            <a:r>
              <a:rPr lang="en-US" b="0" dirty="0">
                <a:solidFill>
                  <a:srgbClr val="FF0000"/>
                </a:solidFill>
                <a:latin typeface="times"/>
              </a:rPr>
              <a:t>The Yankees didn't do so well in the early going, but frankly, everyone expects them to win the season. [no comma after "but"]</a:t>
            </a:r>
          </a:p>
        </p:txBody>
      </p:sp>
      <p:sp>
        <p:nvSpPr>
          <p:cNvPr id="4" name="Rectangle 3"/>
          <p:cNvSpPr/>
          <p:nvPr/>
        </p:nvSpPr>
        <p:spPr>
          <a:xfrm>
            <a:off x="827584" y="2492896"/>
            <a:ext cx="7776864" cy="2585323"/>
          </a:xfrm>
          <a:prstGeom prst="rect">
            <a:avLst/>
          </a:prstGeom>
        </p:spPr>
        <p:txBody>
          <a:bodyPr wrap="square">
            <a:spAutoFit/>
          </a:bodyPr>
          <a:lstStyle/>
          <a:p>
            <a:r>
              <a:rPr lang="en-US" dirty="0">
                <a:solidFill>
                  <a:srgbClr val="000000"/>
                </a:solidFill>
                <a:latin typeface="times"/>
              </a:rPr>
              <a:t>When both a city's name and that city's state or country's name are mentioned together, the state or country's name is treated as a parenthetical element</a:t>
            </a:r>
            <a:r>
              <a:rPr lang="en-US" dirty="0" smtClean="0">
                <a:solidFill>
                  <a:srgbClr val="000000"/>
                </a:solidFill>
                <a:latin typeface="times"/>
              </a:rPr>
              <a:t>.</a:t>
            </a:r>
            <a:r>
              <a:rPr lang="tr-TR" dirty="0" smtClean="0">
                <a:solidFill>
                  <a:srgbClr val="000000"/>
                </a:solidFill>
                <a:latin typeface="times"/>
              </a:rPr>
              <a:t/>
            </a:r>
            <a:br>
              <a:rPr lang="tr-TR" dirty="0" smtClean="0">
                <a:solidFill>
                  <a:srgbClr val="000000"/>
                </a:solidFill>
                <a:latin typeface="times"/>
              </a:rPr>
            </a:br>
            <a:endParaRPr lang="en-US" dirty="0">
              <a:solidFill>
                <a:srgbClr val="000000"/>
              </a:solidFill>
              <a:latin typeface="times"/>
            </a:endParaRPr>
          </a:p>
          <a:p>
            <a:pPr>
              <a:buFont typeface="Arial"/>
              <a:buChar char="•"/>
            </a:pPr>
            <a:r>
              <a:rPr lang="en-US" dirty="0">
                <a:solidFill>
                  <a:srgbClr val="FF0000"/>
                </a:solidFill>
                <a:latin typeface="times"/>
              </a:rPr>
              <a:t>We visited Hartford, Connecticut, last summer</a:t>
            </a:r>
            <a:r>
              <a:rPr lang="en-US" dirty="0" smtClean="0">
                <a:solidFill>
                  <a:srgbClr val="FF0000"/>
                </a:solidFill>
                <a:latin typeface="times"/>
              </a:rPr>
              <a:t>.</a:t>
            </a:r>
            <a:endParaRPr lang="en-US" dirty="0">
              <a:solidFill>
                <a:srgbClr val="FF0000"/>
              </a:solidFill>
              <a:latin typeface="times"/>
            </a:endParaRPr>
          </a:p>
          <a:p>
            <a:pPr>
              <a:buFont typeface="Arial"/>
              <a:buChar char="•"/>
            </a:pPr>
            <a:r>
              <a:rPr lang="en-US" dirty="0">
                <a:solidFill>
                  <a:srgbClr val="FF0000"/>
                </a:solidFill>
                <a:latin typeface="times"/>
              </a:rPr>
              <a:t>Paris, France, is sometimes called "The City of Lights</a:t>
            </a:r>
            <a:r>
              <a:rPr lang="en-US" dirty="0" smtClean="0">
                <a:solidFill>
                  <a:srgbClr val="FF0000"/>
                </a:solidFill>
                <a:latin typeface="times"/>
              </a:rPr>
              <a:t>.«</a:t>
            </a:r>
            <a:r>
              <a:rPr lang="tr-TR" dirty="0" smtClean="0">
                <a:solidFill>
                  <a:srgbClr val="FF0000"/>
                </a:solidFill>
                <a:latin typeface="times"/>
              </a:rPr>
              <a:t/>
            </a:r>
            <a:br>
              <a:rPr lang="tr-TR" dirty="0" smtClean="0">
                <a:solidFill>
                  <a:srgbClr val="FF0000"/>
                </a:solidFill>
                <a:latin typeface="times"/>
              </a:rPr>
            </a:br>
            <a:endParaRPr lang="en-US" dirty="0">
              <a:solidFill>
                <a:srgbClr val="FF0000"/>
              </a:solidFill>
              <a:latin typeface="times"/>
            </a:endParaRPr>
          </a:p>
          <a:p>
            <a:r>
              <a:rPr lang="en-US" dirty="0">
                <a:solidFill>
                  <a:srgbClr val="000000"/>
                </a:solidFill>
                <a:latin typeface="times"/>
              </a:rPr>
              <a:t>When the state becomes a possessive form, this rule is no longer followed</a:t>
            </a:r>
            <a:r>
              <a:rPr lang="en-US" dirty="0" smtClean="0">
                <a:solidFill>
                  <a:srgbClr val="000000"/>
                </a:solidFill>
                <a:latin typeface="times"/>
              </a:rPr>
              <a:t>:</a:t>
            </a:r>
            <a:r>
              <a:rPr lang="tr-TR" dirty="0" smtClean="0">
                <a:solidFill>
                  <a:srgbClr val="000000"/>
                </a:solidFill>
                <a:latin typeface="times"/>
              </a:rPr>
              <a:t/>
            </a:r>
            <a:br>
              <a:rPr lang="tr-TR" dirty="0" smtClean="0">
                <a:solidFill>
                  <a:srgbClr val="000000"/>
                </a:solidFill>
                <a:latin typeface="times"/>
              </a:rPr>
            </a:br>
            <a:endParaRPr lang="en-US" dirty="0">
              <a:solidFill>
                <a:srgbClr val="000000"/>
              </a:solidFill>
              <a:latin typeface="times"/>
            </a:endParaRPr>
          </a:p>
          <a:p>
            <a:pPr>
              <a:buFont typeface="Arial"/>
              <a:buChar char="•"/>
            </a:pPr>
            <a:r>
              <a:rPr lang="en-US" dirty="0">
                <a:solidFill>
                  <a:srgbClr val="FF0000"/>
                </a:solidFill>
                <a:latin typeface="times"/>
              </a:rPr>
              <a:t>Hartford, Connecticut's investment in the insurance industry is well known.</a:t>
            </a:r>
          </a:p>
        </p:txBody>
      </p:sp>
    </p:spTree>
    <p:extLst>
      <p:ext uri="{BB962C8B-B14F-4D97-AF65-F5344CB8AC3E}">
        <p14:creationId xmlns:p14="http://schemas.microsoft.com/office/powerpoint/2010/main" val="3350942810"/>
      </p:ext>
    </p:extLst>
  </p:cSld>
  <p:clrMapOvr>
    <a:masterClrMapping/>
  </p:clrMapOvr>
  <mc:AlternateContent xmlns:mc="http://schemas.openxmlformats.org/markup-compatibility/2006" xmlns:p14="http://schemas.microsoft.com/office/powerpoint/2010/main">
    <mc:Choice Requires="p14">
      <p:transition spd="slow" p14:dur="2000" advTm="2000">
        <p14:switch dir="r"/>
      </p:transition>
    </mc:Choice>
    <mc:Fallback xmlns="">
      <p:transition spd="slow" advTm="200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365760"/>
            <a:ext cx="7133416" cy="3351272"/>
          </a:xfrm>
        </p:spPr>
        <p:txBody>
          <a:bodyPr/>
          <a:lstStyle/>
          <a:p>
            <a:r>
              <a:rPr lang="tr-TR" dirty="0" smtClean="0"/>
              <a:t> </a:t>
            </a:r>
            <a:endParaRPr lang="tr-TR" dirty="0"/>
          </a:p>
        </p:txBody>
      </p:sp>
      <p:sp>
        <p:nvSpPr>
          <p:cNvPr id="4" name="Content Placeholder 3"/>
          <p:cNvSpPr>
            <a:spLocks noGrp="1"/>
          </p:cNvSpPr>
          <p:nvPr>
            <p:ph idx="1"/>
          </p:nvPr>
        </p:nvSpPr>
        <p:spPr>
          <a:xfrm rot="20081517">
            <a:off x="2638248" y="747954"/>
            <a:ext cx="6087313" cy="2821415"/>
          </a:xfrm>
        </p:spPr>
        <p:txBody>
          <a:bodyPr>
            <a:noAutofit/>
          </a:bodyPr>
          <a:lstStyle/>
          <a:p>
            <a:r>
              <a:rPr lang="tr-TR" sz="9600" dirty="0" smtClean="0">
                <a:solidFill>
                  <a:srgbClr val="FF0000"/>
                </a:solidFill>
                <a:latin typeface="Blackadder ITC" pitchFamily="82" charset="0"/>
              </a:rPr>
              <a:t>THE                         END</a:t>
            </a:r>
            <a:endParaRPr lang="tr-TR" sz="9600" dirty="0">
              <a:solidFill>
                <a:srgbClr val="FF0000"/>
              </a:solidFill>
              <a:latin typeface="Blackadder ITC" pitchFamily="82" charset="0"/>
            </a:endParaRPr>
          </a:p>
        </p:txBody>
      </p:sp>
    </p:spTree>
    <p:extLst>
      <p:ext uri="{BB962C8B-B14F-4D97-AF65-F5344CB8AC3E}">
        <p14:creationId xmlns:p14="http://schemas.microsoft.com/office/powerpoint/2010/main" val="3831336552"/>
      </p:ext>
    </p:extLst>
  </p:cSld>
  <p:clrMapOvr>
    <a:masterClrMapping/>
  </p:clrMapOvr>
  <mc:AlternateContent xmlns:mc="http://schemas.openxmlformats.org/markup-compatibility/2006" xmlns:p14="http://schemas.microsoft.com/office/powerpoint/2010/main">
    <mc:Choice Requires="p14">
      <p:transition spd="slow" p14:dur="2000" advTm="2000">
        <p14:shred/>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flipV="1">
            <a:off x="12735192" y="260648"/>
            <a:ext cx="45719" cy="105112"/>
          </a:xfrm>
        </p:spPr>
        <p:txBody>
          <a:bodyPr/>
          <a:lstStyle/>
          <a:p>
            <a:endParaRPr lang="tr-TR"/>
          </a:p>
        </p:txBody>
      </p:sp>
      <p:sp>
        <p:nvSpPr>
          <p:cNvPr id="3" name="Content Placeholder 2"/>
          <p:cNvSpPr>
            <a:spLocks noGrp="1"/>
          </p:cNvSpPr>
          <p:nvPr>
            <p:ph idx="1"/>
          </p:nvPr>
        </p:nvSpPr>
        <p:spPr>
          <a:xfrm>
            <a:off x="971600" y="188640"/>
            <a:ext cx="6872868" cy="4752528"/>
          </a:xfrm>
        </p:spPr>
        <p:txBody>
          <a:bodyPr>
            <a:normAutofit fontScale="92500" lnSpcReduction="10000"/>
          </a:bodyPr>
          <a:lstStyle/>
          <a:p>
            <a:r>
              <a:rPr lang="tr-TR" b="0" dirty="0" smtClean="0">
                <a:solidFill>
                  <a:srgbClr val="000000"/>
                </a:solidFill>
                <a:latin typeface="times"/>
              </a:rPr>
              <a:t>       </a:t>
            </a:r>
            <a:r>
              <a:rPr lang="en-US" b="0" dirty="0" smtClean="0">
                <a:solidFill>
                  <a:srgbClr val="000000"/>
                </a:solidFill>
                <a:latin typeface="times"/>
              </a:rPr>
              <a:t>If </a:t>
            </a:r>
            <a:r>
              <a:rPr lang="en-US" b="0" dirty="0">
                <a:solidFill>
                  <a:srgbClr val="000000"/>
                </a:solidFill>
                <a:latin typeface="times"/>
              </a:rPr>
              <a:t>a question mark is part of an </a:t>
            </a:r>
            <a:r>
              <a:rPr lang="en-US" dirty="0">
                <a:solidFill>
                  <a:srgbClr val="FF0000"/>
                </a:solidFill>
                <a:latin typeface="times"/>
              </a:rPr>
              <a:t>italicized or underlined title</a:t>
            </a:r>
            <a:r>
              <a:rPr lang="en-US" b="0" dirty="0">
                <a:solidFill>
                  <a:srgbClr val="000000"/>
                </a:solidFill>
                <a:latin typeface="times"/>
              </a:rPr>
              <a:t>, make sure that the question mark is also italicized:</a:t>
            </a:r>
          </a:p>
          <a:p>
            <a:pPr>
              <a:buFont typeface="Arial"/>
              <a:buChar char="•"/>
            </a:pPr>
            <a:r>
              <a:rPr lang="en-US" b="0" dirty="0">
                <a:solidFill>
                  <a:srgbClr val="FF0000"/>
                </a:solidFill>
                <a:latin typeface="times"/>
              </a:rPr>
              <a:t>My favorite book is </a:t>
            </a:r>
            <a:r>
              <a:rPr lang="en-US" b="0" i="1" dirty="0">
                <a:solidFill>
                  <a:srgbClr val="FF0000"/>
                </a:solidFill>
                <a:latin typeface="times"/>
              </a:rPr>
              <a:t>Where Did He Go?</a:t>
            </a:r>
            <a:endParaRPr lang="en-US" b="0" dirty="0">
              <a:solidFill>
                <a:srgbClr val="FF0000"/>
              </a:solidFill>
              <a:latin typeface="times"/>
            </a:endParaRPr>
          </a:p>
          <a:p>
            <a:r>
              <a:rPr lang="tr-TR" b="0" dirty="0" smtClean="0">
                <a:solidFill>
                  <a:srgbClr val="000000"/>
                </a:solidFill>
                <a:latin typeface="times"/>
              </a:rPr>
              <a:t>                                                                                                                                                                                          </a:t>
            </a:r>
            <a:r>
              <a:rPr lang="en-US" b="0" dirty="0" smtClean="0">
                <a:solidFill>
                  <a:srgbClr val="000000"/>
                </a:solidFill>
                <a:latin typeface="times"/>
              </a:rPr>
              <a:t>(</a:t>
            </a:r>
            <a:r>
              <a:rPr lang="en-US" b="0" dirty="0">
                <a:solidFill>
                  <a:srgbClr val="000000"/>
                </a:solidFill>
                <a:latin typeface="times"/>
              </a:rPr>
              <a:t>Do not add a period after such a sentence that ends with the title's question mark. The question mark will also suffice to end the sentence.) If the question mark is not part of a sentence-ending title, don't italicize the question mark:</a:t>
            </a:r>
          </a:p>
          <a:p>
            <a:pPr>
              <a:buFont typeface="Arial"/>
              <a:buChar char="•"/>
            </a:pPr>
            <a:r>
              <a:rPr lang="en-US" b="0" dirty="0">
                <a:solidFill>
                  <a:srgbClr val="FF0000"/>
                </a:solidFill>
                <a:latin typeface="times"/>
              </a:rPr>
              <a:t>Did he sing the French national anthem, </a:t>
            </a:r>
            <a:r>
              <a:rPr lang="en-US" b="0" i="1" dirty="0">
                <a:solidFill>
                  <a:srgbClr val="FF0000"/>
                </a:solidFill>
                <a:latin typeface="times"/>
              </a:rPr>
              <a:t>la Marseillaise</a:t>
            </a:r>
            <a:r>
              <a:rPr lang="en-US" b="0" dirty="0">
                <a:solidFill>
                  <a:srgbClr val="FF0000"/>
                </a:solidFill>
                <a:latin typeface="times"/>
              </a:rPr>
              <a:t>?</a:t>
            </a:r>
          </a:p>
          <a:p>
            <a:r>
              <a:rPr lang="tr-TR" b="0" dirty="0" smtClean="0">
                <a:solidFill>
                  <a:srgbClr val="000000"/>
                </a:solidFill>
                <a:latin typeface="times"/>
              </a:rPr>
              <a:t>                                                                                                                                                                                       </a:t>
            </a:r>
            <a:r>
              <a:rPr lang="en-US" b="0" dirty="0" smtClean="0">
                <a:solidFill>
                  <a:srgbClr val="000000"/>
                </a:solidFill>
                <a:latin typeface="times"/>
              </a:rPr>
              <a:t>When </a:t>
            </a:r>
            <a:r>
              <a:rPr lang="en-US" b="0" dirty="0">
                <a:solidFill>
                  <a:srgbClr val="000000"/>
                </a:solidFill>
                <a:latin typeface="times"/>
              </a:rPr>
              <a:t>a question ends with an abbreviation, end the abbreviation with a period and then add the question mark.</a:t>
            </a:r>
          </a:p>
          <a:p>
            <a:pPr>
              <a:buFont typeface="Arial"/>
              <a:buChar char="•"/>
            </a:pPr>
            <a:r>
              <a:rPr lang="en-US" b="0" dirty="0">
                <a:solidFill>
                  <a:srgbClr val="FF0000"/>
                </a:solidFill>
                <a:latin typeface="times"/>
              </a:rPr>
              <a:t>Didn't he use to live in Washington, D.C.?</a:t>
            </a:r>
          </a:p>
          <a:p>
            <a:r>
              <a:rPr lang="tr-TR" b="0" dirty="0" smtClean="0">
                <a:solidFill>
                  <a:srgbClr val="000000"/>
                </a:solidFill>
                <a:latin typeface="times"/>
              </a:rPr>
              <a:t>                                                                                                                                                                                               </a:t>
            </a:r>
            <a:r>
              <a:rPr lang="en-US" b="0" dirty="0" smtClean="0">
                <a:solidFill>
                  <a:srgbClr val="000000"/>
                </a:solidFill>
                <a:latin typeface="times"/>
              </a:rPr>
              <a:t>When </a:t>
            </a:r>
            <a:r>
              <a:rPr lang="en-US" b="0" dirty="0">
                <a:solidFill>
                  <a:srgbClr val="000000"/>
                </a:solidFill>
                <a:latin typeface="times"/>
              </a:rPr>
              <a:t>a question constitutes a </a:t>
            </a:r>
            <a:r>
              <a:rPr lang="en-US" dirty="0">
                <a:solidFill>
                  <a:srgbClr val="FF0000"/>
                </a:solidFill>
                <a:latin typeface="times"/>
              </a:rPr>
              <a:t>polite request</a:t>
            </a:r>
            <a:r>
              <a:rPr lang="en-US" b="0" dirty="0">
                <a:solidFill>
                  <a:srgbClr val="000000"/>
                </a:solidFill>
                <a:latin typeface="times"/>
              </a:rPr>
              <a:t>, it is usually </a:t>
            </a:r>
            <a:r>
              <a:rPr lang="en-US" b="0" i="1" dirty="0">
                <a:solidFill>
                  <a:srgbClr val="000000"/>
                </a:solidFill>
                <a:latin typeface="times"/>
              </a:rPr>
              <a:t>not</a:t>
            </a:r>
            <a:r>
              <a:rPr lang="en-US" b="0" dirty="0">
                <a:solidFill>
                  <a:srgbClr val="000000"/>
                </a:solidFill>
                <a:latin typeface="times"/>
              </a:rPr>
              <a:t> followed by a question mark. This becomes more true as the request becomes longer and more complex:</a:t>
            </a:r>
          </a:p>
          <a:p>
            <a:pPr>
              <a:buFont typeface="Arial"/>
              <a:buChar char="•"/>
            </a:pPr>
            <a:r>
              <a:rPr lang="en-US" b="0" dirty="0">
                <a:solidFill>
                  <a:srgbClr val="FF0000"/>
                </a:solidFill>
                <a:latin typeface="times"/>
              </a:rPr>
              <a:t>Would everyone in the room who hasn't received an ID card please move to the front of the line.</a:t>
            </a:r>
          </a:p>
          <a:p>
            <a:endParaRPr lang="tr-TR" dirty="0"/>
          </a:p>
        </p:txBody>
      </p:sp>
    </p:spTree>
    <p:extLst>
      <p:ext uri="{BB962C8B-B14F-4D97-AF65-F5344CB8AC3E}">
        <p14:creationId xmlns:p14="http://schemas.microsoft.com/office/powerpoint/2010/main" val="3767854488"/>
      </p:ext>
    </p:extLst>
  </p:cSld>
  <p:clrMapOvr>
    <a:masterClrMapping/>
  </p:clrMapOvr>
  <mc:AlternateContent xmlns:mc="http://schemas.openxmlformats.org/markup-compatibility/2006" xmlns:p14="http://schemas.microsoft.com/office/powerpoint/2010/main">
    <mc:Choice Requires="p14">
      <p:transition spd="slow" p14:dur="2000" advTm="2000">
        <p:cover/>
      </p:transition>
    </mc:Choice>
    <mc:Fallback xmlns="">
      <p:transition spd="slow" advTm="2000">
        <p:cov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6856" y="0"/>
            <a:ext cx="7520940" cy="548640"/>
          </a:xfrm>
        </p:spPr>
        <p:txBody>
          <a:bodyPr/>
          <a:lstStyle/>
          <a:p>
            <a:endParaRPr lang="tr-TR"/>
          </a:p>
        </p:txBody>
      </p:sp>
      <p:sp>
        <p:nvSpPr>
          <p:cNvPr id="3" name="Content Placeholder 2"/>
          <p:cNvSpPr>
            <a:spLocks noGrp="1"/>
          </p:cNvSpPr>
          <p:nvPr>
            <p:ph idx="1"/>
          </p:nvPr>
        </p:nvSpPr>
        <p:spPr>
          <a:xfrm rot="19744035">
            <a:off x="1183328" y="779729"/>
            <a:ext cx="6948833" cy="3026655"/>
          </a:xfrm>
        </p:spPr>
        <p:txBody>
          <a:bodyPr>
            <a:normAutofit/>
          </a:bodyPr>
          <a:lstStyle/>
          <a:p>
            <a:r>
              <a:rPr lang="tr-TR" sz="6000" dirty="0" smtClean="0">
                <a:solidFill>
                  <a:srgbClr val="FF0000"/>
                </a:solidFill>
                <a:latin typeface="Old English Text MT" pitchFamily="66" charset="0"/>
              </a:rPr>
              <a:t>Quotatıon mark</a:t>
            </a:r>
            <a:endParaRPr lang="tr-TR" sz="6000" dirty="0">
              <a:solidFill>
                <a:srgbClr val="FF0000"/>
              </a:solidFill>
              <a:latin typeface="Old English Text MT" pitchFamily="66" charset="0"/>
            </a:endParaRPr>
          </a:p>
        </p:txBody>
      </p:sp>
      <p:pic>
        <p:nvPicPr>
          <p:cNvPr id="2050" name="Picture 2" descr="C:\Users\TOSHIBA\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276872"/>
            <a:ext cx="2524125" cy="180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323543"/>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80912" y="365760"/>
            <a:ext cx="72008" cy="326936"/>
          </a:xfrm>
        </p:spPr>
        <p:txBody>
          <a:bodyPr/>
          <a:lstStyle/>
          <a:p>
            <a:endParaRPr lang="tr-TR" dirty="0"/>
          </a:p>
        </p:txBody>
      </p:sp>
      <p:sp>
        <p:nvSpPr>
          <p:cNvPr id="3" name="Content Placeholder 2"/>
          <p:cNvSpPr>
            <a:spLocks noGrp="1"/>
          </p:cNvSpPr>
          <p:nvPr>
            <p:ph idx="1"/>
          </p:nvPr>
        </p:nvSpPr>
        <p:spPr>
          <a:xfrm>
            <a:off x="251520" y="332656"/>
            <a:ext cx="8424936" cy="3579849"/>
          </a:xfrm>
        </p:spPr>
        <p:txBody>
          <a:bodyPr/>
          <a:lstStyle/>
          <a:p>
            <a:r>
              <a:rPr lang="tr-TR" b="0" cap="small" dirty="0" smtClean="0">
                <a:solidFill>
                  <a:srgbClr val="000000"/>
                </a:solidFill>
                <a:latin typeface="times"/>
              </a:rPr>
              <a:t>       </a:t>
            </a:r>
            <a:r>
              <a:rPr lang="en-US" b="0" cap="small" dirty="0" smtClean="0">
                <a:solidFill>
                  <a:srgbClr val="000000"/>
                </a:solidFill>
                <a:latin typeface="times"/>
              </a:rPr>
              <a:t>Use</a:t>
            </a:r>
            <a:r>
              <a:rPr lang="en-US" b="0" cap="small" dirty="0">
                <a:solidFill>
                  <a:srgbClr val="000000"/>
                </a:solidFill>
                <a:latin typeface="times"/>
              </a:rPr>
              <a:t> </a:t>
            </a:r>
            <a:r>
              <a:rPr lang="en-US" cap="small" dirty="0">
                <a:solidFill>
                  <a:srgbClr val="FF0000"/>
                </a:solidFill>
                <a:latin typeface="times"/>
              </a:rPr>
              <a:t>quotation marks [ “ ” ]</a:t>
            </a:r>
            <a:r>
              <a:rPr lang="en-US" b="0" cap="small" dirty="0">
                <a:solidFill>
                  <a:srgbClr val="FF0000"/>
                </a:solidFill>
                <a:latin typeface="times"/>
              </a:rPr>
              <a:t> </a:t>
            </a:r>
            <a:r>
              <a:rPr lang="en-US" b="0" cap="small" dirty="0">
                <a:solidFill>
                  <a:srgbClr val="000000"/>
                </a:solidFill>
                <a:latin typeface="times"/>
              </a:rPr>
              <a:t>to set off material that represents quoted </a:t>
            </a:r>
            <a:r>
              <a:rPr lang="en-US" b="0" cap="small" dirty="0" smtClean="0">
                <a:solidFill>
                  <a:srgbClr val="000000"/>
                </a:solidFill>
                <a:latin typeface="times"/>
              </a:rPr>
              <a:t>or</a:t>
            </a:r>
            <a:r>
              <a:rPr lang="tr-TR" b="0" cap="small" dirty="0" smtClean="0">
                <a:solidFill>
                  <a:srgbClr val="000000"/>
                </a:solidFill>
                <a:latin typeface="times"/>
              </a:rPr>
              <a:t> </a:t>
            </a:r>
            <a:r>
              <a:rPr lang="en-US" b="0" cap="small" dirty="0" smtClean="0">
                <a:solidFill>
                  <a:srgbClr val="000000"/>
                </a:solidFill>
                <a:latin typeface="times"/>
              </a:rPr>
              <a:t>spoken </a:t>
            </a:r>
            <a:r>
              <a:rPr lang="en-US" b="0" cap="small" dirty="0">
                <a:solidFill>
                  <a:srgbClr val="000000"/>
                </a:solidFill>
                <a:latin typeface="times"/>
              </a:rPr>
              <a:t>language.</a:t>
            </a:r>
            <a:r>
              <a:rPr lang="en-US" b="0" dirty="0">
                <a:solidFill>
                  <a:srgbClr val="000000"/>
                </a:solidFill>
                <a:latin typeface="times"/>
              </a:rPr>
              <a:t> Quotation marks also set off the titles of things that do not normally stand by themselves: short stories, poems, and articles. Usually, a quotation is set off from the rest of the sentence by a comma; however, the typography of quoted material can become quite </a:t>
            </a:r>
            <a:r>
              <a:rPr lang="en-US" b="0" dirty="0" smtClean="0">
                <a:solidFill>
                  <a:srgbClr val="000000"/>
                </a:solidFill>
                <a:latin typeface="times"/>
              </a:rPr>
              <a:t>complicated</a:t>
            </a:r>
            <a:r>
              <a:rPr lang="en-US" b="0" dirty="0">
                <a:solidFill>
                  <a:srgbClr val="000000"/>
                </a:solidFill>
                <a:latin typeface="times"/>
              </a:rPr>
              <a:t>. Here is one simple rule to remember:</a:t>
            </a:r>
            <a:endParaRPr lang="tr-TR" dirty="0"/>
          </a:p>
        </p:txBody>
      </p:sp>
      <p:sp>
        <p:nvSpPr>
          <p:cNvPr id="4" name="Rectangle 3"/>
          <p:cNvSpPr/>
          <p:nvPr/>
        </p:nvSpPr>
        <p:spPr>
          <a:xfrm>
            <a:off x="971600" y="1628507"/>
            <a:ext cx="6660232" cy="923330"/>
          </a:xfrm>
          <a:prstGeom prst="rect">
            <a:avLst/>
          </a:prstGeom>
        </p:spPr>
        <p:txBody>
          <a:bodyPr wrap="square">
            <a:spAutoFit/>
          </a:bodyPr>
          <a:lstStyle/>
          <a:p>
            <a:pPr>
              <a:buFont typeface="Arial"/>
              <a:buChar char="•"/>
            </a:pPr>
            <a:r>
              <a:rPr lang="en-US" dirty="0">
                <a:solidFill>
                  <a:srgbClr val="FF0000"/>
                </a:solidFill>
                <a:latin typeface="times"/>
              </a:rPr>
              <a:t>What do you think of Robert Frost's "Design"? </a:t>
            </a:r>
            <a:r>
              <a:rPr lang="en-US" i="1" dirty="0">
                <a:solidFill>
                  <a:srgbClr val="FF0000"/>
                </a:solidFill>
                <a:latin typeface="times"/>
              </a:rPr>
              <a:t>and</a:t>
            </a:r>
            <a:endParaRPr lang="en-US" dirty="0">
              <a:solidFill>
                <a:srgbClr val="FF0000"/>
              </a:solidFill>
              <a:latin typeface="times"/>
            </a:endParaRPr>
          </a:p>
          <a:p>
            <a:pPr>
              <a:buFont typeface="Arial"/>
              <a:buChar char="•"/>
            </a:pPr>
            <a:r>
              <a:rPr lang="en-US" dirty="0">
                <a:solidFill>
                  <a:srgbClr val="FF0000"/>
                </a:solidFill>
                <a:latin typeface="times"/>
              </a:rPr>
              <a:t>I love "Design"; however, my favorite poem was written by Emily Dickinson.</a:t>
            </a:r>
          </a:p>
        </p:txBody>
      </p:sp>
      <p:sp>
        <p:nvSpPr>
          <p:cNvPr id="5" name="Rectangle 4"/>
          <p:cNvSpPr/>
          <p:nvPr/>
        </p:nvSpPr>
        <p:spPr>
          <a:xfrm>
            <a:off x="611560" y="2551837"/>
            <a:ext cx="8164449" cy="1107996"/>
          </a:xfrm>
          <a:prstGeom prst="rect">
            <a:avLst/>
          </a:prstGeom>
        </p:spPr>
        <p:txBody>
          <a:bodyPr wrap="square">
            <a:spAutoFit/>
          </a:bodyPr>
          <a:lstStyle/>
          <a:p>
            <a:r>
              <a:rPr lang="en-US" dirty="0">
                <a:solidFill>
                  <a:srgbClr val="000000"/>
                </a:solidFill>
                <a:latin typeface="times"/>
              </a:rPr>
              <a:t>Further, punctuation around quoted speech or phrases depends on how it fits into the rest of your text. If a quoted word or phrase fits into the flow of your sentence without a break or pause, then a comma may not be necessary:</a:t>
            </a:r>
          </a:p>
          <a:p>
            <a:endParaRPr lang="en-US" sz="1200" dirty="0">
              <a:solidFill>
                <a:srgbClr val="000000"/>
              </a:solidFill>
              <a:latin typeface="times"/>
            </a:endParaRPr>
          </a:p>
        </p:txBody>
      </p:sp>
      <p:sp>
        <p:nvSpPr>
          <p:cNvPr id="6" name="Rectangle 5"/>
          <p:cNvSpPr/>
          <p:nvPr/>
        </p:nvSpPr>
        <p:spPr>
          <a:xfrm rot="10800000" flipV="1">
            <a:off x="971600" y="3764846"/>
            <a:ext cx="6493724" cy="646331"/>
          </a:xfrm>
          <a:prstGeom prst="rect">
            <a:avLst/>
          </a:prstGeom>
        </p:spPr>
        <p:txBody>
          <a:bodyPr wrap="square">
            <a:spAutoFit/>
          </a:bodyPr>
          <a:lstStyle/>
          <a:p>
            <a:r>
              <a:rPr lang="en-US" dirty="0">
                <a:solidFill>
                  <a:srgbClr val="FF0000"/>
                </a:solidFill>
                <a:latin typeface="times"/>
              </a:rPr>
              <a:t>The phrase "lovely, dark and deep" begins to suggest ominous overtones.</a:t>
            </a:r>
            <a:endParaRPr lang="tr-TR" dirty="0">
              <a:solidFill>
                <a:srgbClr val="FF0000"/>
              </a:solidFill>
            </a:endParaRPr>
          </a:p>
        </p:txBody>
      </p:sp>
    </p:spTree>
    <p:extLst>
      <p:ext uri="{BB962C8B-B14F-4D97-AF65-F5344CB8AC3E}">
        <p14:creationId xmlns:p14="http://schemas.microsoft.com/office/powerpoint/2010/main" val="112428570"/>
      </p:ext>
    </p:extLst>
  </p:cSld>
  <p:clrMapOvr>
    <a:masterClrMapping/>
  </p:clrMapOvr>
  <mc:AlternateContent xmlns:mc="http://schemas.openxmlformats.org/markup-compatibility/2006" xmlns:p14="http://schemas.microsoft.com/office/powerpoint/2010/main">
    <mc:Choice Requires="p14">
      <p:transition spd="slow" p14:dur="2000" advTm="2000">
        <p:cover/>
      </p:transition>
    </mc:Choice>
    <mc:Fallback xmlns="">
      <p:transition spd="slow" advTm="2000">
        <p:cov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44808" y="620688"/>
            <a:ext cx="7520940" cy="548640"/>
          </a:xfrm>
        </p:spPr>
        <p:txBody>
          <a:bodyPr/>
          <a:lstStyle/>
          <a:p>
            <a:endParaRPr lang="tr-TR" dirty="0"/>
          </a:p>
        </p:txBody>
      </p:sp>
      <p:sp>
        <p:nvSpPr>
          <p:cNvPr id="3" name="Content Placeholder 2"/>
          <p:cNvSpPr>
            <a:spLocks noGrp="1"/>
          </p:cNvSpPr>
          <p:nvPr>
            <p:ph idx="1"/>
          </p:nvPr>
        </p:nvSpPr>
        <p:spPr>
          <a:xfrm>
            <a:off x="755576" y="188640"/>
            <a:ext cx="7704856" cy="4347821"/>
          </a:xfrm>
        </p:spPr>
        <p:txBody>
          <a:bodyPr>
            <a:noAutofit/>
          </a:bodyPr>
          <a:lstStyle/>
          <a:p>
            <a:r>
              <a:rPr lang="en-US" sz="1800" b="0" dirty="0">
                <a:solidFill>
                  <a:srgbClr val="000000"/>
                </a:solidFill>
                <a:latin typeface="times"/>
              </a:rPr>
              <a:t>Following a form of </a:t>
            </a:r>
            <a:r>
              <a:rPr lang="en-US" sz="1800" b="0" i="1" dirty="0">
                <a:solidFill>
                  <a:srgbClr val="000000"/>
                </a:solidFill>
                <a:latin typeface="times"/>
              </a:rPr>
              <a:t>to say</a:t>
            </a:r>
            <a:r>
              <a:rPr lang="en-US" sz="1800" b="0" dirty="0">
                <a:solidFill>
                  <a:srgbClr val="000000"/>
                </a:solidFill>
                <a:latin typeface="times"/>
              </a:rPr>
              <a:t>, however, you'll almost always need a </a:t>
            </a:r>
            <a:r>
              <a:rPr lang="en-US" sz="1800" b="0" dirty="0">
                <a:solidFill>
                  <a:srgbClr val="FF0000"/>
                </a:solidFill>
                <a:latin typeface="times"/>
              </a:rPr>
              <a:t>comma:</a:t>
            </a:r>
          </a:p>
          <a:p>
            <a:pPr>
              <a:buFont typeface="Arial"/>
              <a:buChar char="•"/>
            </a:pPr>
            <a:r>
              <a:rPr lang="en-US" sz="1800" b="0" dirty="0">
                <a:solidFill>
                  <a:srgbClr val="FF0000"/>
                </a:solidFill>
                <a:latin typeface="times"/>
              </a:rPr>
              <a:t>My father always said, "Be careful what you wish for."</a:t>
            </a:r>
          </a:p>
          <a:p>
            <a:r>
              <a:rPr lang="en-US" sz="1800" b="0" dirty="0">
                <a:solidFill>
                  <a:srgbClr val="000000"/>
                </a:solidFill>
                <a:latin typeface="times"/>
              </a:rPr>
              <a:t>If the quoted speech follows an independent clause yet could be part of the same sentence, use a colon to set off the quoted language:</a:t>
            </a:r>
          </a:p>
          <a:p>
            <a:pPr>
              <a:buFont typeface="Arial"/>
              <a:buChar char="•"/>
            </a:pPr>
            <a:r>
              <a:rPr lang="en-US" sz="1800" b="0" dirty="0">
                <a:solidFill>
                  <a:srgbClr val="FF0000"/>
                </a:solidFill>
                <a:latin typeface="times"/>
              </a:rPr>
              <a:t>My mother's favorite quote was from Shakespeare: "This above all, to </a:t>
            </a:r>
            <a:r>
              <a:rPr lang="en-US" sz="1800" b="0" dirty="0" err="1">
                <a:solidFill>
                  <a:srgbClr val="FF0000"/>
                </a:solidFill>
                <a:latin typeface="times"/>
              </a:rPr>
              <a:t>thine</a:t>
            </a:r>
            <a:r>
              <a:rPr lang="en-US" sz="1800" b="0" dirty="0">
                <a:solidFill>
                  <a:srgbClr val="FF0000"/>
                </a:solidFill>
                <a:latin typeface="times"/>
              </a:rPr>
              <a:t> own self be true."</a:t>
            </a:r>
          </a:p>
          <a:p>
            <a:r>
              <a:rPr lang="en-US" sz="1800" b="0" dirty="0">
                <a:solidFill>
                  <a:srgbClr val="000000"/>
                </a:solidFill>
                <a:latin typeface="times"/>
              </a:rPr>
              <a:t>When an attribution of speech comes in the middle of quoted language, set it apart as you would any parenthetical element:</a:t>
            </a:r>
          </a:p>
          <a:p>
            <a:pPr>
              <a:buFont typeface="Arial"/>
              <a:buChar char="•"/>
            </a:pPr>
            <a:r>
              <a:rPr lang="en-US" sz="1800" b="0" dirty="0">
                <a:solidFill>
                  <a:srgbClr val="FF0000"/>
                </a:solidFill>
                <a:latin typeface="times"/>
              </a:rPr>
              <a:t>"I don't care," she said, "what you think about it."</a:t>
            </a:r>
          </a:p>
          <a:p>
            <a:r>
              <a:rPr lang="en-US" sz="1800" b="0" dirty="0">
                <a:solidFill>
                  <a:srgbClr val="000000"/>
                </a:solidFill>
                <a:latin typeface="times"/>
              </a:rPr>
              <a:t>Be careful, though, to begin a new sentence after the attribution if sense calls for it:</a:t>
            </a:r>
          </a:p>
          <a:p>
            <a:pPr>
              <a:buFont typeface="Arial"/>
              <a:buChar char="•"/>
            </a:pPr>
            <a:r>
              <a:rPr lang="en-US" sz="1800" b="0" dirty="0">
                <a:solidFill>
                  <a:srgbClr val="FF0000"/>
                </a:solidFill>
                <a:latin typeface="times"/>
              </a:rPr>
              <a:t>"I don't care," she said. "What do you think?"</a:t>
            </a:r>
          </a:p>
        </p:txBody>
      </p:sp>
    </p:spTree>
    <p:extLst>
      <p:ext uri="{BB962C8B-B14F-4D97-AF65-F5344CB8AC3E}">
        <p14:creationId xmlns:p14="http://schemas.microsoft.com/office/powerpoint/2010/main" val="2032854903"/>
      </p:ext>
    </p:extLst>
  </p:cSld>
  <p:clrMapOvr>
    <a:masterClrMapping/>
  </p:clrMapOvr>
  <mc:AlternateContent xmlns:mc="http://schemas.openxmlformats.org/markup-compatibility/2006" xmlns:p14="http://schemas.microsoft.com/office/powerpoint/2010/main">
    <mc:Choice Requires="p14">
      <p:transition spd="slow" p14:dur="2000" advTm="2000">
        <p:pull/>
      </p:transition>
    </mc:Choice>
    <mc:Fallback xmlns="">
      <p:transition spd="slow" advTm="2000">
        <p:pull/>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771497">
            <a:off x="13013442" y="16484"/>
            <a:ext cx="6613319" cy="2145902"/>
          </a:xfrm>
        </p:spPr>
        <p:txBody>
          <a:bodyPr/>
          <a:lstStyle/>
          <a:p>
            <a:endParaRPr lang="tr-TR" dirty="0"/>
          </a:p>
        </p:txBody>
      </p:sp>
      <p:sp>
        <p:nvSpPr>
          <p:cNvPr id="3" name="Content Placeholder 2"/>
          <p:cNvSpPr>
            <a:spLocks noGrp="1"/>
          </p:cNvSpPr>
          <p:nvPr>
            <p:ph idx="1"/>
          </p:nvPr>
        </p:nvSpPr>
        <p:spPr>
          <a:xfrm rot="1544859">
            <a:off x="1516693" y="1588004"/>
            <a:ext cx="8419304" cy="4848801"/>
          </a:xfrm>
        </p:spPr>
        <p:txBody>
          <a:bodyPr>
            <a:normAutofit/>
          </a:bodyPr>
          <a:lstStyle/>
          <a:p>
            <a:r>
              <a:rPr lang="tr-TR" sz="5400" dirty="0" smtClean="0">
                <a:solidFill>
                  <a:srgbClr val="FF0000"/>
                </a:solidFill>
                <a:latin typeface="Old English Text MT" pitchFamily="66" charset="0"/>
              </a:rPr>
              <a:t>The exclamation mark</a:t>
            </a:r>
            <a:endParaRPr lang="tr-TR" sz="5400" dirty="0">
              <a:solidFill>
                <a:srgbClr val="FF0000"/>
              </a:solidFill>
              <a:latin typeface="Old English Text MT" pitchFamily="66" charset="0"/>
            </a:endParaRPr>
          </a:p>
        </p:txBody>
      </p:sp>
      <p:pic>
        <p:nvPicPr>
          <p:cNvPr id="3074" name="Picture 2" descr="C:\Users\TOSHIBA\Desktop\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276872"/>
            <a:ext cx="1791643" cy="1791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528742"/>
      </p:ext>
    </p:extLst>
  </p:cSld>
  <p:clrMapOvr>
    <a:masterClrMapping/>
  </p:clrMapOvr>
  <mc:AlternateContent xmlns:mc="http://schemas.openxmlformats.org/markup-compatibility/2006" xmlns:p14="http://schemas.microsoft.com/office/powerpoint/2010/main">
    <mc:Choice Requires="p14">
      <p:transition spd="slow" p14:dur="2000" advTm="2000">
        <p14:honeycomb/>
      </p:transition>
    </mc:Choice>
    <mc:Fallback xmlns="">
      <p:transition spd="slow" advTm="2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560</TotalTime>
  <Words>624</Words>
  <Application>Microsoft Office PowerPoint</Application>
  <PresentationFormat>On-screen Show (4:3)</PresentationFormat>
  <Paragraphs>140</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Angles</vt:lpstr>
      <vt:lpstr>Punctuation marks</vt:lpstr>
      <vt:lpstr>Punctuation  tree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period</vt:lpstr>
      <vt:lpstr>PowerPoint Presentation</vt:lpstr>
      <vt:lpstr>PowerPoint Presentation</vt:lpstr>
      <vt:lpstr>Tge colon</vt:lpstr>
      <vt:lpstr>PowerPoint Presentation</vt:lpstr>
      <vt:lpstr>PowerPoint Presentation</vt:lpstr>
      <vt:lpstr>The slash or vırgule</vt:lpstr>
      <vt:lpstr>PowerPoint Presentation</vt:lpstr>
      <vt:lpstr>The semicolon</vt:lpstr>
      <vt:lpstr>PowerPoint Presentation</vt:lpstr>
      <vt:lpstr>PowerPoint Presentation</vt:lpstr>
      <vt:lpstr>The dash</vt:lpstr>
      <vt:lpstr>PowerPoint Presentation</vt:lpstr>
      <vt:lpstr>PowerPoint Presentation</vt:lpstr>
      <vt:lpstr>The hyphen</vt:lpstr>
      <vt:lpstr>PowerPoint Presentation</vt:lpstr>
      <vt:lpstr>The apostrophe</vt:lpstr>
      <vt:lpstr>PowerPoint Presentation</vt:lpstr>
      <vt:lpstr>The bracket</vt:lpstr>
      <vt:lpstr>PowerPoint Presentation</vt:lpstr>
      <vt:lpstr>PowerPoint Presentation</vt:lpstr>
      <vt:lpstr>The parentheses</vt:lpstr>
      <vt:lpstr>PowerPoint Presentation</vt:lpstr>
      <vt:lpstr>PowerPoint Presentation</vt:lpstr>
      <vt:lpstr>Rules for comma usage</vt:lpstr>
      <vt:lpstr>PowerPoint Presentation</vt:lpstr>
      <vt:lpstr>PowerPoint Presentation</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Punctuation marks</dc:title>
  <dc:creator>TOSHIBA</dc:creator>
  <cp:lastModifiedBy>TOSHIBA</cp:lastModifiedBy>
  <cp:revision>55</cp:revision>
  <dcterms:created xsi:type="dcterms:W3CDTF">2012-10-09T19:52:06Z</dcterms:created>
  <dcterms:modified xsi:type="dcterms:W3CDTF">2012-10-10T06:41:13Z</dcterms:modified>
</cp:coreProperties>
</file>