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5" r:id="rId16"/>
    <p:sldId id="274" r:id="rId17"/>
    <p:sldId id="273" r:id="rId18"/>
    <p:sldId id="272" r:id="rId19"/>
    <p:sldId id="276" r:id="rId20"/>
    <p:sldId id="278" r:id="rId21"/>
    <p:sldId id="282" r:id="rId22"/>
    <p:sldId id="281" r:id="rId23"/>
    <p:sldId id="280" r:id="rId24"/>
    <p:sldId id="279" r:id="rId25"/>
    <p:sldId id="277" r:id="rId2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kizkenar Üçgen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 Üçgen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İkizkenar Üçgen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Düz Bağlayıcı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 Üçgen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A17571A-D3DE-44E3-9DD0-88E1FB62C58E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3265512-7FAD-48C6-9ED8-F4AB3FEBFA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yerson.ca/learningsuccess/resources/unit9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cc.commnet.edu/givin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enguistic.blogspot.com/2006/01/common-error-4-non-parallel.html" TargetMode="External"/><Relationship Id="rId3" Type="http://schemas.openxmlformats.org/officeDocument/2006/relationships/hyperlink" Target="http://grammar.yourdictionary.com/sentences/run-on-sentences.html" TargetMode="External"/><Relationship Id="rId7" Type="http://schemas.openxmlformats.org/officeDocument/2006/relationships/hyperlink" Target="http://library.bethel.edu/class/tutorials/writ-cit/Parallelism_in_Sentences.pdf" TargetMode="External"/><Relationship Id="rId2" Type="http://schemas.openxmlformats.org/officeDocument/2006/relationships/hyperlink" Target="http://grammar.about.com/bio/Richard-Nordquist-22176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mc.edu/students/arc/documents/CommonSentenceErrors.pdf" TargetMode="External"/><Relationship Id="rId5" Type="http://schemas.openxmlformats.org/officeDocument/2006/relationships/hyperlink" Target="mailto:staff@myenglishteacher.net" TargetMode="External"/><Relationship Id="rId4" Type="http://schemas.openxmlformats.org/officeDocument/2006/relationships/hyperlink" Target="http://www.ingilizcecin.com/doc/1804/run-on-sentences-fused-sentence-comma-splice-errors-ppt.html" TargetMode="External"/><Relationship Id="rId9" Type="http://schemas.openxmlformats.org/officeDocument/2006/relationships/hyperlink" Target="http://grammar.ccc.commnet.edu/grammar/fragments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i="1" dirty="0"/>
              <a:t>WHAT IS A </a:t>
            </a:r>
            <a:r>
              <a:rPr lang="en-US" b="1" i="1" dirty="0"/>
              <a:t>COMMA SPLICE</a:t>
            </a:r>
            <a:r>
              <a:rPr lang="en-US" i="1" dirty="0"/>
              <a:t>?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1844824"/>
            <a:ext cx="9144000" cy="50131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Quite simply, a </a:t>
            </a:r>
            <a:r>
              <a:rPr lang="en-US" dirty="0">
                <a:solidFill>
                  <a:schemeClr val="tx1"/>
                </a:solidFill>
              </a:rPr>
              <a:t>comma splice is the attempt to join two independent clauses with a comma, </a:t>
            </a:r>
            <a:r>
              <a:rPr lang="en-US" u="sng" dirty="0">
                <a:solidFill>
                  <a:schemeClr val="tx1"/>
                </a:solidFill>
              </a:rPr>
              <a:t>but without a coordinator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tr-TR" i="1" dirty="0" smtClean="0">
              <a:solidFill>
                <a:schemeClr val="tx1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independent clause</a:t>
            </a:r>
            <a:r>
              <a:rPr lang="tr-TR" i="1" dirty="0" smtClean="0">
                <a:solidFill>
                  <a:schemeClr val="tx1"/>
                </a:solidFill>
              </a:rPr>
              <a:t> (,)</a:t>
            </a:r>
            <a:r>
              <a:rPr lang="en-US" i="1" dirty="0" smtClean="0">
                <a:solidFill>
                  <a:schemeClr val="tx1"/>
                </a:solidFill>
              </a:rPr>
              <a:t> independent clause</a:t>
            </a:r>
            <a:r>
              <a:rPr lang="tr-TR" i="1" dirty="0" smtClean="0">
                <a:solidFill>
                  <a:schemeClr val="tx1"/>
                </a:solidFill>
              </a:rPr>
              <a:t> (,) </a:t>
            </a:r>
            <a:r>
              <a:rPr lang="en-US" i="1" dirty="0" smtClean="0">
                <a:solidFill>
                  <a:schemeClr val="tx1"/>
                </a:solidFill>
              </a:rPr>
              <a:t>independent clause</a:t>
            </a:r>
            <a:r>
              <a:rPr lang="tr-TR" i="1" dirty="0" smtClean="0">
                <a:solidFill>
                  <a:schemeClr val="tx1"/>
                </a:solidFill>
              </a:rPr>
              <a:t>…</a:t>
            </a:r>
            <a:endParaRPr lang="tr-TR" i="1" dirty="0">
              <a:solidFill>
                <a:schemeClr val="tx1"/>
              </a:solidFill>
            </a:endParaRPr>
          </a:p>
          <a:p>
            <a:endParaRPr lang="tr-TR" i="1" dirty="0" smtClean="0">
              <a:solidFill>
                <a:schemeClr val="tx1"/>
              </a:solidFill>
            </a:endParaRPr>
          </a:p>
          <a:p>
            <a:endParaRPr lang="tr-TR" i="1" dirty="0">
              <a:solidFill>
                <a:schemeClr val="tx1"/>
              </a:solidFill>
            </a:endParaRPr>
          </a:p>
          <a:p>
            <a:r>
              <a:rPr lang="tr-TR" i="1" dirty="0" smtClean="0">
                <a:solidFill>
                  <a:schemeClr val="tx1"/>
                </a:solidFill>
              </a:rPr>
              <a:t>                                                      </a:t>
            </a:r>
            <a:r>
              <a:rPr lang="tr-TR" i="1" dirty="0" err="1" smtClean="0">
                <a:solidFill>
                  <a:schemeClr val="tx1"/>
                </a:solidFill>
              </a:rPr>
              <a:t>Rf</a:t>
            </a:r>
            <a:r>
              <a:rPr lang="tr-TR" i="1" dirty="0" smtClean="0">
                <a:solidFill>
                  <a:schemeClr val="tx1"/>
                </a:solidFill>
              </a:rPr>
              <a:t>: </a:t>
            </a:r>
            <a:r>
              <a:rPr lang="en-US" i="1" dirty="0" smtClean="0">
                <a:solidFill>
                  <a:schemeClr val="tx1"/>
                </a:solidFill>
              </a:rPr>
              <a:t>by Tina Blue</a:t>
            </a:r>
          </a:p>
          <a:p>
            <a:r>
              <a:rPr lang="tr-TR" i="1" dirty="0" smtClean="0">
                <a:solidFill>
                  <a:schemeClr val="tx1"/>
                </a:solidFill>
              </a:rPr>
              <a:t>                                                      </a:t>
            </a:r>
            <a:r>
              <a:rPr lang="en-US" i="1" dirty="0" smtClean="0">
                <a:solidFill>
                  <a:schemeClr val="tx1"/>
                </a:solidFill>
              </a:rPr>
              <a:t>August 11, 2000</a:t>
            </a:r>
            <a:endParaRPr lang="tr-TR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2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5-)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Ismail </a:t>
            </a:r>
            <a:r>
              <a:rPr lang="en-US" dirty="0"/>
              <a:t>loved swimming in the neighbor’s</a:t>
            </a:r>
            <a:r>
              <a:rPr lang="tr-TR" dirty="0"/>
              <a:t> </a:t>
            </a:r>
            <a:r>
              <a:rPr lang="en-US" dirty="0"/>
              <a:t>pool he felt the water too cold.</a:t>
            </a:r>
            <a:endParaRPr lang="tr-TR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Ismail </a:t>
            </a:r>
            <a:r>
              <a:rPr lang="en-US" dirty="0"/>
              <a:t>loved swimming in the neighbor’s</a:t>
            </a:r>
            <a:r>
              <a:rPr lang="tr-TR" dirty="0"/>
              <a:t> </a:t>
            </a:r>
            <a:r>
              <a:rPr lang="en-US" dirty="0" smtClean="0"/>
              <a:t>pool</a:t>
            </a:r>
            <a:r>
              <a:rPr lang="tr-TR" dirty="0" smtClean="0"/>
              <a:t>, </a:t>
            </a:r>
            <a:r>
              <a:rPr lang="tr-TR" u="sng" dirty="0" smtClean="0"/>
              <a:t>but</a:t>
            </a:r>
            <a:r>
              <a:rPr lang="en-US" dirty="0" smtClean="0"/>
              <a:t> </a:t>
            </a:r>
            <a:r>
              <a:rPr lang="en-US" dirty="0"/>
              <a:t>he felt the water too cold.</a:t>
            </a:r>
            <a:endParaRPr lang="tr-TR" dirty="0"/>
          </a:p>
          <a:p>
            <a:pPr marL="0" indent="0">
              <a:buNone/>
            </a:pPr>
            <a:r>
              <a:rPr lang="tr-TR" b="1" dirty="0" smtClean="0"/>
              <a:t>6-)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/>
              <a:t>Tony is dishonest he steals hubcaps for a living</a:t>
            </a:r>
            <a:r>
              <a:rPr lang="tr-TR" dirty="0"/>
              <a:t>.</a:t>
            </a:r>
          </a:p>
          <a:p>
            <a:pPr marL="0" indent="0">
              <a:buNone/>
            </a:pPr>
            <a:r>
              <a:rPr lang="en-US" b="1" i="1" dirty="0"/>
              <a:t>CORRECTIONS</a:t>
            </a:r>
            <a:r>
              <a:rPr lang="en-US" b="1" i="1" dirty="0" smtClean="0"/>
              <a:t>:</a:t>
            </a:r>
            <a:r>
              <a:rPr lang="tr-TR" b="1" i="1" dirty="0" smtClean="0"/>
              <a:t> </a:t>
            </a:r>
            <a:r>
              <a:rPr lang="en-US" dirty="0"/>
              <a:t>Tony is </a:t>
            </a:r>
            <a:r>
              <a:rPr lang="en-US" dirty="0" smtClean="0"/>
              <a:t>dishonest</a:t>
            </a:r>
            <a:r>
              <a:rPr lang="tr-TR" dirty="0" smtClean="0"/>
              <a:t>,</a:t>
            </a:r>
            <a:r>
              <a:rPr lang="tr-TR" u="sng" dirty="0"/>
              <a:t> </a:t>
            </a:r>
            <a:r>
              <a:rPr lang="tr-TR" u="sng" dirty="0" err="1" smtClean="0"/>
              <a:t>so</a:t>
            </a:r>
            <a:r>
              <a:rPr lang="en-US" u="sng" dirty="0" smtClean="0"/>
              <a:t> </a:t>
            </a:r>
            <a:r>
              <a:rPr lang="en-US" dirty="0"/>
              <a:t>he steals hubcaps for a living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Note</a:t>
            </a:r>
            <a:r>
              <a:rPr lang="tr-TR" b="1" dirty="0" smtClean="0"/>
              <a:t>:</a:t>
            </a:r>
            <a:r>
              <a:rPr lang="tr-TR" dirty="0" smtClean="0"/>
              <a:t> </a:t>
            </a:r>
            <a:r>
              <a:rPr lang="en-US" b="1" dirty="0" smtClean="0"/>
              <a:t>Use </a:t>
            </a:r>
            <a:r>
              <a:rPr lang="en-US" b="1" dirty="0"/>
              <a:t>a comma and any one of the following connecting words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tr-TR" b="1" dirty="0" err="1" smtClean="0"/>
              <a:t>so</a:t>
            </a:r>
            <a:r>
              <a:rPr lang="tr-TR" b="1" dirty="0" smtClean="0"/>
              <a:t>, </a:t>
            </a:r>
            <a:r>
              <a:rPr lang="tr-TR" b="1" dirty="0" err="1" smtClean="0"/>
              <a:t>for</a:t>
            </a:r>
            <a:r>
              <a:rPr lang="tr-TR" b="1" dirty="0" smtClean="0"/>
              <a:t>, </a:t>
            </a:r>
            <a:r>
              <a:rPr lang="tr-TR" b="1" dirty="0" err="1" smtClean="0"/>
              <a:t>or</a:t>
            </a:r>
            <a:r>
              <a:rPr lang="tr-TR" b="1" dirty="0" smtClean="0"/>
              <a:t>, but, </a:t>
            </a:r>
            <a:r>
              <a:rPr lang="tr-TR" b="1" dirty="0" err="1" smtClean="0"/>
              <a:t>nor</a:t>
            </a:r>
            <a:r>
              <a:rPr lang="tr-TR" b="1" dirty="0" smtClean="0"/>
              <a:t>, </a:t>
            </a:r>
            <a:r>
              <a:rPr lang="tr-TR" b="1" dirty="0" err="1" smtClean="0"/>
              <a:t>and</a:t>
            </a:r>
            <a:r>
              <a:rPr lang="tr-TR" b="1" dirty="0" smtClean="0"/>
              <a:t>, yet </a:t>
            </a:r>
            <a:r>
              <a:rPr lang="en-US" sz="2400" b="1" u="sng" dirty="0">
                <a:solidFill>
                  <a:schemeClr val="tx2"/>
                </a:solidFill>
              </a:rPr>
              <a:t>when </a:t>
            </a:r>
            <a:r>
              <a:rPr lang="en-US" sz="2400" b="1" i="1" u="sng" dirty="0">
                <a:solidFill>
                  <a:schemeClr val="tx2"/>
                </a:solidFill>
              </a:rPr>
              <a:t>for </a:t>
            </a:r>
            <a:r>
              <a:rPr lang="en-US" sz="2400" b="1" u="sng" dirty="0">
                <a:solidFill>
                  <a:schemeClr val="tx2"/>
                </a:solidFill>
              </a:rPr>
              <a:t>means </a:t>
            </a:r>
            <a:r>
              <a:rPr lang="en-US" sz="2400" b="1" i="1" u="sng" dirty="0">
                <a:solidFill>
                  <a:schemeClr val="tx2"/>
                </a:solidFill>
              </a:rPr>
              <a:t>because</a:t>
            </a:r>
            <a:endParaRPr lang="en-US" sz="2400" b="1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2400" b="1" u="sng" dirty="0" smtClean="0">
                <a:solidFill>
                  <a:schemeClr val="tx2"/>
                </a:solidFill>
              </a:rPr>
              <a:t>when</a:t>
            </a:r>
            <a:r>
              <a:rPr lang="en-US" sz="2400" b="1" u="sng" dirty="0">
                <a:solidFill>
                  <a:schemeClr val="tx2"/>
                </a:solidFill>
              </a:rPr>
              <a:t> </a:t>
            </a:r>
            <a:r>
              <a:rPr lang="en-US" sz="2400" b="1" i="1" u="sng" dirty="0">
                <a:solidFill>
                  <a:schemeClr val="tx2"/>
                </a:solidFill>
              </a:rPr>
              <a:t>so</a:t>
            </a:r>
            <a:r>
              <a:rPr lang="en-US" sz="2400" b="1" u="sng" dirty="0">
                <a:solidFill>
                  <a:schemeClr val="tx2"/>
                </a:solidFill>
              </a:rPr>
              <a:t> means </a:t>
            </a:r>
            <a:r>
              <a:rPr lang="en-US" sz="2400" b="1" i="1" u="sng" dirty="0">
                <a:solidFill>
                  <a:schemeClr val="tx2"/>
                </a:solidFill>
              </a:rPr>
              <a:t>as a result</a:t>
            </a:r>
            <a:endParaRPr lang="en-US" sz="2400" b="1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7-)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Ismail </a:t>
            </a:r>
            <a:r>
              <a:rPr lang="en-US" dirty="0"/>
              <a:t>loved swimming in the neighbor’s</a:t>
            </a:r>
            <a:r>
              <a:rPr lang="tr-TR" dirty="0"/>
              <a:t> </a:t>
            </a:r>
            <a:r>
              <a:rPr lang="en-US" dirty="0"/>
              <a:t>pool he felt the water too cold.</a:t>
            </a:r>
            <a:endParaRPr lang="tr-TR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Ismail </a:t>
            </a:r>
            <a:r>
              <a:rPr lang="en-US" dirty="0"/>
              <a:t>loved swimming in the neighbor’s</a:t>
            </a:r>
            <a:r>
              <a:rPr lang="tr-TR" dirty="0"/>
              <a:t> </a:t>
            </a:r>
            <a:r>
              <a:rPr lang="en-US" dirty="0" smtClean="0"/>
              <a:t>pool</a:t>
            </a:r>
            <a:r>
              <a:rPr lang="tr-TR" u="sng" dirty="0" smtClean="0"/>
              <a:t>; </a:t>
            </a:r>
            <a:r>
              <a:rPr lang="en-US" u="sng" dirty="0" smtClean="0"/>
              <a:t>however</a:t>
            </a:r>
            <a:r>
              <a:rPr lang="tr-TR" u="sng" dirty="0" smtClean="0"/>
              <a:t>,</a:t>
            </a:r>
            <a:r>
              <a:rPr lang="en-US" u="sng" dirty="0" smtClean="0"/>
              <a:t> </a:t>
            </a:r>
            <a:r>
              <a:rPr lang="en-US" dirty="0"/>
              <a:t>he felt the water too cold.</a:t>
            </a:r>
            <a:endParaRPr lang="tr-TR" dirty="0"/>
          </a:p>
          <a:p>
            <a:pPr marL="0" indent="0">
              <a:buNone/>
            </a:pPr>
            <a:r>
              <a:rPr lang="tr-TR" b="1" dirty="0" smtClean="0"/>
              <a:t>8-)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Tony </a:t>
            </a:r>
            <a:r>
              <a:rPr lang="en-US" dirty="0"/>
              <a:t>is dishonest he steals hubcaps for a living</a:t>
            </a:r>
            <a:r>
              <a:rPr lang="tr-TR" dirty="0"/>
              <a:t>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Tony </a:t>
            </a:r>
            <a:r>
              <a:rPr lang="en-US" dirty="0"/>
              <a:t>is </a:t>
            </a:r>
            <a:r>
              <a:rPr lang="en-US" dirty="0" smtClean="0"/>
              <a:t>dishonest</a:t>
            </a:r>
            <a:r>
              <a:rPr lang="en-US" u="sng" dirty="0" smtClean="0"/>
              <a:t>; therefore</a:t>
            </a:r>
            <a:r>
              <a:rPr lang="tr-TR" dirty="0" smtClean="0"/>
              <a:t>,</a:t>
            </a:r>
            <a:r>
              <a:rPr lang="en-US" dirty="0" smtClean="0"/>
              <a:t> </a:t>
            </a:r>
            <a:r>
              <a:rPr lang="en-US" dirty="0"/>
              <a:t>he steals hubcaps for a living</a:t>
            </a:r>
            <a:r>
              <a:rPr lang="tr-TR" dirty="0"/>
              <a:t>.</a:t>
            </a:r>
          </a:p>
          <a:p>
            <a:pPr marL="0" indent="0">
              <a:buNone/>
            </a:pPr>
            <a:r>
              <a:rPr lang="en-US" b="1" dirty="0" smtClean="0"/>
              <a:t>Note</a:t>
            </a:r>
            <a:r>
              <a:rPr lang="tr-TR" b="1" dirty="0" smtClean="0"/>
              <a:t>: </a:t>
            </a:r>
            <a:r>
              <a:rPr lang="en-US" b="1" dirty="0" smtClean="0"/>
              <a:t>Use </a:t>
            </a:r>
            <a:r>
              <a:rPr lang="en-US" b="1" dirty="0"/>
              <a:t>a semicolon and one of the following </a:t>
            </a:r>
            <a:r>
              <a:rPr lang="en-US" b="1" dirty="0" smtClean="0"/>
              <a:t>words:</a:t>
            </a:r>
            <a:r>
              <a:rPr lang="tr-TR" b="1" dirty="0" smtClean="0"/>
              <a:t> </a:t>
            </a:r>
            <a:r>
              <a:rPr lang="en-US" b="1" dirty="0" smtClean="0"/>
              <a:t>therefore,</a:t>
            </a:r>
            <a:r>
              <a:rPr lang="tr-TR" b="1" dirty="0" smtClean="0"/>
              <a:t> </a:t>
            </a:r>
            <a:r>
              <a:rPr lang="en-US" b="1" dirty="0" smtClean="0"/>
              <a:t>thus,</a:t>
            </a:r>
            <a:r>
              <a:rPr lang="tr-TR" b="1" dirty="0" smtClean="0"/>
              <a:t> </a:t>
            </a:r>
            <a:r>
              <a:rPr lang="en-US" b="1" dirty="0" smtClean="0"/>
              <a:t>however,</a:t>
            </a:r>
            <a:r>
              <a:rPr lang="tr-TR" b="1" dirty="0" smtClean="0"/>
              <a:t> </a:t>
            </a:r>
            <a:r>
              <a:rPr lang="en-US" b="1" dirty="0" smtClean="0"/>
              <a:t>consequently</a:t>
            </a:r>
            <a:r>
              <a:rPr lang="en-US" b="1" dirty="0"/>
              <a:t>,</a:t>
            </a:r>
          </a:p>
          <a:p>
            <a:pPr marL="0" indent="0">
              <a:buNone/>
            </a:pPr>
            <a:r>
              <a:rPr lang="en-US" b="1" dirty="0" smtClean="0"/>
              <a:t>furthermore,</a:t>
            </a:r>
            <a:r>
              <a:rPr lang="tr-TR" b="1" dirty="0" smtClean="0"/>
              <a:t> </a:t>
            </a:r>
            <a:r>
              <a:rPr lang="en-US" b="1" dirty="0" smtClean="0"/>
              <a:t>also</a:t>
            </a:r>
            <a:r>
              <a:rPr lang="en-US" b="1" dirty="0"/>
              <a:t>, </a:t>
            </a:r>
            <a:r>
              <a:rPr lang="en-US" b="1" dirty="0" smtClean="0"/>
              <a:t>nevertheless 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99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9-)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T</a:t>
            </a:r>
            <a:r>
              <a:rPr lang="tr-TR" dirty="0" smtClean="0"/>
              <a:t>he </a:t>
            </a:r>
            <a:r>
              <a:rPr lang="en-US" dirty="0" smtClean="0"/>
              <a:t>Lord</a:t>
            </a:r>
            <a:r>
              <a:rPr lang="tr-TR" dirty="0" smtClean="0"/>
              <a:t> of </a:t>
            </a:r>
            <a:r>
              <a:rPr lang="en-US" dirty="0" smtClean="0"/>
              <a:t>the </a:t>
            </a:r>
            <a:r>
              <a:rPr lang="tr-TR" dirty="0" smtClean="0"/>
              <a:t>Rings</a:t>
            </a:r>
            <a:r>
              <a:rPr lang="en-US" dirty="0" smtClean="0"/>
              <a:t> </a:t>
            </a:r>
            <a:r>
              <a:rPr lang="en-US" dirty="0"/>
              <a:t>is my favorite movie I love eating popcorn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smtClean="0"/>
              <a:t>CORRECTIONS:</a:t>
            </a:r>
            <a:r>
              <a:rPr lang="en-US" dirty="0"/>
              <a:t> T</a:t>
            </a:r>
            <a:r>
              <a:rPr lang="tr-TR" dirty="0"/>
              <a:t>he </a:t>
            </a:r>
            <a:r>
              <a:rPr lang="en-US" dirty="0"/>
              <a:t>Lord</a:t>
            </a:r>
            <a:r>
              <a:rPr lang="tr-TR" dirty="0"/>
              <a:t> of </a:t>
            </a:r>
            <a:r>
              <a:rPr lang="en-US" dirty="0"/>
              <a:t>the </a:t>
            </a:r>
            <a:r>
              <a:rPr lang="tr-TR" dirty="0"/>
              <a:t>Rings</a:t>
            </a:r>
            <a:r>
              <a:rPr lang="en-US" dirty="0"/>
              <a:t> is my favorite </a:t>
            </a:r>
            <a:r>
              <a:rPr lang="en-US" dirty="0" smtClean="0"/>
              <a:t>movie</a:t>
            </a:r>
            <a:r>
              <a:rPr lang="tr-TR" dirty="0" smtClean="0"/>
              <a:t>[.]</a:t>
            </a:r>
            <a:r>
              <a:rPr lang="en-US" dirty="0" smtClean="0"/>
              <a:t> </a:t>
            </a:r>
            <a:r>
              <a:rPr lang="en-US" dirty="0"/>
              <a:t>I love eating </a:t>
            </a:r>
            <a:r>
              <a:rPr lang="en-US" dirty="0" smtClean="0"/>
              <a:t>popcorn</a:t>
            </a:r>
            <a:r>
              <a:rPr lang="tr-TR" dirty="0" smtClean="0"/>
              <a:t>.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dirty="0"/>
              <a:t>Write the two independent clauses as separate sentences using periods.</a:t>
            </a:r>
          </a:p>
          <a:p>
            <a:pPr marL="0" indent="0">
              <a:buNone/>
            </a:pPr>
            <a:r>
              <a:rPr lang="tr-TR" b="1" dirty="0" smtClean="0"/>
              <a:t>10-)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My </a:t>
            </a:r>
            <a:r>
              <a:rPr lang="en-US" dirty="0"/>
              <a:t>car broke down I need to buy a new one.</a:t>
            </a:r>
            <a:endParaRPr lang="tr-TR" b="1" dirty="0"/>
          </a:p>
          <a:p>
            <a:pPr marL="0" indent="0">
              <a:buNone/>
            </a:pPr>
            <a:r>
              <a:rPr lang="en-US" b="1" i="1" dirty="0"/>
              <a:t>CORRECTIONS</a:t>
            </a:r>
            <a:r>
              <a:rPr lang="en-US" b="1" i="1" dirty="0" smtClean="0"/>
              <a:t>:</a:t>
            </a:r>
            <a:r>
              <a:rPr lang="tr-TR" b="1" i="1" dirty="0" smtClean="0"/>
              <a:t> </a:t>
            </a:r>
            <a:r>
              <a:rPr lang="en-US" dirty="0"/>
              <a:t>My car broke </a:t>
            </a:r>
            <a:r>
              <a:rPr lang="en-US" dirty="0" smtClean="0"/>
              <a:t>down</a:t>
            </a:r>
            <a:r>
              <a:rPr lang="tr-TR" u="sng" dirty="0" smtClean="0"/>
              <a:t>, </a:t>
            </a:r>
            <a:r>
              <a:rPr lang="tr-TR" u="sng" dirty="0" err="1" smtClean="0"/>
              <a:t>so</a:t>
            </a:r>
            <a:r>
              <a:rPr lang="en-US" u="sng" dirty="0" smtClean="0"/>
              <a:t> </a:t>
            </a:r>
            <a:r>
              <a:rPr lang="en-US" dirty="0"/>
              <a:t>I need to buy a new </a:t>
            </a:r>
            <a:r>
              <a:rPr lang="en-US" dirty="0" smtClean="0"/>
              <a:t>one.</a:t>
            </a:r>
            <a:endParaRPr lang="tr-TR" b="1" i="1" dirty="0"/>
          </a:p>
          <a:p>
            <a:pPr marL="0" indent="0">
              <a:buNone/>
            </a:pPr>
            <a:r>
              <a:rPr lang="en-US" b="1" dirty="0" smtClean="0"/>
              <a:t>Note</a:t>
            </a:r>
            <a:r>
              <a:rPr lang="tr-TR" b="1" dirty="0" smtClean="0"/>
              <a:t>:</a:t>
            </a:r>
            <a:r>
              <a:rPr lang="en-US" dirty="0"/>
              <a:t> </a:t>
            </a:r>
            <a:r>
              <a:rPr lang="en-US" b="1" dirty="0"/>
              <a:t>Use a comma and any one of the following connecting words:</a:t>
            </a:r>
            <a:r>
              <a:rPr lang="tr-TR" b="1" dirty="0"/>
              <a:t> </a:t>
            </a:r>
            <a:r>
              <a:rPr lang="tr-TR" b="1" dirty="0" err="1"/>
              <a:t>so</a:t>
            </a:r>
            <a:r>
              <a:rPr lang="tr-TR" b="1" dirty="0"/>
              <a:t>, </a:t>
            </a:r>
            <a:r>
              <a:rPr lang="tr-TR" b="1" dirty="0" err="1"/>
              <a:t>for</a:t>
            </a:r>
            <a:r>
              <a:rPr lang="tr-TR" b="1" dirty="0"/>
              <a:t>, </a:t>
            </a:r>
            <a:r>
              <a:rPr lang="tr-TR" b="1" dirty="0" err="1"/>
              <a:t>or</a:t>
            </a:r>
            <a:r>
              <a:rPr lang="tr-TR" b="1" dirty="0"/>
              <a:t>, but, </a:t>
            </a:r>
            <a:r>
              <a:rPr lang="tr-TR" b="1" dirty="0" err="1"/>
              <a:t>nor</a:t>
            </a:r>
            <a:r>
              <a:rPr lang="tr-TR" b="1" dirty="0"/>
              <a:t>, </a:t>
            </a:r>
            <a:r>
              <a:rPr lang="tr-TR" b="1" dirty="0" err="1"/>
              <a:t>and</a:t>
            </a:r>
            <a:r>
              <a:rPr lang="tr-TR" b="1" dirty="0"/>
              <a:t>, yet 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6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tr-TR" dirty="0" smtClean="0"/>
              <a:t>NON-PARALLEL SENTENCE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2708920"/>
            <a:ext cx="9144000" cy="41490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b="1" dirty="0" smtClean="0"/>
              <a:t>         Definition: </a:t>
            </a:r>
            <a:r>
              <a:rPr lang="en-US" i="1" dirty="0" smtClean="0"/>
              <a:t>A </a:t>
            </a:r>
            <a:r>
              <a:rPr lang="en-US" i="1" dirty="0"/>
              <a:t>list of word, phrases, or clauses should be in the </a:t>
            </a:r>
            <a:endParaRPr lang="tr-TR" i="1" dirty="0" smtClean="0"/>
          </a:p>
          <a:p>
            <a:pPr marL="0" indent="0">
              <a:buNone/>
            </a:pPr>
            <a:r>
              <a:rPr lang="en-US" i="1" dirty="0" smtClean="0"/>
              <a:t>same </a:t>
            </a:r>
            <a:r>
              <a:rPr lang="en-US" i="1" dirty="0"/>
              <a:t>grammatical form.  </a:t>
            </a:r>
            <a:r>
              <a:rPr lang="en-US" dirty="0"/>
              <a:t>When the </a:t>
            </a:r>
            <a:r>
              <a:rPr lang="en-US" dirty="0" smtClean="0"/>
              <a:t>items </a:t>
            </a:r>
            <a:r>
              <a:rPr lang="en-US" dirty="0"/>
              <a:t>in the list are not 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grammatically </a:t>
            </a:r>
            <a:r>
              <a:rPr lang="en-US" dirty="0"/>
              <a:t>parallel, the error is called non-parallel structure 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(or </a:t>
            </a:r>
            <a:r>
              <a:rPr lang="en-US" dirty="0"/>
              <a:t>faulty parallelism</a:t>
            </a:r>
            <a:r>
              <a:rPr lang="en-US" dirty="0" smtClean="0"/>
              <a:t>).</a:t>
            </a: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sz="2000" dirty="0" smtClean="0"/>
              <a:t>                                                                        </a:t>
            </a:r>
            <a:r>
              <a:rPr lang="tr-TR" sz="2000" dirty="0" smtClean="0">
                <a:hlinkClick r:id="rId2"/>
              </a:rPr>
              <a:t>http</a:t>
            </a:r>
            <a:r>
              <a:rPr lang="tr-TR" sz="2000" dirty="0">
                <a:hlinkClick r:id="rId2"/>
              </a:rPr>
              <a:t>://www.ryerson.ca/learningsuccess/resources/unit9.pdf</a:t>
            </a:r>
            <a:endParaRPr lang="en-US" sz="2000" dirty="0"/>
          </a:p>
          <a:p>
            <a:pPr marL="0" indent="0">
              <a:buNone/>
            </a:pPr>
            <a:endParaRPr lang="tr-TR" sz="2000" dirty="0" smtClean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370353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1-) NON-PARALLEL SENTENCE: </a:t>
            </a:r>
            <a:r>
              <a:rPr lang="tr-TR" dirty="0" smtClean="0"/>
              <a:t>I </a:t>
            </a:r>
            <a:r>
              <a:rPr lang="en-US" dirty="0" smtClean="0"/>
              <a:t>like</a:t>
            </a:r>
            <a:r>
              <a:rPr lang="tr-TR" dirty="0" smtClean="0"/>
              <a:t> </a:t>
            </a:r>
            <a:r>
              <a:rPr lang="en-US" dirty="0"/>
              <a:t>hiking, swimming, and to ride a bicycle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tr-TR" dirty="0" smtClean="0"/>
              <a:t>I </a:t>
            </a:r>
            <a:r>
              <a:rPr lang="en-US" dirty="0" smtClean="0"/>
              <a:t>like hiking</a:t>
            </a:r>
            <a:r>
              <a:rPr lang="en-US" dirty="0"/>
              <a:t>, swimming, </a:t>
            </a:r>
            <a:r>
              <a:rPr lang="en-US" dirty="0" smtClean="0"/>
              <a:t>and rid</a:t>
            </a:r>
            <a:r>
              <a:rPr lang="tr-TR" dirty="0" err="1" smtClean="0"/>
              <a:t>ing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smtClean="0"/>
              <a:t>bicycle.</a:t>
            </a:r>
            <a:endParaRPr lang="tr-TR" dirty="0" smtClean="0"/>
          </a:p>
          <a:p>
            <a:pPr marL="0" indent="0">
              <a:buNone/>
            </a:pPr>
            <a:r>
              <a:rPr lang="en-US" b="1" dirty="0" smtClean="0"/>
              <a:t>Note: Use </a:t>
            </a:r>
            <a:r>
              <a:rPr lang="en-US" b="1" dirty="0"/>
              <a:t>the same form of comparison words within a sentence.</a:t>
            </a:r>
            <a:r>
              <a:rPr lang="en-US" dirty="0"/>
              <a:t/>
            </a:r>
            <a:br>
              <a:rPr lang="en-US" dirty="0"/>
            </a:br>
            <a:r>
              <a:rPr lang="tr-TR" b="1" dirty="0" smtClean="0"/>
              <a:t>2-) NON-PARALLEL </a:t>
            </a:r>
            <a:r>
              <a:rPr lang="tr-TR" b="1" dirty="0"/>
              <a:t>SENTENCE</a:t>
            </a:r>
            <a:r>
              <a:rPr lang="tr-TR" b="1" dirty="0" smtClean="0"/>
              <a:t>: </a:t>
            </a:r>
            <a:r>
              <a:rPr lang="en-US" dirty="0" smtClean="0"/>
              <a:t>She was ignorance and greedy.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She </a:t>
            </a:r>
            <a:r>
              <a:rPr lang="en-US" dirty="0"/>
              <a:t>was ignorant </a:t>
            </a:r>
            <a:r>
              <a:rPr lang="en-US" dirty="0" smtClean="0"/>
              <a:t>and greedy</a:t>
            </a:r>
            <a:r>
              <a:rPr lang="tr-TR" dirty="0" smtClean="0"/>
              <a:t>.</a:t>
            </a:r>
            <a:endParaRPr lang="tr-TR" b="1" dirty="0"/>
          </a:p>
          <a:p>
            <a:pPr marL="0" indent="0">
              <a:buNone/>
            </a:pPr>
            <a:r>
              <a:rPr lang="en-US" b="1" dirty="0"/>
              <a:t>Note</a:t>
            </a:r>
            <a:r>
              <a:rPr lang="en-US" b="1" dirty="0" smtClean="0"/>
              <a:t>:</a:t>
            </a:r>
            <a:r>
              <a:rPr lang="en-US" dirty="0"/>
              <a:t> </a:t>
            </a:r>
            <a:r>
              <a:rPr lang="en-US" b="1" dirty="0"/>
              <a:t>Keep nouns, adjectives and verbs constant in a descriptive list; don't mix them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854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3-) NON-PARALLEL SENTENCE: </a:t>
            </a:r>
            <a:r>
              <a:rPr lang="en-US" dirty="0" smtClean="0"/>
              <a:t>The </a:t>
            </a:r>
            <a:r>
              <a:rPr lang="en-US" dirty="0"/>
              <a:t>dictionary can be used for these purposes: to </a:t>
            </a:r>
            <a:r>
              <a:rPr lang="en-US" dirty="0" smtClean="0"/>
              <a:t>find </a:t>
            </a:r>
            <a:r>
              <a:rPr lang="en-US" dirty="0"/>
              <a:t>word meanings, pronunciations, correct </a:t>
            </a:r>
            <a:r>
              <a:rPr lang="en-US" dirty="0" smtClean="0"/>
              <a:t>spellings</a:t>
            </a:r>
            <a:r>
              <a:rPr lang="en-US" dirty="0"/>
              <a:t>, and looking up irregular verbs</a:t>
            </a:r>
            <a:endParaRPr lang="tr-TR" dirty="0" smtClean="0"/>
          </a:p>
          <a:p>
            <a:pPr marL="0" indent="0">
              <a:buNone/>
            </a:pPr>
            <a:r>
              <a:rPr lang="en-US" b="1" i="1" dirty="0"/>
              <a:t>CORRECTIONS</a:t>
            </a:r>
            <a:r>
              <a:rPr lang="en-US" b="1" i="1" dirty="0" smtClean="0"/>
              <a:t>:</a:t>
            </a:r>
            <a:r>
              <a:rPr lang="tr-TR" b="1" i="1" dirty="0" smtClean="0"/>
              <a:t> </a:t>
            </a:r>
            <a:r>
              <a:rPr lang="en-US" dirty="0"/>
              <a:t>The dictionary can be used for these purposes: to find word meanings, pronunciations, correct spellings, and </a:t>
            </a:r>
            <a:r>
              <a:rPr lang="en-US" dirty="0" smtClean="0"/>
              <a:t>irregular verbs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Note: Use the same form of comparison words within a sentence</a:t>
            </a:r>
            <a:endParaRPr lang="tr-TR" dirty="0"/>
          </a:p>
          <a:p>
            <a:pPr marL="0" indent="0">
              <a:buNone/>
            </a:pPr>
            <a:r>
              <a:rPr lang="tr-TR" b="1" dirty="0" smtClean="0"/>
              <a:t>4-) NON-PARALLEL </a:t>
            </a:r>
            <a:r>
              <a:rPr lang="tr-TR" b="1" dirty="0"/>
              <a:t>SENTENCE:</a:t>
            </a:r>
          </a:p>
          <a:p>
            <a:pPr marL="0" indent="0">
              <a:buNone/>
            </a:pPr>
            <a:r>
              <a:rPr lang="en-US" b="1" i="1" dirty="0"/>
              <a:t>CORRECTIONS:</a:t>
            </a:r>
            <a:endParaRPr lang="tr-TR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943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5-) NON-PARALLEL SENTENCE: </a:t>
            </a:r>
            <a:r>
              <a:rPr lang="en-US" b="1" dirty="0" smtClean="0"/>
              <a:t>My dog has warm fur, a nose that is wet, and a fluffy tail.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b="1" dirty="0" smtClean="0"/>
              <a:t>My dog has warm fur, </a:t>
            </a:r>
            <a:r>
              <a:rPr lang="tr-TR" b="1" dirty="0" smtClean="0"/>
              <a:t>a </a:t>
            </a:r>
            <a:r>
              <a:rPr lang="en-US" b="1" dirty="0" smtClean="0"/>
              <a:t>wet</a:t>
            </a:r>
            <a:r>
              <a:rPr lang="tr-TR" b="1" dirty="0" smtClean="0"/>
              <a:t> </a:t>
            </a:r>
            <a:r>
              <a:rPr lang="en-US" b="1" dirty="0" smtClean="0"/>
              <a:t>nose, and a fluffy tail.</a:t>
            </a:r>
          </a:p>
          <a:p>
            <a:pPr marL="0" indent="0">
              <a:buNone/>
            </a:pPr>
            <a:r>
              <a:rPr lang="en-US" b="1" dirty="0" smtClean="0"/>
              <a:t>Note: Use the same form of comparison words within a sentence</a:t>
            </a:r>
            <a:r>
              <a:rPr lang="tr-TR" b="1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tr-TR" b="1" dirty="0" smtClean="0"/>
              <a:t>6-) NON-PARALLEL </a:t>
            </a:r>
            <a:r>
              <a:rPr lang="tr-TR" b="1" dirty="0"/>
              <a:t>SENTENCE</a:t>
            </a:r>
            <a:r>
              <a:rPr lang="tr-TR" b="1" dirty="0" smtClean="0"/>
              <a:t>: </a:t>
            </a:r>
            <a:r>
              <a:rPr lang="en-US" b="1" dirty="0" err="1" smtClean="0"/>
              <a:t>Esra</a:t>
            </a:r>
            <a:r>
              <a:rPr lang="en-US" b="1" dirty="0" smtClean="0"/>
              <a:t> liked to study, to research, and enjoyed reading.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b="1" i="1" dirty="0" err="1" smtClean="0"/>
              <a:t>Esra</a:t>
            </a:r>
            <a:r>
              <a:rPr lang="en-US" b="1" i="1" dirty="0" smtClean="0"/>
              <a:t> liked to study, to research, and to read.</a:t>
            </a: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Note: This sentence corrected by making sure that  an infinitive ( ’’to’’ + a verb ) is used for each item in the list.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27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7-) NON-PARALLEL SENTENCE: </a:t>
            </a:r>
            <a:r>
              <a:rPr lang="en-US" dirty="0" smtClean="0"/>
              <a:t>I </a:t>
            </a:r>
            <a:r>
              <a:rPr lang="en-US" dirty="0"/>
              <a:t>heard about her novel, her job and she was going to town.</a:t>
            </a:r>
            <a:endParaRPr lang="tr-TR" b="1" dirty="0" smtClean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I </a:t>
            </a:r>
            <a:r>
              <a:rPr lang="en-US" dirty="0"/>
              <a:t>heard about her novel, her job and her trip to town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Instead </a:t>
            </a:r>
            <a:r>
              <a:rPr lang="en-US" dirty="0"/>
              <a:t>of 2 nouns and an adverbial clause, the correct version has its list of 3 nouns.</a:t>
            </a:r>
            <a:endParaRPr lang="tr-TR" b="1" dirty="0" smtClean="0"/>
          </a:p>
          <a:p>
            <a:pPr marL="0" indent="0">
              <a:buNone/>
            </a:pPr>
            <a:r>
              <a:rPr lang="tr-TR" b="1" dirty="0" smtClean="0"/>
              <a:t>8-) NON-PARALLEL </a:t>
            </a:r>
            <a:r>
              <a:rPr lang="tr-TR" b="1" dirty="0"/>
              <a:t>SENTENCE</a:t>
            </a:r>
            <a:r>
              <a:rPr lang="tr-TR" b="1" dirty="0" smtClean="0"/>
              <a:t>: </a:t>
            </a:r>
            <a:r>
              <a:rPr lang="tr-TR" dirty="0" err="1" smtClean="0"/>
              <a:t>Deniz’s</a:t>
            </a:r>
            <a:r>
              <a:rPr lang="en-US" dirty="0" smtClean="0"/>
              <a:t> </a:t>
            </a:r>
            <a:r>
              <a:rPr lang="en-US" dirty="0"/>
              <a:t>details of the events were recounted </a:t>
            </a:r>
            <a:r>
              <a:rPr lang="en-US" dirty="0" smtClean="0"/>
              <a:t>correct </a:t>
            </a:r>
            <a:r>
              <a:rPr lang="en-US" dirty="0"/>
              <a:t>and </a:t>
            </a:r>
            <a:r>
              <a:rPr lang="en-US" dirty="0" smtClean="0"/>
              <a:t>clearly</a:t>
            </a:r>
            <a:r>
              <a:rPr lang="tr-TR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b="1" i="1" dirty="0" smtClean="0"/>
              <a:t>CORRECTIONS:</a:t>
            </a:r>
            <a:r>
              <a:rPr lang="tr-TR" dirty="0"/>
              <a:t> </a:t>
            </a:r>
            <a:r>
              <a:rPr lang="tr-TR" dirty="0" err="1"/>
              <a:t>Deniz’s</a:t>
            </a:r>
            <a:r>
              <a:rPr lang="en-US" dirty="0"/>
              <a:t> details of the events were recounted </a:t>
            </a:r>
            <a:r>
              <a:rPr lang="en-US" dirty="0" smtClean="0"/>
              <a:t>correct</a:t>
            </a:r>
            <a:r>
              <a:rPr lang="tr-TR" dirty="0" err="1" smtClean="0"/>
              <a:t>ly</a:t>
            </a:r>
            <a:r>
              <a:rPr lang="en-US" dirty="0" smtClean="0"/>
              <a:t> </a:t>
            </a:r>
            <a:r>
              <a:rPr lang="en-US" dirty="0"/>
              <a:t>and clearly</a:t>
            </a:r>
            <a:r>
              <a:rPr lang="tr-TR" dirty="0"/>
              <a:t>.</a:t>
            </a:r>
            <a:endParaRPr lang="tr-TR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589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9-) NON-PARALLEL SENTENCE: </a:t>
            </a:r>
            <a:r>
              <a:rPr lang="en-US" dirty="0" smtClean="0"/>
              <a:t>The production</a:t>
            </a:r>
            <a:r>
              <a:rPr lang="tr-TR" dirty="0" smtClean="0"/>
              <a:t> </a:t>
            </a:r>
            <a:r>
              <a:rPr lang="en-US" dirty="0" smtClean="0"/>
              <a:t>manager </a:t>
            </a:r>
            <a:r>
              <a:rPr lang="en-US" dirty="0"/>
              <a:t>was asked to write his </a:t>
            </a:r>
            <a:r>
              <a:rPr lang="en-US" dirty="0" smtClean="0"/>
              <a:t>report </a:t>
            </a:r>
            <a:r>
              <a:rPr lang="en-US" dirty="0"/>
              <a:t>quickly, accurately, and in a </a:t>
            </a:r>
            <a:r>
              <a:rPr lang="en-US" dirty="0" smtClean="0"/>
              <a:t>detailed</a:t>
            </a:r>
            <a:r>
              <a:rPr lang="tr-TR" dirty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en-US" b="1" i="1" dirty="0" err="1" smtClean="0"/>
              <a:t>CORRECTIONS:</a:t>
            </a:r>
            <a:r>
              <a:rPr lang="en-US" dirty="0" err="1"/>
              <a:t>The</a:t>
            </a:r>
            <a:r>
              <a:rPr lang="en-US" dirty="0"/>
              <a:t> production</a:t>
            </a:r>
            <a:r>
              <a:rPr lang="tr-TR" dirty="0"/>
              <a:t> </a:t>
            </a:r>
            <a:r>
              <a:rPr lang="en-US" dirty="0"/>
              <a:t>manager was asked to write his report quickly, accurately, and </a:t>
            </a:r>
            <a:r>
              <a:rPr lang="en-US" dirty="0" smtClean="0"/>
              <a:t>thoroughly.</a:t>
            </a:r>
          </a:p>
          <a:p>
            <a:pPr marL="0" indent="0">
              <a:buNone/>
            </a:pPr>
            <a:r>
              <a:rPr lang="en-US" b="1" dirty="0"/>
              <a:t>Note: Use the same form of comparison words within a sentence</a:t>
            </a:r>
            <a:r>
              <a:rPr lang="tr-TR" b="1" dirty="0"/>
              <a:t>.</a:t>
            </a:r>
            <a:endParaRPr lang="tr-TR" dirty="0"/>
          </a:p>
          <a:p>
            <a:pPr marL="0" indent="0">
              <a:buNone/>
            </a:pPr>
            <a:r>
              <a:rPr lang="tr-TR" b="1" dirty="0" smtClean="0"/>
              <a:t>10-) NON-PARALLEL SENTENCE:</a:t>
            </a:r>
            <a:r>
              <a:rPr lang="en-US" dirty="0"/>
              <a:t>Listening to his constant jabbering is a test of endurance and being patient.</a:t>
            </a:r>
            <a:endParaRPr lang="tr-TR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Listening </a:t>
            </a:r>
            <a:r>
              <a:rPr lang="en-US" dirty="0"/>
              <a:t>to his constant jabbering is a test of endurance </a:t>
            </a:r>
            <a:r>
              <a:rPr lang="en-US" dirty="0" smtClean="0"/>
              <a:t>and</a:t>
            </a:r>
            <a:r>
              <a:rPr lang="tr-TR" dirty="0" smtClean="0"/>
              <a:t> </a:t>
            </a:r>
            <a:r>
              <a:rPr lang="en-US" dirty="0" smtClean="0"/>
              <a:t>patience</a:t>
            </a:r>
            <a:r>
              <a:rPr lang="tr-TR" dirty="0" smtClean="0"/>
              <a:t>.</a:t>
            </a:r>
            <a:endParaRPr lang="tr-TR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127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9188"/>
            <a:ext cx="8229600" cy="1143000"/>
          </a:xfrm>
        </p:spPr>
        <p:txBody>
          <a:bodyPr/>
          <a:lstStyle/>
          <a:p>
            <a:r>
              <a:rPr lang="tr-TR" dirty="0" smtClean="0"/>
              <a:t>SENTENCE FRAGMENTS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b="1" dirty="0" smtClean="0"/>
              <a:t>Definition: </a:t>
            </a:r>
            <a:r>
              <a:rPr lang="en-US" i="1" dirty="0"/>
              <a:t>A </a:t>
            </a:r>
            <a:r>
              <a:rPr lang="en-US" i="1" dirty="0" smtClean="0"/>
              <a:t>sentence fragment</a:t>
            </a:r>
            <a:r>
              <a:rPr lang="en-US" i="1" dirty="0"/>
              <a:t> fails to be a sentence in </a:t>
            </a:r>
            <a:endParaRPr lang="tr-TR" i="1" dirty="0" smtClean="0"/>
          </a:p>
          <a:p>
            <a:pPr marL="0" indent="0">
              <a:buNone/>
            </a:pPr>
            <a:r>
              <a:rPr lang="en-US" i="1" dirty="0" smtClean="0"/>
              <a:t>the sense that it cannot stand by itself. It does not contain</a:t>
            </a:r>
            <a:endParaRPr lang="tr-TR" i="1" dirty="0" smtClean="0"/>
          </a:p>
          <a:p>
            <a:pPr marL="0" indent="0">
              <a:buNone/>
            </a:pPr>
            <a:r>
              <a:rPr lang="en-US" i="1" dirty="0" smtClean="0"/>
              <a:t> </a:t>
            </a:r>
            <a:r>
              <a:rPr lang="en-US" i="1" dirty="0"/>
              <a:t>even one </a:t>
            </a:r>
            <a:r>
              <a:rPr lang="en-US" i="1" dirty="0" smtClean="0"/>
              <a:t>independent clause</a:t>
            </a:r>
            <a:r>
              <a:rPr lang="tr-TR" i="1" dirty="0" smtClean="0"/>
              <a:t>.</a:t>
            </a:r>
            <a:r>
              <a:rPr lang="en-US" i="1" dirty="0"/>
              <a:t> </a:t>
            </a:r>
            <a:r>
              <a:rPr lang="en-US" dirty="0"/>
              <a:t>There are several reasons 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why </a:t>
            </a:r>
            <a:r>
              <a:rPr lang="en-US" dirty="0"/>
              <a:t>a group of words may seem to act like a sentence </a:t>
            </a:r>
            <a:r>
              <a:rPr lang="en-US" dirty="0" smtClean="0"/>
              <a:t>but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not have the wherewithal to make it as a complete 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thought.</a:t>
            </a:r>
            <a:r>
              <a:rPr lang="tr-TR" dirty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b="1" dirty="0"/>
              <a:t> </a:t>
            </a:r>
            <a:r>
              <a:rPr lang="tr-TR" b="1" dirty="0" smtClean="0"/>
              <a:t>                                 </a:t>
            </a:r>
            <a:r>
              <a:rPr lang="en-US" b="1" dirty="0" smtClean="0"/>
              <a:t>How </a:t>
            </a:r>
            <a:r>
              <a:rPr lang="en-US" b="1" dirty="0"/>
              <a:t>to Spot a </a:t>
            </a:r>
            <a:r>
              <a:rPr lang="en-US" b="1" dirty="0" smtClean="0"/>
              <a:t>Fragment</a:t>
            </a:r>
            <a:endParaRPr lang="tr-TR" dirty="0"/>
          </a:p>
          <a:p>
            <a:pPr marL="0" indent="0">
              <a:buNone/>
            </a:pPr>
            <a:r>
              <a:rPr lang="en-US" dirty="0" smtClean="0"/>
              <a:t>Put </a:t>
            </a:r>
            <a:r>
              <a:rPr lang="en-US" dirty="0"/>
              <a:t>each phrase through a simple test:</a:t>
            </a:r>
          </a:p>
          <a:p>
            <a:r>
              <a:rPr lang="en-US" dirty="0"/>
              <a:t>Does it have a verb?</a:t>
            </a:r>
          </a:p>
          <a:p>
            <a:r>
              <a:rPr lang="en-US" dirty="0"/>
              <a:t>Does it have a subject?</a:t>
            </a:r>
          </a:p>
          <a:p>
            <a:r>
              <a:rPr lang="en-US" dirty="0"/>
              <a:t>Can the phrase make sense standing alone (is it a dependent clause </a:t>
            </a:r>
            <a:r>
              <a:rPr lang="en-US" dirty="0" smtClean="0"/>
              <a:t>or phrase)?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                                              </a:t>
            </a:r>
            <a:r>
              <a:rPr lang="tr-TR" sz="2000" dirty="0" smtClean="0"/>
              <a:t> </a:t>
            </a:r>
            <a:r>
              <a:rPr lang="tr-TR" sz="2000" dirty="0" err="1" smtClean="0"/>
              <a:t>Rf:</a:t>
            </a:r>
            <a:r>
              <a:rPr lang="tr-TR" sz="2000" b="1" dirty="0" err="1" smtClean="0">
                <a:hlinkClick r:id="rId2"/>
              </a:rPr>
              <a:t>Capital</a:t>
            </a:r>
            <a:r>
              <a:rPr lang="tr-TR" sz="2000" b="1" dirty="0" smtClean="0">
                <a:hlinkClick r:id="rId2"/>
              </a:rPr>
              <a:t> </a:t>
            </a:r>
            <a:r>
              <a:rPr lang="tr-TR" sz="2000" b="1" dirty="0" err="1" smtClean="0">
                <a:hlinkClick r:id="rId2"/>
              </a:rPr>
              <a:t>Community</a:t>
            </a:r>
            <a:r>
              <a:rPr lang="tr-TR" sz="2000" b="1" dirty="0" smtClean="0">
                <a:hlinkClick r:id="rId2"/>
              </a:rPr>
              <a:t> </a:t>
            </a:r>
            <a:r>
              <a:rPr lang="tr-TR" sz="2000" b="1" dirty="0" err="1" smtClean="0">
                <a:hlinkClick r:id="rId2"/>
              </a:rPr>
              <a:t>College</a:t>
            </a:r>
            <a:r>
              <a:rPr lang="tr-TR" sz="2000" b="1" dirty="0" smtClean="0">
                <a:hlinkClick r:id="rId2"/>
              </a:rPr>
              <a:t> Foundation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576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i="1" dirty="0" smtClean="0"/>
              <a:t>1-) </a:t>
            </a:r>
            <a:r>
              <a:rPr lang="en-US" b="1" i="1" dirty="0" smtClean="0"/>
              <a:t>COMMA SPLICE: </a:t>
            </a:r>
            <a:r>
              <a:rPr lang="en-US" b="1" dirty="0" smtClean="0"/>
              <a:t> I did not eat enough this evening, I feel hungry. </a:t>
            </a:r>
            <a:endParaRPr lang="tr-TR" b="1" dirty="0" smtClean="0"/>
          </a:p>
          <a:p>
            <a:pPr marL="0" indent="0">
              <a:buNone/>
            </a:pPr>
            <a:r>
              <a:rPr lang="en-US" b="1" i="1" dirty="0" smtClean="0"/>
              <a:t>CORRECTIONS: I did not eat enough this evening</a:t>
            </a:r>
            <a:r>
              <a:rPr lang="tr-TR" dirty="0" smtClean="0"/>
              <a:t>[</a:t>
            </a:r>
            <a:r>
              <a:rPr lang="tr-TR" b="1" dirty="0" smtClean="0"/>
              <a:t>.</a:t>
            </a:r>
            <a:r>
              <a:rPr lang="tr-TR" dirty="0" smtClean="0"/>
              <a:t>]</a:t>
            </a:r>
            <a:endParaRPr lang="en-US" dirty="0" smtClean="0"/>
          </a:p>
          <a:p>
            <a:pPr marL="0" indent="0">
              <a:buNone/>
            </a:pPr>
            <a:r>
              <a:rPr lang="tr-TR" b="1" i="1" dirty="0" smtClean="0"/>
              <a:t> </a:t>
            </a:r>
            <a:r>
              <a:rPr lang="en-US" b="1" i="1" dirty="0" smtClean="0"/>
              <a:t>I feel hungry. 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</a:t>
            </a:r>
            <a:r>
              <a:rPr lang="en-US" dirty="0"/>
              <a:t>separate two independent clauses, you must use </a:t>
            </a:r>
            <a:r>
              <a:rPr lang="en-US" dirty="0" smtClean="0"/>
              <a:t>some </a:t>
            </a:r>
            <a:r>
              <a:rPr lang="en-US" dirty="0"/>
              <a:t>form of </a:t>
            </a:r>
            <a:r>
              <a:rPr lang="en-US" b="1" i="1" dirty="0"/>
              <a:t>end-stop punctuation</a:t>
            </a:r>
            <a:r>
              <a:rPr lang="en-US" dirty="0" smtClean="0"/>
              <a:t>.</a:t>
            </a:r>
            <a:r>
              <a:rPr lang="tr-TR" dirty="0"/>
              <a:t> </a:t>
            </a:r>
            <a:endParaRPr lang="tr-TR" dirty="0" smtClean="0"/>
          </a:p>
          <a:p>
            <a:pPr marL="0" indent="0">
              <a:buNone/>
            </a:pPr>
            <a:r>
              <a:rPr lang="tr-TR" b="1" i="1" dirty="0" smtClean="0"/>
              <a:t>2-)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The competition is very hard, my friend  will win.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b="1" i="1" dirty="0" smtClean="0"/>
              <a:t>The competition is very hard; </a:t>
            </a:r>
            <a:r>
              <a:rPr lang="en-US" b="1" i="1" u="sng" dirty="0" smtClean="0"/>
              <a:t>however</a:t>
            </a:r>
            <a:r>
              <a:rPr lang="en-US" b="1" i="1" dirty="0" smtClean="0"/>
              <a:t>, my friend will win.</a:t>
            </a:r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</a:t>
            </a:r>
            <a:r>
              <a:rPr lang="en-US" dirty="0"/>
              <a:t>join two independent clauses, you must use </a:t>
            </a:r>
            <a:r>
              <a:rPr lang="en-US" dirty="0" smtClean="0"/>
              <a:t>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en-US" dirty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784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 smtClean="0"/>
              <a:t>1-) SENTENCE FRAGMENT: </a:t>
            </a:r>
            <a:r>
              <a:rPr lang="en-US" dirty="0" smtClean="0"/>
              <a:t>R</a:t>
            </a:r>
            <a:r>
              <a:rPr lang="tr-TR" dirty="0" smtClean="0"/>
              <a:t>a</a:t>
            </a:r>
            <a:r>
              <a:rPr lang="en-US" dirty="0" smtClean="0"/>
              <a:t>n over there.  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tr-TR" i="1" dirty="0" smtClean="0"/>
              <a:t>My </a:t>
            </a:r>
            <a:r>
              <a:rPr lang="en-US" i="1" dirty="0" smtClean="0"/>
              <a:t>cat ran over there</a:t>
            </a:r>
            <a:r>
              <a:rPr lang="tr-TR" i="1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/>
              <a:t>The fragment</a:t>
            </a:r>
            <a:r>
              <a:rPr lang="tr-TR" b="1" dirty="0"/>
              <a:t> </a:t>
            </a:r>
            <a:r>
              <a:rPr lang="en-US" b="1" dirty="0"/>
              <a:t>sentence </a:t>
            </a:r>
            <a:r>
              <a:rPr lang="tr-TR" b="1" dirty="0"/>
              <a:t>is </a:t>
            </a:r>
            <a:r>
              <a:rPr lang="en-US" b="1" dirty="0"/>
              <a:t>missing </a:t>
            </a:r>
            <a:r>
              <a:rPr lang="tr-TR" b="1" dirty="0" smtClean="0"/>
              <a:t>a </a:t>
            </a:r>
            <a:r>
              <a:rPr lang="en-US" b="1" dirty="0" smtClean="0"/>
              <a:t>subject.</a:t>
            </a:r>
          </a:p>
          <a:p>
            <a:pPr marL="0" indent="0">
              <a:buNone/>
            </a:pPr>
            <a:endParaRPr lang="tr-TR" b="1" dirty="0" smtClean="0"/>
          </a:p>
          <a:p>
            <a:pPr marL="0" indent="0">
              <a:buNone/>
            </a:pPr>
            <a:r>
              <a:rPr lang="tr-TR" b="1" dirty="0" smtClean="0"/>
              <a:t>2-) SENTENCE </a:t>
            </a:r>
            <a:r>
              <a:rPr lang="tr-TR" b="1" dirty="0"/>
              <a:t>FRAGMENT: </a:t>
            </a:r>
            <a:r>
              <a:rPr lang="en-US" dirty="0"/>
              <a:t>Since you were not home, I left a note at your door.</a:t>
            </a:r>
            <a:endParaRPr lang="tr-TR" b="1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/>
              <a:t>I left a note at your door since you were not </a:t>
            </a:r>
            <a:r>
              <a:rPr lang="en-US" dirty="0" smtClean="0"/>
              <a:t>home</a:t>
            </a:r>
            <a:r>
              <a:rPr lang="tr-TR" dirty="0" smtClean="0"/>
              <a:t>.</a:t>
            </a:r>
            <a:endParaRPr lang="tr-TR" b="1" i="1" dirty="0"/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 smtClean="0"/>
              <a:t>The</a:t>
            </a:r>
            <a:r>
              <a:rPr lang="tr-TR" b="1" dirty="0" smtClean="0"/>
              <a:t> </a:t>
            </a:r>
            <a:r>
              <a:rPr lang="en-US" b="1" dirty="0" smtClean="0"/>
              <a:t>fragment </a:t>
            </a:r>
            <a:r>
              <a:rPr lang="tr-TR" b="1" dirty="0" smtClean="0"/>
              <a:t>is</a:t>
            </a:r>
            <a:r>
              <a:rPr lang="en-US" b="1" dirty="0" smtClean="0"/>
              <a:t> </a:t>
            </a:r>
            <a:r>
              <a:rPr lang="en-US" b="1" dirty="0"/>
              <a:t>not able to stand on </a:t>
            </a:r>
            <a:r>
              <a:rPr lang="en-US" b="1" dirty="0" smtClean="0"/>
              <a:t>its </a:t>
            </a:r>
            <a:r>
              <a:rPr lang="en-US" b="1" dirty="0"/>
              <a:t>own</a:t>
            </a:r>
            <a:r>
              <a:rPr lang="en-US" b="1" dirty="0" smtClean="0"/>
              <a:t>.</a:t>
            </a:r>
            <a:r>
              <a:rPr lang="en-US" b="1" dirty="0"/>
              <a:t> We </a:t>
            </a:r>
            <a:r>
              <a:rPr lang="en-US" b="1" dirty="0" smtClean="0"/>
              <a:t>complete</a:t>
            </a:r>
            <a:r>
              <a:rPr lang="tr-TR" b="1" dirty="0" smtClean="0"/>
              <a:t>d</a:t>
            </a:r>
            <a:r>
              <a:rPr lang="en-US" b="1" dirty="0" smtClean="0"/>
              <a:t> </a:t>
            </a:r>
            <a:r>
              <a:rPr lang="en-US" b="1" dirty="0"/>
              <a:t>the </a:t>
            </a:r>
            <a:r>
              <a:rPr lang="en-US" b="1" dirty="0" smtClean="0"/>
              <a:t>sentence </a:t>
            </a:r>
            <a:r>
              <a:rPr lang="en-US" b="1" dirty="0"/>
              <a:t>by adding more information - independent </a:t>
            </a:r>
            <a:r>
              <a:rPr lang="en-US" b="1" dirty="0" smtClean="0"/>
              <a:t>clause.</a:t>
            </a:r>
            <a:r>
              <a:rPr lang="tr-TR" b="1" dirty="0" smtClean="0"/>
              <a:t> 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2361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3-) SENTENCE FRAGMENT: </a:t>
            </a:r>
            <a:r>
              <a:rPr lang="en-US" dirty="0" smtClean="0"/>
              <a:t>We </a:t>
            </a:r>
            <a:r>
              <a:rPr lang="en-US" dirty="0"/>
              <a:t>are going to play tennis outside today. Unless it </a:t>
            </a:r>
            <a:r>
              <a:rPr lang="en-US" dirty="0" smtClean="0"/>
              <a:t>rains</a:t>
            </a:r>
            <a:r>
              <a:rPr lang="tr-TR" dirty="0" smtClean="0"/>
              <a:t>.</a:t>
            </a:r>
            <a:r>
              <a:rPr lang="tr-TR" b="1" dirty="0" smtClean="0"/>
              <a:t> 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We </a:t>
            </a:r>
            <a:r>
              <a:rPr lang="en-US" dirty="0"/>
              <a:t>are going to play tennis outside today, unless it rains." or "Unless it rains, we will play tennis today.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en-US" dirty="0"/>
              <a:t> </a:t>
            </a:r>
            <a:r>
              <a:rPr lang="en-US" b="1" dirty="0"/>
              <a:t>"Unless it rains" makes no sense by itself, so it should be attached to a </a:t>
            </a:r>
            <a:r>
              <a:rPr lang="en-US" b="1" dirty="0" smtClean="0"/>
              <a:t>sentence</a:t>
            </a:r>
            <a:r>
              <a:rPr lang="tr-TR" b="1" dirty="0" smtClean="0"/>
              <a:t>.</a:t>
            </a:r>
          </a:p>
          <a:p>
            <a:pPr marL="0" indent="0">
              <a:buNone/>
            </a:pPr>
            <a:r>
              <a:rPr lang="tr-TR" b="1" dirty="0" smtClean="0"/>
              <a:t>4-) SENTENCE </a:t>
            </a:r>
            <a:r>
              <a:rPr lang="tr-TR" b="1" dirty="0"/>
              <a:t>FRAGMENT: </a:t>
            </a:r>
            <a:r>
              <a:rPr lang="tr-TR" dirty="0" smtClean="0"/>
              <a:t>Samet is.</a:t>
            </a:r>
            <a:endParaRPr lang="tr-TR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tr-TR" i="1" dirty="0" smtClean="0"/>
              <a:t>Samet is a </a:t>
            </a:r>
            <a:r>
              <a:rPr lang="en-US" i="1" dirty="0" smtClean="0"/>
              <a:t>student.</a:t>
            </a:r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 smtClean="0"/>
              <a:t>The fragment</a:t>
            </a:r>
            <a:r>
              <a:rPr lang="tr-TR" b="1" dirty="0" smtClean="0"/>
              <a:t> </a:t>
            </a:r>
            <a:r>
              <a:rPr lang="en-US" b="1" dirty="0" smtClean="0"/>
              <a:t>sentence </a:t>
            </a:r>
            <a:r>
              <a:rPr lang="tr-TR" b="1" dirty="0" smtClean="0"/>
              <a:t>is </a:t>
            </a:r>
            <a:r>
              <a:rPr lang="en-US" b="1" dirty="0" smtClean="0"/>
              <a:t>missing an object</a:t>
            </a:r>
            <a:r>
              <a:rPr lang="tr-TR" b="1" dirty="0" smtClean="0"/>
              <a:t>.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41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dirty="0" smtClean="0"/>
              <a:t>5-)</a:t>
            </a:r>
            <a:r>
              <a:rPr lang="tr-TR" b="1" dirty="0"/>
              <a:t> SENTENCE FRAGMENT: </a:t>
            </a:r>
            <a:r>
              <a:rPr lang="en-US" dirty="0"/>
              <a:t>Because he lost his car keys, he had to catch the bus home.</a:t>
            </a:r>
            <a:endParaRPr lang="tr-TR" b="1" dirty="0"/>
          </a:p>
          <a:p>
            <a:pPr marL="0" indent="0">
              <a:buNone/>
            </a:pPr>
            <a:r>
              <a:rPr lang="en-US" b="1" i="1" dirty="0"/>
              <a:t>CORRECTIONS:</a:t>
            </a:r>
            <a:r>
              <a:rPr lang="tr-TR" b="1" i="1" dirty="0"/>
              <a:t> </a:t>
            </a:r>
            <a:r>
              <a:rPr lang="en-US" dirty="0"/>
              <a:t>He had to catch the bus home because he lost his car keys.</a:t>
            </a:r>
            <a:endParaRPr lang="tr-TR" b="1" i="1" dirty="0"/>
          </a:p>
          <a:p>
            <a:pPr marL="0" indent="0">
              <a:buNone/>
            </a:pPr>
            <a:r>
              <a:rPr lang="en-US" b="1" dirty="0"/>
              <a:t>Note:</a:t>
            </a:r>
            <a:r>
              <a:rPr lang="tr-TR" b="1" dirty="0"/>
              <a:t> </a:t>
            </a:r>
            <a:r>
              <a:rPr lang="en-US" b="1" dirty="0"/>
              <a:t>The</a:t>
            </a:r>
            <a:r>
              <a:rPr lang="tr-TR" b="1" dirty="0"/>
              <a:t> </a:t>
            </a:r>
            <a:r>
              <a:rPr lang="en-US" b="1" dirty="0"/>
              <a:t>fragment </a:t>
            </a:r>
            <a:r>
              <a:rPr lang="tr-TR" b="1" dirty="0"/>
              <a:t>is</a:t>
            </a:r>
            <a:r>
              <a:rPr lang="en-US" b="1" dirty="0"/>
              <a:t> not able to stand on its own. We complete</a:t>
            </a:r>
            <a:r>
              <a:rPr lang="tr-TR" b="1" dirty="0"/>
              <a:t>d</a:t>
            </a:r>
            <a:r>
              <a:rPr lang="en-US" b="1" dirty="0"/>
              <a:t> the sentence by adding more information - independent clause.</a:t>
            </a:r>
            <a:r>
              <a:rPr lang="tr-TR" b="1" dirty="0"/>
              <a:t> </a:t>
            </a:r>
            <a:endParaRPr lang="en-US" b="1" dirty="0"/>
          </a:p>
          <a:p>
            <a:pPr marL="0" indent="0">
              <a:buNone/>
            </a:pPr>
            <a:r>
              <a:rPr lang="tr-TR" b="1" dirty="0" smtClean="0"/>
              <a:t>6-) SENTENCE </a:t>
            </a:r>
            <a:r>
              <a:rPr lang="tr-TR" b="1" dirty="0"/>
              <a:t>FRAGMENT: </a:t>
            </a:r>
            <a:r>
              <a:rPr lang="en-US" dirty="0"/>
              <a:t>After they finished dinner, they went to the movies.</a:t>
            </a:r>
            <a:endParaRPr lang="tr-TR" b="1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/>
              <a:t>They went to the movies after they finished </a:t>
            </a:r>
            <a:r>
              <a:rPr lang="en-US" dirty="0" smtClean="0"/>
              <a:t>dinner</a:t>
            </a:r>
            <a:r>
              <a:rPr lang="tr-TR" dirty="0" smtClean="0"/>
              <a:t>.</a:t>
            </a:r>
            <a:endParaRPr lang="tr-TR" b="1" i="1" dirty="0"/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 smtClean="0"/>
              <a:t>The</a:t>
            </a:r>
            <a:r>
              <a:rPr lang="tr-TR" b="1" dirty="0" smtClean="0"/>
              <a:t> </a:t>
            </a:r>
            <a:r>
              <a:rPr lang="en-US" b="1" dirty="0"/>
              <a:t>fragment </a:t>
            </a:r>
            <a:r>
              <a:rPr lang="tr-TR" b="1" dirty="0"/>
              <a:t>is</a:t>
            </a:r>
            <a:r>
              <a:rPr lang="en-US" b="1" dirty="0"/>
              <a:t> not able to stand on its own. We complete</a:t>
            </a:r>
            <a:r>
              <a:rPr lang="tr-TR" b="1" dirty="0"/>
              <a:t>d</a:t>
            </a:r>
            <a:r>
              <a:rPr lang="en-US" b="1" dirty="0"/>
              <a:t> the sentence by adding more information - independent clause.</a:t>
            </a:r>
            <a:r>
              <a:rPr lang="tr-TR" b="1" dirty="0"/>
              <a:t> 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75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dirty="0"/>
              <a:t>7</a:t>
            </a:r>
            <a:r>
              <a:rPr lang="tr-TR" b="1" dirty="0" smtClean="0"/>
              <a:t>-) SENTENCE FRAGMENT: </a:t>
            </a:r>
            <a:r>
              <a:rPr lang="en-US" dirty="0" smtClean="0"/>
              <a:t>Opened the window.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 </a:t>
            </a:r>
            <a:r>
              <a:rPr lang="en-US" i="1" dirty="0" smtClean="0"/>
              <a:t>The girl opened the window.</a:t>
            </a:r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 smtClean="0"/>
              <a:t>We can correct the fragment with adding a subject.</a:t>
            </a:r>
          </a:p>
          <a:p>
            <a:pPr marL="0" indent="0">
              <a:buNone/>
            </a:pPr>
            <a:r>
              <a:rPr lang="tr-TR" b="1" dirty="0" smtClean="0"/>
              <a:t>8-) SENTENCE </a:t>
            </a:r>
            <a:r>
              <a:rPr lang="tr-TR" b="1" dirty="0"/>
              <a:t>FRAGMENT: </a:t>
            </a:r>
            <a:r>
              <a:rPr lang="en-US" dirty="0"/>
              <a:t>The statue standing by the doorway.</a:t>
            </a:r>
            <a:endParaRPr lang="tr-TR" b="1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statue is standing by the doorway.</a:t>
            </a:r>
            <a:endParaRPr lang="tr-TR" b="1" i="1" dirty="0"/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dirty="0" smtClean="0"/>
              <a:t>Add a helping verb</a:t>
            </a:r>
            <a:endParaRPr lang="tr-TR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400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/>
              <a:t>9-) SENTENCE FRAGMENT: </a:t>
            </a:r>
            <a:r>
              <a:rPr lang="en-US" dirty="0"/>
              <a:t>The sound from the room.</a:t>
            </a:r>
            <a:r>
              <a:rPr lang="tr-TR" b="1" dirty="0"/>
              <a:t> </a:t>
            </a:r>
          </a:p>
          <a:p>
            <a:pPr marL="0" indent="0">
              <a:buNone/>
            </a:pPr>
            <a:r>
              <a:rPr lang="en-US" b="1" i="1" dirty="0"/>
              <a:t>CORRECTIONS:</a:t>
            </a:r>
            <a:r>
              <a:rPr lang="tr-TR" b="1" i="1" dirty="0"/>
              <a:t> </a:t>
            </a:r>
            <a:r>
              <a:rPr lang="en-US" dirty="0"/>
              <a:t>The sound from the room was loud.</a:t>
            </a:r>
            <a:endParaRPr lang="tr-TR" b="1" i="1" dirty="0"/>
          </a:p>
          <a:p>
            <a:pPr marL="0" indent="0">
              <a:buNone/>
            </a:pPr>
            <a:r>
              <a:rPr lang="en-US" b="1" dirty="0"/>
              <a:t>Note:</a:t>
            </a:r>
            <a:r>
              <a:rPr lang="tr-TR" b="1" dirty="0"/>
              <a:t> </a:t>
            </a:r>
            <a:r>
              <a:rPr lang="en-US" b="1" dirty="0"/>
              <a:t>The predicate is missing in the fragment sentence.</a:t>
            </a:r>
          </a:p>
          <a:p>
            <a:pPr marL="0" indent="0">
              <a:buNone/>
            </a:pPr>
            <a:r>
              <a:rPr lang="tr-TR" b="1" dirty="0" smtClean="0"/>
              <a:t>10-) SENTENCE </a:t>
            </a:r>
            <a:r>
              <a:rPr lang="tr-TR" b="1" dirty="0"/>
              <a:t>FRAGMENT: </a:t>
            </a:r>
            <a:r>
              <a:rPr lang="en-US" dirty="0"/>
              <a:t>After </a:t>
            </a:r>
            <a:r>
              <a:rPr lang="tr-TR" dirty="0"/>
              <a:t>Hakan</a:t>
            </a:r>
            <a:r>
              <a:rPr lang="en-US" dirty="0"/>
              <a:t> bought the biology book.</a:t>
            </a:r>
            <a:endParaRPr lang="tr-TR" b="1" i="1" dirty="0"/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After </a:t>
            </a:r>
            <a:r>
              <a:rPr lang="tr-TR" dirty="0" smtClean="0"/>
              <a:t>Hakan</a:t>
            </a:r>
            <a:r>
              <a:rPr lang="en-US" dirty="0" smtClean="0"/>
              <a:t> </a:t>
            </a:r>
            <a:r>
              <a:rPr lang="en-US" dirty="0"/>
              <a:t>bought the biology book, </a:t>
            </a:r>
            <a:r>
              <a:rPr lang="tr-TR" dirty="0" smtClean="0"/>
              <a:t>he</a:t>
            </a:r>
            <a:r>
              <a:rPr lang="en-US" dirty="0" smtClean="0"/>
              <a:t> </a:t>
            </a:r>
            <a:r>
              <a:rPr lang="en-US" dirty="0"/>
              <a:t>began studying for her exam.</a:t>
            </a:r>
            <a:endParaRPr lang="tr-TR" b="1" i="1" dirty="0"/>
          </a:p>
          <a:p>
            <a:pPr marL="0" indent="0">
              <a:buNone/>
            </a:pPr>
            <a:r>
              <a:rPr lang="en-US" b="1" dirty="0"/>
              <a:t>Note</a:t>
            </a:r>
            <a:r>
              <a:rPr lang="en-US" b="1" dirty="0" smtClean="0"/>
              <a:t>:</a:t>
            </a:r>
            <a:r>
              <a:rPr lang="en-US" b="1" dirty="0"/>
              <a:t> The</a:t>
            </a:r>
            <a:r>
              <a:rPr lang="tr-TR" b="1" dirty="0"/>
              <a:t> </a:t>
            </a:r>
            <a:r>
              <a:rPr lang="en-US" b="1" dirty="0"/>
              <a:t>fragment </a:t>
            </a:r>
            <a:r>
              <a:rPr lang="tr-TR" b="1" dirty="0"/>
              <a:t>is</a:t>
            </a:r>
            <a:r>
              <a:rPr lang="en-US" b="1" dirty="0"/>
              <a:t> not able to stand on its own. We complete</a:t>
            </a:r>
            <a:r>
              <a:rPr lang="tr-TR" b="1" dirty="0"/>
              <a:t>d</a:t>
            </a:r>
            <a:r>
              <a:rPr lang="en-US" b="1" dirty="0"/>
              <a:t> the sentence by adding more information - independent clause.</a:t>
            </a:r>
            <a:r>
              <a:rPr lang="tr-TR" b="1" dirty="0"/>
              <a:t> 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322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92088"/>
          </a:xfrm>
        </p:spPr>
        <p:txBody>
          <a:bodyPr>
            <a:normAutofit/>
          </a:bodyPr>
          <a:lstStyle/>
          <a:p>
            <a:r>
              <a:rPr lang="tr-TR" sz="3600" b="1" dirty="0" smtClean="0"/>
              <a:t>REFERENCES</a:t>
            </a:r>
            <a:endParaRPr lang="en-US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sz="2400" dirty="0"/>
              <a:t>By </a:t>
            </a:r>
            <a:r>
              <a:rPr lang="en-US" sz="2400" u="sng" dirty="0">
                <a:hlinkClick r:id="rId2"/>
              </a:rPr>
              <a:t>Richard </a:t>
            </a:r>
            <a:r>
              <a:rPr lang="en-US" sz="2400" u="sng" dirty="0" err="1">
                <a:hlinkClick r:id="rId2"/>
              </a:rPr>
              <a:t>Nordquist</a:t>
            </a:r>
            <a:r>
              <a:rPr lang="en-US" sz="2400" dirty="0"/>
              <a:t>, About.com </a:t>
            </a:r>
            <a:r>
              <a:rPr lang="en-US" sz="2400" dirty="0" smtClean="0"/>
              <a:t>Guide</a:t>
            </a:r>
            <a:r>
              <a:rPr lang="tr-TR" sz="2400" dirty="0" smtClean="0"/>
              <a:t> (</a:t>
            </a:r>
            <a:r>
              <a:rPr lang="tr-TR" sz="1800" dirty="0" err="1"/>
              <a:t>run</a:t>
            </a:r>
            <a:r>
              <a:rPr lang="tr-TR" sz="1800" dirty="0"/>
              <a:t>-on </a:t>
            </a:r>
            <a:r>
              <a:rPr lang="tr-TR" sz="1800" dirty="0" err="1" smtClean="0"/>
              <a:t>sentence</a:t>
            </a:r>
            <a:r>
              <a:rPr lang="tr-TR" sz="2400" dirty="0" smtClean="0"/>
              <a:t>)</a:t>
            </a:r>
          </a:p>
          <a:p>
            <a:pPr fontAlgn="base"/>
            <a:r>
              <a:rPr lang="tr-TR" sz="2400" dirty="0">
                <a:hlinkClick r:id="rId3"/>
              </a:rPr>
              <a:t>http://</a:t>
            </a:r>
            <a:r>
              <a:rPr lang="tr-TR" sz="2400" dirty="0" smtClean="0">
                <a:hlinkClick r:id="rId3"/>
              </a:rPr>
              <a:t>grammar.yourdictionary.com/sentences/run-on-sentences.html</a:t>
            </a:r>
            <a:endParaRPr lang="tr-TR" sz="2400" dirty="0" smtClean="0"/>
          </a:p>
          <a:p>
            <a:r>
              <a:rPr lang="en-US" sz="2400" i="1" dirty="0"/>
              <a:t>by Tina </a:t>
            </a:r>
            <a:r>
              <a:rPr lang="en-US" sz="2400" i="1" dirty="0" smtClean="0"/>
              <a:t>Blue</a:t>
            </a:r>
            <a:r>
              <a:rPr lang="tr-TR" sz="2400" i="1" dirty="0" smtClean="0"/>
              <a:t> </a:t>
            </a:r>
            <a:r>
              <a:rPr lang="en-US" sz="2400" i="1" dirty="0" smtClean="0"/>
              <a:t>August </a:t>
            </a:r>
            <a:r>
              <a:rPr lang="en-US" sz="2400" i="1" dirty="0"/>
              <a:t>11, </a:t>
            </a:r>
            <a:r>
              <a:rPr lang="en-US" sz="2400" i="1" dirty="0" smtClean="0"/>
              <a:t>2000</a:t>
            </a:r>
            <a:endParaRPr lang="tr-TR" sz="2400" i="1" dirty="0" smtClean="0"/>
          </a:p>
          <a:p>
            <a:pPr marL="0" indent="0">
              <a:buNone/>
            </a:pPr>
            <a:r>
              <a:rPr lang="tr-TR" sz="2400" dirty="0">
                <a:hlinkClick r:id="rId4"/>
              </a:rPr>
              <a:t>http://</a:t>
            </a:r>
            <a:r>
              <a:rPr lang="tr-TR" sz="2400" dirty="0" smtClean="0">
                <a:hlinkClick r:id="rId4"/>
              </a:rPr>
              <a:t>www.ingilizcecin.com/doc/1804/run-on-sentences-fused-sentence-comma-splice-errors-ppt.html</a:t>
            </a:r>
            <a:endParaRPr lang="tr-TR" sz="2400" dirty="0" smtClean="0"/>
          </a:p>
          <a:p>
            <a:pPr marL="0" indent="0" fontAlgn="base">
              <a:buNone/>
            </a:pPr>
            <a:endParaRPr lang="tr-TR" sz="2400" b="1" dirty="0" smtClean="0">
              <a:hlinkClick r:id="rId5"/>
            </a:endParaRPr>
          </a:p>
          <a:p>
            <a:pPr fontAlgn="base"/>
            <a:r>
              <a:rPr lang="tr-TR" sz="2400" dirty="0">
                <a:hlinkClick r:id="rId6"/>
              </a:rPr>
              <a:t>http://www.gmc.edu/students/arc/documents/CommonSentenceErrors.pdf</a:t>
            </a:r>
            <a:endParaRPr lang="tr-TR" sz="2400" b="1" dirty="0" smtClean="0">
              <a:hlinkClick r:id="rId5"/>
            </a:endParaRPr>
          </a:p>
          <a:p>
            <a:pPr fontAlgn="base"/>
            <a:r>
              <a:rPr lang="tr-TR" sz="2400" b="1" dirty="0" smtClean="0">
                <a:hlinkClick r:id="rId5"/>
              </a:rPr>
              <a:t>staff@myenglishteacher.net</a:t>
            </a:r>
            <a:r>
              <a:rPr lang="tr-TR" sz="2400" b="1" dirty="0"/>
              <a:t>  </a:t>
            </a:r>
            <a:endParaRPr lang="tr-TR" sz="2400" dirty="0" smtClean="0"/>
          </a:p>
          <a:p>
            <a:pPr fontAlgn="base"/>
            <a:r>
              <a:rPr lang="en-US" sz="2400" dirty="0" smtClean="0"/>
              <a:t>By </a:t>
            </a:r>
            <a:r>
              <a:rPr lang="en-US" sz="2400" dirty="0"/>
              <a:t>Christopher Cross, </a:t>
            </a:r>
            <a:r>
              <a:rPr lang="en-US" sz="2400" dirty="0" err="1"/>
              <a:t>eHow</a:t>
            </a:r>
            <a:r>
              <a:rPr lang="en-US" sz="2400" dirty="0"/>
              <a:t> </a:t>
            </a:r>
            <a:r>
              <a:rPr lang="en-US" sz="2400" dirty="0" smtClean="0"/>
              <a:t>Contributor</a:t>
            </a:r>
            <a:r>
              <a:rPr lang="tr-TR" sz="1600" b="1" dirty="0" smtClean="0"/>
              <a:t> (</a:t>
            </a:r>
            <a:r>
              <a:rPr lang="en-US" sz="2000" b="1" dirty="0" smtClean="0"/>
              <a:t>How </a:t>
            </a:r>
            <a:r>
              <a:rPr lang="en-US" sz="2000" b="1" dirty="0"/>
              <a:t>to Avoid Nonparallel </a:t>
            </a:r>
            <a:r>
              <a:rPr lang="en-US" sz="2000" b="1" dirty="0" smtClean="0"/>
              <a:t>Sentences</a:t>
            </a:r>
            <a:r>
              <a:rPr lang="tr-TR" sz="2000" b="1" dirty="0" smtClean="0"/>
              <a:t>)</a:t>
            </a:r>
            <a:endParaRPr lang="en-US" sz="2000" b="1" dirty="0"/>
          </a:p>
          <a:p>
            <a:pPr fontAlgn="base"/>
            <a:r>
              <a:rPr lang="tr-TR" sz="2000" dirty="0">
                <a:hlinkClick r:id="rId7"/>
              </a:rPr>
              <a:t>http://</a:t>
            </a:r>
            <a:r>
              <a:rPr lang="tr-TR" sz="2000" dirty="0" smtClean="0">
                <a:hlinkClick r:id="rId7"/>
              </a:rPr>
              <a:t>library.bethel.edu/class/tutorials/writ-cit/Parallelism_in_Sentences.pdf</a:t>
            </a:r>
            <a:endParaRPr lang="tr-TR" sz="2000" dirty="0" smtClean="0"/>
          </a:p>
          <a:p>
            <a:pPr fontAlgn="base"/>
            <a:r>
              <a:rPr lang="tr-TR" sz="2000" dirty="0">
                <a:hlinkClick r:id="rId8"/>
              </a:rPr>
              <a:t>http://</a:t>
            </a:r>
            <a:r>
              <a:rPr lang="tr-TR" sz="2000" dirty="0" smtClean="0">
                <a:hlinkClick r:id="rId8"/>
              </a:rPr>
              <a:t>enguistic.blogspot.com/2006/01/common-error-4-non-parallel.html</a:t>
            </a:r>
            <a:endParaRPr lang="tr-TR" sz="2000" dirty="0" smtClean="0"/>
          </a:p>
          <a:p>
            <a:pPr fontAlgn="base"/>
            <a:r>
              <a:rPr lang="tr-TR" sz="2000" dirty="0">
                <a:hlinkClick r:id="rId9"/>
              </a:rPr>
              <a:t>http://grammar.ccc.commnet.edu/grammar/fragments.htm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44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i="1" dirty="0" smtClean="0"/>
              <a:t>3-) </a:t>
            </a:r>
            <a:r>
              <a:rPr lang="en-US" b="1" i="1" dirty="0" smtClean="0"/>
              <a:t>COMMA SPLICE: I had pain in my shoulder, I did not help to my mother to pick up the salon.  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I had pain in my shoulder</a:t>
            </a:r>
            <a:r>
              <a:rPr lang="tr-TR" b="1" i="1" dirty="0" smtClean="0"/>
              <a:t>, </a:t>
            </a:r>
            <a:r>
              <a:rPr lang="tr-TR" b="1" i="1" u="sng" dirty="0" err="1" smtClean="0"/>
              <a:t>so</a:t>
            </a:r>
            <a:r>
              <a:rPr lang="en-US" b="1" i="1" dirty="0" smtClean="0"/>
              <a:t> I did not help to my mother to pick up the salon. 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tr-TR" b="1" i="1" dirty="0" smtClean="0"/>
              <a:t>4-) </a:t>
            </a:r>
            <a:r>
              <a:rPr lang="en-US" b="1" i="1" dirty="0" smtClean="0"/>
              <a:t>COMMA SPLICE:</a:t>
            </a:r>
            <a:r>
              <a:rPr lang="tr-TR" b="1" i="1" dirty="0"/>
              <a:t> </a:t>
            </a:r>
            <a:r>
              <a:rPr lang="en-US" b="1" i="1" dirty="0" smtClean="0"/>
              <a:t>My brother cut his carpus, my brother did not cry.</a:t>
            </a:r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My brother cut his carpus</a:t>
            </a:r>
            <a:r>
              <a:rPr lang="tr-TR" b="1" i="1" dirty="0" smtClean="0"/>
              <a:t>; he </a:t>
            </a:r>
            <a:r>
              <a:rPr lang="en-US" b="1" i="1" dirty="0" smtClean="0"/>
              <a:t>did not cry.</a:t>
            </a:r>
            <a:endParaRPr lang="tr-TR" b="1" i="1" dirty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tr-TR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44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i="1" dirty="0" smtClean="0"/>
              <a:t>5-)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I adopted a very cute new puppy, he ate my very expensive shoes</a:t>
            </a:r>
            <a:r>
              <a:rPr lang="en-US" b="1" dirty="0" smtClean="0"/>
              <a:t>.</a:t>
            </a:r>
            <a:endParaRPr lang="tr-TR" b="1" dirty="0" smtClean="0"/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I adopted a very cute new puppy</a:t>
            </a:r>
            <a:r>
              <a:rPr lang="tr-TR" b="1" i="1" dirty="0" smtClean="0"/>
              <a:t>, </a:t>
            </a:r>
            <a:r>
              <a:rPr lang="tr-TR" b="1" i="1" u="sng" dirty="0" smtClean="0"/>
              <a:t>but</a:t>
            </a:r>
            <a:r>
              <a:rPr lang="en-US" b="1" i="1" dirty="0" smtClean="0"/>
              <a:t> he ate my very expensive shoes</a:t>
            </a:r>
            <a:r>
              <a:rPr lang="en-US" b="1" dirty="0" smtClean="0"/>
              <a:t>.</a:t>
            </a:r>
            <a:endParaRPr lang="tr-TR" b="1" dirty="0" smtClean="0"/>
          </a:p>
          <a:p>
            <a:pPr marL="0" indent="0">
              <a:buNone/>
            </a:pPr>
            <a:r>
              <a:rPr lang="tr-TR" b="1" i="1" dirty="0" smtClean="0"/>
              <a:t> </a:t>
            </a: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r>
              <a:rPr lang="tr-TR" b="1" i="1" dirty="0" smtClean="0"/>
              <a:t>6-) </a:t>
            </a:r>
            <a:r>
              <a:rPr lang="en-US" b="1" i="1" dirty="0" smtClean="0"/>
              <a:t>COMMA SPLICE:</a:t>
            </a:r>
            <a:r>
              <a:rPr lang="tr-TR" b="1" i="1" dirty="0"/>
              <a:t> </a:t>
            </a:r>
            <a:r>
              <a:rPr lang="en-US" b="1" i="1" dirty="0" smtClean="0"/>
              <a:t>He said he would be late, he arrived on time.</a:t>
            </a:r>
          </a:p>
          <a:p>
            <a:pPr marL="0" indent="0">
              <a:buNone/>
            </a:pPr>
            <a:r>
              <a:rPr lang="en-US" b="1" i="1" dirty="0" smtClean="0"/>
              <a:t>CORRECTIONS: He said he would be late, </a:t>
            </a:r>
            <a:r>
              <a:rPr lang="en-US" b="1" i="1" u="sng" dirty="0" smtClean="0"/>
              <a:t>yet </a:t>
            </a:r>
            <a:r>
              <a:rPr lang="en-US" b="1" i="1" dirty="0" smtClean="0"/>
              <a:t>he arrived on time.</a:t>
            </a:r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en-US" dirty="0" smtClean="0"/>
              <a:t>.</a:t>
            </a:r>
            <a:endParaRPr lang="tr-TR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9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tr-TR" b="1" i="1" dirty="0" smtClean="0"/>
              <a:t>7-)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She wasn’t needed, she left. </a:t>
            </a:r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She wasn’t needed, </a:t>
            </a:r>
            <a:r>
              <a:rPr lang="en-US" b="1" i="1" u="sng" dirty="0" smtClean="0"/>
              <a:t>so</a:t>
            </a:r>
            <a:r>
              <a:rPr lang="en-US" b="1" i="1" dirty="0" smtClean="0"/>
              <a:t> she left</a:t>
            </a:r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tr-TR" b="1" i="1" dirty="0" smtClean="0"/>
              <a:t>8-)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I got up early this morning, </a:t>
            </a:r>
            <a:r>
              <a:rPr lang="tr-TR" b="1" i="1" dirty="0" smtClean="0"/>
              <a:t>I’m </a:t>
            </a:r>
            <a:r>
              <a:rPr lang="en-US" b="1" i="1" dirty="0" smtClean="0"/>
              <a:t>sleepy</a:t>
            </a:r>
            <a:r>
              <a:rPr lang="tr-TR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I got up early this morning</a:t>
            </a:r>
            <a:r>
              <a:rPr lang="tr-TR" dirty="0" smtClean="0"/>
              <a:t>[</a:t>
            </a:r>
            <a:r>
              <a:rPr lang="tr-TR" b="1" dirty="0"/>
              <a:t>;</a:t>
            </a:r>
            <a:r>
              <a:rPr lang="tr-TR" dirty="0" smtClean="0"/>
              <a:t>]</a:t>
            </a:r>
            <a:endParaRPr lang="en-US" dirty="0" smtClean="0"/>
          </a:p>
          <a:p>
            <a:pPr marL="0" indent="0">
              <a:buNone/>
            </a:pPr>
            <a:r>
              <a:rPr lang="en-US" b="1" i="1" dirty="0" smtClean="0"/>
              <a:t> </a:t>
            </a:r>
            <a:r>
              <a:rPr lang="tr-TR" b="1" i="1" dirty="0" smtClean="0"/>
              <a:t>I’m </a:t>
            </a:r>
            <a:r>
              <a:rPr lang="en-US" b="1" i="1" dirty="0" smtClean="0"/>
              <a:t>sleepy</a:t>
            </a:r>
            <a:r>
              <a:rPr lang="tr-TR" b="1" i="1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separate two independent clauses, you must use some form of </a:t>
            </a:r>
            <a:r>
              <a:rPr lang="en-US" b="1" i="1" dirty="0" smtClean="0"/>
              <a:t>end-stop punctuation</a:t>
            </a:r>
            <a:r>
              <a:rPr lang="en-US" dirty="0" smtClean="0"/>
              <a:t>.</a:t>
            </a:r>
            <a:r>
              <a:rPr lang="tr-TR" dirty="0" smtClean="0"/>
              <a:t> 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tr-TR" b="1" i="1" dirty="0" smtClean="0"/>
          </a:p>
        </p:txBody>
      </p:sp>
    </p:spTree>
    <p:extLst>
      <p:ext uri="{BB962C8B-B14F-4D97-AF65-F5344CB8AC3E}">
        <p14:creationId xmlns:p14="http://schemas.microsoft.com/office/powerpoint/2010/main" val="211716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i="1" dirty="0" smtClean="0"/>
              <a:t>9-)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My brother cut his carpus, my brother did not cry.</a:t>
            </a:r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My brother cut his carpus</a:t>
            </a:r>
            <a:r>
              <a:rPr lang="tr-TR" b="1" i="1" dirty="0" smtClean="0"/>
              <a:t>, </a:t>
            </a:r>
            <a:r>
              <a:rPr lang="tr-TR" b="1" i="1" u="sng" dirty="0" smtClean="0"/>
              <a:t>but</a:t>
            </a:r>
            <a:r>
              <a:rPr lang="tr-TR" b="1" i="1" dirty="0" smtClean="0"/>
              <a:t> he </a:t>
            </a:r>
            <a:r>
              <a:rPr lang="en-US" b="1" i="1" dirty="0" smtClean="0"/>
              <a:t>did not cry.</a:t>
            </a:r>
            <a:endParaRPr lang="tr-TR" b="1" i="1" dirty="0" smtClean="0"/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tr-TR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r>
              <a:rPr lang="tr-TR" b="1" i="1" dirty="0" smtClean="0"/>
              <a:t>10-) </a:t>
            </a:r>
            <a:r>
              <a:rPr lang="en-US" b="1" i="1" dirty="0" smtClean="0"/>
              <a:t>COMMA SPLICE:</a:t>
            </a:r>
            <a:r>
              <a:rPr lang="tr-TR" b="1" i="1" dirty="0" smtClean="0"/>
              <a:t> </a:t>
            </a:r>
            <a:r>
              <a:rPr lang="en-US" b="1" i="1" dirty="0" smtClean="0"/>
              <a:t>He was a very smart student, he could not pass the exam</a:t>
            </a:r>
            <a:r>
              <a:rPr lang="tr-TR" b="1" i="1" dirty="0" smtClean="0"/>
              <a:t>.</a:t>
            </a:r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 </a:t>
            </a:r>
            <a:r>
              <a:rPr lang="en-US" b="1" i="1" dirty="0" smtClean="0"/>
              <a:t>He was a very smart student</a:t>
            </a:r>
            <a:r>
              <a:rPr lang="tr-TR" b="1" i="1" dirty="0" smtClean="0"/>
              <a:t>; </a:t>
            </a:r>
            <a:r>
              <a:rPr lang="en-US" b="1" i="1" u="sng" dirty="0" smtClean="0"/>
              <a:t>however</a:t>
            </a:r>
            <a:r>
              <a:rPr lang="tr-TR" b="1" i="1" dirty="0" smtClean="0"/>
              <a:t>,</a:t>
            </a:r>
            <a:r>
              <a:rPr lang="en-US" b="1" i="1" dirty="0" smtClean="0"/>
              <a:t> he could not pass the exam</a:t>
            </a:r>
            <a:r>
              <a:rPr lang="tr-TR" b="1" i="1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Note: </a:t>
            </a:r>
            <a:r>
              <a:rPr lang="en-US" dirty="0" smtClean="0"/>
              <a:t>To join two independent clauses, you must use a</a:t>
            </a:r>
            <a:r>
              <a:rPr lang="tr-TR" dirty="0" smtClean="0"/>
              <a:t> </a:t>
            </a:r>
            <a:r>
              <a:rPr lang="en-US" b="1" i="1" dirty="0" smtClean="0"/>
              <a:t>coordinator</a:t>
            </a:r>
            <a:r>
              <a:rPr lang="tr-TR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tr-TR" b="1" i="1" dirty="0" smtClean="0"/>
          </a:p>
        </p:txBody>
      </p:sp>
    </p:spTree>
    <p:extLst>
      <p:ext uri="{BB962C8B-B14F-4D97-AF65-F5344CB8AC3E}">
        <p14:creationId xmlns:p14="http://schemas.microsoft.com/office/powerpoint/2010/main" val="9274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tr-TR" b="1" dirty="0" smtClean="0"/>
              <a:t>RUN-ON SENTENCE</a:t>
            </a:r>
            <a:endParaRPr lang="en-US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r>
              <a:rPr lang="tr-TR" b="1" dirty="0"/>
              <a:t> </a:t>
            </a:r>
            <a:r>
              <a:rPr lang="tr-TR" b="1" dirty="0" smtClean="0"/>
              <a:t>     Definition: </a:t>
            </a:r>
            <a:r>
              <a:rPr lang="en-US" dirty="0" smtClean="0"/>
              <a:t>In run-on sentence (Fused Sentence), two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 or more independent clauses ‘‘run together’’ with no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 punctuation. </a:t>
            </a:r>
            <a:endParaRPr lang="tr-TR" dirty="0" smtClean="0"/>
          </a:p>
          <a:p>
            <a:pPr>
              <a:buFontTx/>
              <a:buChar char="-"/>
            </a:pPr>
            <a:endParaRPr lang="tr-TR" dirty="0"/>
          </a:p>
          <a:p>
            <a:pPr>
              <a:buFontTx/>
              <a:buChar char="-"/>
            </a:pPr>
            <a:r>
              <a:rPr lang="en-US" dirty="0" smtClean="0"/>
              <a:t>Independent clause</a:t>
            </a:r>
            <a:r>
              <a:rPr lang="tr-TR" dirty="0" smtClean="0"/>
              <a:t>+</a:t>
            </a:r>
            <a:r>
              <a:rPr lang="en-US" dirty="0" smtClean="0"/>
              <a:t>independent clause</a:t>
            </a:r>
            <a:r>
              <a:rPr lang="tr-TR" dirty="0" smtClean="0"/>
              <a:t>+</a:t>
            </a:r>
            <a:r>
              <a:rPr lang="en-US" dirty="0" smtClean="0"/>
              <a:t>independent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clause</a:t>
            </a:r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tr-TR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tr-T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tr-T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              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Rf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The Random House Handbook, Fourth Edition</a:t>
            </a:r>
            <a:r>
              <a:rPr lang="tr-TR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51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1-) </a:t>
            </a:r>
            <a:r>
              <a:rPr lang="en-US" b="1" dirty="0" smtClean="0"/>
              <a:t>R</a:t>
            </a:r>
            <a:r>
              <a:rPr lang="tr-TR" b="1" dirty="0" smtClean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Ismail loved swimming in the neighbor’s</a:t>
            </a:r>
            <a:r>
              <a:rPr lang="tr-TR" dirty="0" smtClean="0"/>
              <a:t> </a:t>
            </a:r>
            <a:r>
              <a:rPr lang="en-US" dirty="0" smtClean="0"/>
              <a:t>pool he felt the water too cold.</a:t>
            </a:r>
            <a:endParaRPr lang="tr-TR" dirty="0" smtClean="0"/>
          </a:p>
          <a:p>
            <a:pPr marL="0" indent="0">
              <a:buNone/>
            </a:pPr>
            <a:r>
              <a:rPr lang="en-US" b="1" i="1" dirty="0" smtClean="0"/>
              <a:t>CORRECTIONS: </a:t>
            </a:r>
            <a:r>
              <a:rPr lang="en-US" dirty="0" smtClean="0"/>
              <a:t>Run-on Sentence:</a:t>
            </a:r>
            <a:r>
              <a:rPr lang="tr-TR" dirty="0" smtClean="0"/>
              <a:t> </a:t>
            </a:r>
            <a:r>
              <a:rPr lang="en-US" dirty="0" smtClean="0"/>
              <a:t>Ismail loved swimming in the neighbor’s</a:t>
            </a:r>
            <a:r>
              <a:rPr lang="tr-TR" dirty="0" smtClean="0"/>
              <a:t> </a:t>
            </a:r>
            <a:r>
              <a:rPr lang="en-US" dirty="0" smtClean="0"/>
              <a:t>pool</a:t>
            </a:r>
            <a:r>
              <a:rPr lang="tr-TR" dirty="0" smtClean="0"/>
              <a:t>[.]</a:t>
            </a:r>
            <a:r>
              <a:rPr lang="en-US" dirty="0" smtClean="0"/>
              <a:t> </a:t>
            </a:r>
            <a:r>
              <a:rPr lang="tr-TR" dirty="0" smtClean="0"/>
              <a:t>H</a:t>
            </a:r>
            <a:r>
              <a:rPr lang="en-US" dirty="0" smtClean="0"/>
              <a:t>e felt the water too cold.</a:t>
            </a:r>
            <a:endParaRPr lang="tr-TR" dirty="0" smtClean="0"/>
          </a:p>
          <a:p>
            <a:pPr marL="0" indent="0">
              <a:buNone/>
            </a:pPr>
            <a:r>
              <a:rPr lang="tr-TR" b="1" dirty="0" smtClean="0"/>
              <a:t>2-) </a:t>
            </a:r>
            <a:r>
              <a:rPr lang="en-US" b="1" dirty="0" smtClean="0"/>
              <a:t>R</a:t>
            </a:r>
            <a:r>
              <a:rPr lang="tr-TR" b="1" dirty="0" smtClean="0"/>
              <a:t>UN-ON SENTENCE</a:t>
            </a:r>
            <a:r>
              <a:rPr lang="en-US" b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I wanted to do study yesterday evening I had headache because of too much noise which came from the street. </a:t>
            </a:r>
          </a:p>
          <a:p>
            <a:pPr marL="0" indent="0">
              <a:buNone/>
            </a:pPr>
            <a:r>
              <a:rPr lang="en-US" b="1" i="1" dirty="0" smtClean="0"/>
              <a:t>CORRECTIONS</a:t>
            </a:r>
            <a:r>
              <a:rPr lang="tr-TR" b="1" i="1" dirty="0" smtClean="0"/>
              <a:t>:</a:t>
            </a:r>
            <a:r>
              <a:rPr lang="tr-TR" b="1" dirty="0" smtClean="0"/>
              <a:t> </a:t>
            </a:r>
            <a:r>
              <a:rPr lang="en-US" dirty="0" smtClean="0"/>
              <a:t>I wanted to do study yesterday evening</a:t>
            </a:r>
            <a:r>
              <a:rPr lang="tr-TR" dirty="0" smtClean="0"/>
              <a:t>[.]</a:t>
            </a:r>
            <a:r>
              <a:rPr lang="en-US" dirty="0" smtClean="0"/>
              <a:t> I had headache because of too much noise which came from the street. </a:t>
            </a:r>
          </a:p>
          <a:p>
            <a:pPr marL="0" indent="0">
              <a:buNone/>
            </a:pPr>
            <a:r>
              <a:rPr lang="en-US" b="1" dirty="0" smtClean="0"/>
              <a:t>Note: Write </a:t>
            </a:r>
            <a:r>
              <a:rPr lang="en-US" b="1" dirty="0"/>
              <a:t>the two independent clauses as separate sentences using periods.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785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b="1" dirty="0" smtClean="0"/>
              <a:t>3-) </a:t>
            </a:r>
            <a:r>
              <a:rPr lang="en-US" b="1" dirty="0" smtClean="0"/>
              <a:t>R</a:t>
            </a:r>
            <a:r>
              <a:rPr lang="tr-TR" b="1" dirty="0" smtClean="0"/>
              <a:t>UN-ON SENTENCE</a:t>
            </a:r>
            <a:r>
              <a:rPr lang="en-US" b="1" dirty="0" smtClean="0"/>
              <a:t>:</a:t>
            </a:r>
            <a:r>
              <a:rPr lang="tr-TR" b="1" dirty="0"/>
              <a:t> </a:t>
            </a:r>
            <a:r>
              <a:rPr lang="en-US" dirty="0" smtClean="0"/>
              <a:t>Tony </a:t>
            </a:r>
            <a:r>
              <a:rPr lang="en-US" dirty="0"/>
              <a:t>is dishonest he steals hubcaps for a </a:t>
            </a:r>
            <a:r>
              <a:rPr lang="en-US" dirty="0" smtClean="0"/>
              <a:t>living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r>
              <a:rPr lang="en-US" b="1" i="1" dirty="0" smtClean="0"/>
              <a:t>CORRECTIONS:</a:t>
            </a:r>
            <a:r>
              <a:rPr lang="tr-TR" b="1" i="1" dirty="0" smtClean="0"/>
              <a:t> </a:t>
            </a:r>
            <a:r>
              <a:rPr lang="en-US" dirty="0" smtClean="0"/>
              <a:t>Tony </a:t>
            </a:r>
            <a:r>
              <a:rPr lang="en-US" dirty="0"/>
              <a:t>is </a:t>
            </a:r>
            <a:r>
              <a:rPr lang="en-US" dirty="0" smtClean="0"/>
              <a:t>dishonest</a:t>
            </a:r>
            <a:r>
              <a:rPr lang="tr-TR" dirty="0" smtClean="0"/>
              <a:t>[;]</a:t>
            </a:r>
            <a:r>
              <a:rPr lang="en-US" dirty="0" smtClean="0"/>
              <a:t>he </a:t>
            </a:r>
            <a:r>
              <a:rPr lang="en-US" dirty="0"/>
              <a:t>steals hubcaps for a </a:t>
            </a:r>
            <a:r>
              <a:rPr lang="en-US" dirty="0" smtClean="0"/>
              <a:t>living</a:t>
            </a:r>
            <a:r>
              <a:rPr lang="tr-TR" dirty="0" smtClean="0"/>
              <a:t>.</a:t>
            </a:r>
          </a:p>
          <a:p>
            <a:pPr marL="0" indent="0">
              <a:buNone/>
            </a:pPr>
            <a:r>
              <a:rPr lang="tr-TR" b="1" dirty="0" smtClean="0"/>
              <a:t>4-) </a:t>
            </a:r>
            <a:r>
              <a:rPr lang="en-US" b="1" dirty="0" smtClean="0"/>
              <a:t>R</a:t>
            </a:r>
            <a:r>
              <a:rPr lang="tr-TR" b="1" dirty="0"/>
              <a:t>UN-ON SENTENCE</a:t>
            </a:r>
            <a:r>
              <a:rPr lang="en-US" b="1" dirty="0"/>
              <a:t>:</a:t>
            </a:r>
            <a:r>
              <a:rPr lang="tr-TR" b="1" dirty="0"/>
              <a:t> </a:t>
            </a:r>
            <a:r>
              <a:rPr lang="en-US" dirty="0"/>
              <a:t>Ismail loved swimming in the neighbor’s</a:t>
            </a:r>
            <a:r>
              <a:rPr lang="tr-TR" dirty="0"/>
              <a:t> </a:t>
            </a:r>
            <a:r>
              <a:rPr lang="en-US" dirty="0"/>
              <a:t>pool he felt the water too cold.</a:t>
            </a:r>
            <a:endParaRPr lang="tr-TR" dirty="0"/>
          </a:p>
          <a:p>
            <a:pPr marL="0" indent="0">
              <a:buNone/>
            </a:pPr>
            <a:r>
              <a:rPr lang="en-US" b="1" i="1" dirty="0"/>
              <a:t>CORRECTIONS: </a:t>
            </a:r>
            <a:r>
              <a:rPr lang="en-US" dirty="0"/>
              <a:t>Run-on Sentence:</a:t>
            </a:r>
            <a:r>
              <a:rPr lang="tr-TR" dirty="0"/>
              <a:t> </a:t>
            </a:r>
            <a:r>
              <a:rPr lang="en-US" dirty="0"/>
              <a:t>Ismail loved swimming in the neighbor’s</a:t>
            </a:r>
            <a:r>
              <a:rPr lang="tr-TR" dirty="0"/>
              <a:t> </a:t>
            </a:r>
            <a:r>
              <a:rPr lang="en-US" dirty="0"/>
              <a:t>pool</a:t>
            </a:r>
            <a:r>
              <a:rPr lang="tr-TR" dirty="0" smtClean="0"/>
              <a:t>[;]</a:t>
            </a:r>
            <a:r>
              <a:rPr lang="en-US" dirty="0" smtClean="0"/>
              <a:t> </a:t>
            </a:r>
            <a:r>
              <a:rPr lang="tr-TR" dirty="0" smtClean="0"/>
              <a:t>h</a:t>
            </a:r>
            <a:r>
              <a:rPr lang="en-US" dirty="0" smtClean="0"/>
              <a:t>e </a:t>
            </a:r>
            <a:r>
              <a:rPr lang="en-US" dirty="0"/>
              <a:t>felt the water too cold.</a:t>
            </a:r>
            <a:endParaRPr lang="tr-TR" dirty="0"/>
          </a:p>
          <a:p>
            <a:pPr marL="0" indent="0">
              <a:buNone/>
            </a:pPr>
            <a:r>
              <a:rPr lang="en-US" b="1" dirty="0" smtClean="0"/>
              <a:t>Note:</a:t>
            </a:r>
            <a:r>
              <a:rPr lang="tr-TR" b="1" dirty="0" smtClean="0"/>
              <a:t> </a:t>
            </a:r>
            <a:r>
              <a:rPr lang="en-US" b="1" dirty="0"/>
              <a:t>Use a semicolon to separate the two independent clauses</a:t>
            </a:r>
            <a:r>
              <a:rPr lang="en-US" b="1" dirty="0" smtClean="0"/>
              <a:t>.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22169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413</TotalTime>
  <Words>1714</Words>
  <Application>Microsoft Office PowerPoint</Application>
  <PresentationFormat>Ekran Gösterisi (4:3)</PresentationFormat>
  <Paragraphs>171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6" baseType="lpstr">
      <vt:lpstr>Canlı</vt:lpstr>
      <vt:lpstr>WHAT IS A COMMA SPLICE?</vt:lpstr>
      <vt:lpstr>PowerPoint Sunusu</vt:lpstr>
      <vt:lpstr>PowerPoint Sunusu</vt:lpstr>
      <vt:lpstr>PowerPoint Sunusu</vt:lpstr>
      <vt:lpstr>PowerPoint Sunusu</vt:lpstr>
      <vt:lpstr>PowerPoint Sunusu</vt:lpstr>
      <vt:lpstr>RUN-ON SENTENCE</vt:lpstr>
      <vt:lpstr>PowerPoint Sunusu</vt:lpstr>
      <vt:lpstr>PowerPoint Sunusu</vt:lpstr>
      <vt:lpstr>PowerPoint Sunusu</vt:lpstr>
      <vt:lpstr>PowerPoint Sunusu</vt:lpstr>
      <vt:lpstr>PowerPoint Sunusu</vt:lpstr>
      <vt:lpstr>NON-PARALLEL SENTENCE</vt:lpstr>
      <vt:lpstr>PowerPoint Sunusu</vt:lpstr>
      <vt:lpstr>PowerPoint Sunusu</vt:lpstr>
      <vt:lpstr>PowerPoint Sunusu</vt:lpstr>
      <vt:lpstr>PowerPoint Sunusu</vt:lpstr>
      <vt:lpstr>PowerPoint Sunusu</vt:lpstr>
      <vt:lpstr>SENTENCE FRAGMENTS</vt:lpstr>
      <vt:lpstr>PowerPoint Sunusu</vt:lpstr>
      <vt:lpstr>PowerPoint Sunusu</vt:lpstr>
      <vt:lpstr>PowerPoint Sunusu</vt:lpstr>
      <vt:lpstr>PowerPoint Sunusu</vt:lpstr>
      <vt:lpstr>PowerPoint Sunusu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Splice</dc:title>
  <dc:creator>Hakan</dc:creator>
  <cp:lastModifiedBy>Hakan</cp:lastModifiedBy>
  <cp:revision>38</cp:revision>
  <dcterms:created xsi:type="dcterms:W3CDTF">2012-10-17T17:54:21Z</dcterms:created>
  <dcterms:modified xsi:type="dcterms:W3CDTF">2012-10-18T20:56:42Z</dcterms:modified>
</cp:coreProperties>
</file>