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59" r:id="rId5"/>
    <p:sldId id="270" r:id="rId6"/>
    <p:sldId id="260" r:id="rId7"/>
    <p:sldId id="261" r:id="rId8"/>
    <p:sldId id="262" r:id="rId9"/>
    <p:sldId id="263" r:id="rId10"/>
    <p:sldId id="264" r:id="rId11"/>
    <p:sldId id="265" r:id="rId12"/>
    <p:sldId id="266" r:id="rId13"/>
    <p:sldId id="268" r:id="rId14"/>
    <p:sldId id="269" r:id="rId15"/>
    <p:sldId id="271" r:id="rId16"/>
    <p:sldId id="267"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41" d="100"/>
          <a:sy n="41" d="100"/>
        </p:scale>
        <p:origin x="-708"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3E3BBA81-B852-458F-99CE-27D814867877}" type="datetimeFigureOut">
              <a:rPr lang="en-US" smtClean="0"/>
              <a:t>5/16/2015</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AD9B06C6-0142-422C-8007-B0F8D57EA6F7}"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E3BBA81-B852-458F-99CE-27D814867877}" type="datetimeFigureOut">
              <a:rPr lang="en-US" smtClean="0"/>
              <a:t>5/16/2015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D9B06C6-0142-422C-8007-B0F8D57EA6F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3E3BBA81-B852-458F-99CE-27D814867877}" type="datetimeFigureOut">
              <a:rPr lang="en-US" smtClean="0"/>
              <a:t>5/16/2015</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AD9B06C6-0142-422C-8007-B0F8D57EA6F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E3BBA81-B852-458F-99CE-27D814867877}" type="datetimeFigureOut">
              <a:rPr lang="en-US" smtClean="0"/>
              <a:t>5/16/2015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D9B06C6-0142-422C-8007-B0F8D57EA6F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3E3BBA81-B852-458F-99CE-27D814867877}" type="datetimeFigureOut">
              <a:rPr lang="en-US" smtClean="0"/>
              <a:t>5/16/2015</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AD9B06C6-0142-422C-8007-B0F8D57EA6F7}"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E3BBA81-B852-458F-99CE-27D814867877}" type="datetimeFigureOut">
              <a:rPr lang="en-US" smtClean="0"/>
              <a:t>5/16/2015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D9B06C6-0142-422C-8007-B0F8D57EA6F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E3BBA81-B852-458F-99CE-27D814867877}" type="datetimeFigureOut">
              <a:rPr lang="en-US" smtClean="0"/>
              <a:t>5/16/2015</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AD9B06C6-0142-422C-8007-B0F8D57EA6F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3E3BBA81-B852-458F-99CE-27D814867877}" type="datetimeFigureOut">
              <a:rPr lang="en-US" smtClean="0"/>
              <a:t>5/16/2015</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AD9B06C6-0142-422C-8007-B0F8D57EA6F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3E3BBA81-B852-458F-99CE-27D814867877}" type="datetimeFigureOut">
              <a:rPr lang="en-US" smtClean="0"/>
              <a:t>5/16/2015</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AD9B06C6-0142-422C-8007-B0F8D57EA6F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E3BBA81-B852-458F-99CE-27D814867877}" type="datetimeFigureOut">
              <a:rPr lang="en-US" smtClean="0"/>
              <a:t>5/16/2015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D9B06C6-0142-422C-8007-B0F8D57EA6F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3E3BBA81-B852-458F-99CE-27D814867877}" type="datetimeFigureOut">
              <a:rPr lang="en-US" smtClean="0"/>
              <a:t>5/16/2015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D9B06C6-0142-422C-8007-B0F8D57EA6F7}" type="slidenum">
              <a:rPr lang="en-US" smtClean="0"/>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3E3BBA81-B852-458F-99CE-27D814867877}" type="datetimeFigureOut">
              <a:rPr lang="en-US" smtClean="0"/>
              <a:t>5/16/2015</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AD9B06C6-0142-422C-8007-B0F8D57EA6F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2676" y="404664"/>
            <a:ext cx="7918648" cy="2520281"/>
          </a:xfrm>
        </p:spPr>
        <p:txBody>
          <a:bodyPr>
            <a:normAutofit fontScale="90000"/>
          </a:bodyPr>
          <a:lstStyle/>
          <a:p>
            <a:pPr algn="ctr"/>
            <a:r>
              <a:rPr lang="en-GB" dirty="0"/>
              <a:t>Using Electronic </a:t>
            </a:r>
            <a:r>
              <a:rPr lang="en-GB" dirty="0" err="1" smtClean="0"/>
              <a:t>Portfoli</a:t>
            </a:r>
            <a:r>
              <a:rPr lang="tr-TR" dirty="0" smtClean="0"/>
              <a:t>o</a:t>
            </a:r>
            <a:br>
              <a:rPr lang="tr-TR" dirty="0" smtClean="0"/>
            </a:br>
            <a:r>
              <a:rPr lang="tr-TR" dirty="0" smtClean="0"/>
              <a:t/>
            </a:r>
            <a:br>
              <a:rPr lang="tr-TR" dirty="0" smtClean="0"/>
            </a:br>
            <a:r>
              <a:rPr lang="en-GB" dirty="0" smtClean="0"/>
              <a:t>in Teaching </a:t>
            </a:r>
            <a:r>
              <a:rPr lang="en-GB" dirty="0"/>
              <a:t>Writing Skill</a:t>
            </a:r>
            <a:r>
              <a:rPr lang="en-US" dirty="0"/>
              <a:t/>
            </a:r>
            <a:br>
              <a:rPr lang="en-US" dirty="0"/>
            </a:br>
            <a:endParaRPr lang="en-US" dirty="0"/>
          </a:p>
        </p:txBody>
      </p:sp>
      <p:sp>
        <p:nvSpPr>
          <p:cNvPr id="3" name="TextBox 2"/>
          <p:cNvSpPr txBox="1"/>
          <p:nvPr/>
        </p:nvSpPr>
        <p:spPr>
          <a:xfrm>
            <a:off x="431540" y="2708920"/>
            <a:ext cx="8280920" cy="3970318"/>
          </a:xfrm>
          <a:prstGeom prst="rect">
            <a:avLst/>
          </a:prstGeom>
          <a:noFill/>
        </p:spPr>
        <p:txBody>
          <a:bodyPr wrap="square" rtlCol="0">
            <a:spAutoFit/>
          </a:bodyPr>
          <a:lstStyle/>
          <a:p>
            <a:pPr algn="ctr"/>
            <a:r>
              <a:rPr lang="en-GB" sz="3600" dirty="0" err="1">
                <a:latin typeface="Times New Roman" pitchFamily="18" charset="0"/>
                <a:cs typeface="Times New Roman" pitchFamily="18" charset="0"/>
              </a:rPr>
              <a:t>Elif</a:t>
            </a:r>
            <a:r>
              <a:rPr lang="en-GB" sz="3600" dirty="0">
                <a:latin typeface="Times New Roman" pitchFamily="18" charset="0"/>
                <a:cs typeface="Times New Roman" pitchFamily="18" charset="0"/>
              </a:rPr>
              <a:t> ŞİMŞEK</a:t>
            </a:r>
            <a:endParaRPr lang="en-US" sz="3600" dirty="0">
              <a:latin typeface="Times New Roman" pitchFamily="18" charset="0"/>
              <a:cs typeface="Times New Roman" pitchFamily="18" charset="0"/>
            </a:endParaRPr>
          </a:p>
          <a:p>
            <a:pPr algn="ctr"/>
            <a:r>
              <a:rPr lang="en-GB" sz="3600" dirty="0">
                <a:latin typeface="Times New Roman" pitchFamily="18" charset="0"/>
                <a:cs typeface="Times New Roman" pitchFamily="18" charset="0"/>
              </a:rPr>
              <a:t>300465</a:t>
            </a:r>
            <a:endParaRPr lang="en-US" sz="3600" dirty="0">
              <a:latin typeface="Times New Roman" pitchFamily="18" charset="0"/>
              <a:cs typeface="Times New Roman" pitchFamily="18" charset="0"/>
            </a:endParaRPr>
          </a:p>
          <a:p>
            <a:pPr algn="ctr"/>
            <a:r>
              <a:rPr lang="en-GB" sz="3600" dirty="0">
                <a:latin typeface="Times New Roman" pitchFamily="18" charset="0"/>
                <a:cs typeface="Times New Roman" pitchFamily="18" charset="0"/>
              </a:rPr>
              <a:t>  </a:t>
            </a:r>
            <a:endParaRPr lang="en-US" sz="3600" dirty="0">
              <a:latin typeface="Times New Roman" pitchFamily="18" charset="0"/>
              <a:cs typeface="Times New Roman" pitchFamily="18" charset="0"/>
            </a:endParaRPr>
          </a:p>
          <a:p>
            <a:pPr algn="ctr"/>
            <a:r>
              <a:rPr lang="en-GB" sz="3600" dirty="0" smtClean="0">
                <a:latin typeface="Times New Roman" pitchFamily="18" charset="0"/>
                <a:cs typeface="Times New Roman" pitchFamily="18" charset="0"/>
              </a:rPr>
              <a:t>IDE </a:t>
            </a:r>
            <a:r>
              <a:rPr lang="en-GB" sz="3600" dirty="0">
                <a:latin typeface="Times New Roman" pitchFamily="18" charset="0"/>
                <a:cs typeface="Times New Roman" pitchFamily="18" charset="0"/>
              </a:rPr>
              <a:t>1022 Research Writing in ELT</a:t>
            </a:r>
            <a:endParaRPr lang="en-US" sz="3600" dirty="0">
              <a:latin typeface="Times New Roman" pitchFamily="18" charset="0"/>
              <a:cs typeface="Times New Roman" pitchFamily="18" charset="0"/>
            </a:endParaRPr>
          </a:p>
          <a:p>
            <a:pPr algn="ctr"/>
            <a:r>
              <a:rPr lang="en-GB" sz="3600" dirty="0">
                <a:latin typeface="Times New Roman" pitchFamily="18" charset="0"/>
                <a:cs typeface="Times New Roman" pitchFamily="18" charset="0"/>
              </a:rPr>
              <a:t> </a:t>
            </a:r>
            <a:endParaRPr lang="en-US" sz="3600" dirty="0">
              <a:latin typeface="Times New Roman" pitchFamily="18" charset="0"/>
              <a:cs typeface="Times New Roman" pitchFamily="18" charset="0"/>
            </a:endParaRPr>
          </a:p>
          <a:p>
            <a:pPr algn="ctr"/>
            <a:r>
              <a:rPr lang="en-GB" sz="3600" dirty="0">
                <a:latin typeface="Times New Roman" pitchFamily="18" charset="0"/>
                <a:cs typeface="Times New Roman" pitchFamily="18" charset="0"/>
              </a:rPr>
              <a:t>Submitted to</a:t>
            </a:r>
            <a:endParaRPr lang="en-US" sz="3600" dirty="0">
              <a:latin typeface="Times New Roman" pitchFamily="18" charset="0"/>
              <a:cs typeface="Times New Roman" pitchFamily="18" charset="0"/>
            </a:endParaRPr>
          </a:p>
          <a:p>
            <a:pPr algn="ctr"/>
            <a:r>
              <a:rPr lang="en-GB" sz="3600" dirty="0" err="1">
                <a:latin typeface="Times New Roman" pitchFamily="18" charset="0"/>
                <a:cs typeface="Times New Roman" pitchFamily="18" charset="0"/>
              </a:rPr>
              <a:t>Yrd</a:t>
            </a:r>
            <a:r>
              <a:rPr lang="en-GB" sz="3600" dirty="0">
                <a:latin typeface="Times New Roman" pitchFamily="18" charset="0"/>
                <a:cs typeface="Times New Roman" pitchFamily="18" charset="0"/>
              </a:rPr>
              <a:t>. </a:t>
            </a:r>
            <a:r>
              <a:rPr lang="en-GB" sz="3600" dirty="0" err="1">
                <a:latin typeface="Times New Roman" pitchFamily="18" charset="0"/>
                <a:cs typeface="Times New Roman" pitchFamily="18" charset="0"/>
              </a:rPr>
              <a:t>Doç</a:t>
            </a:r>
            <a:r>
              <a:rPr lang="en-GB" sz="3600" dirty="0">
                <a:latin typeface="Times New Roman" pitchFamily="18" charset="0"/>
                <a:cs typeface="Times New Roman" pitchFamily="18" charset="0"/>
              </a:rPr>
              <a:t>. </a:t>
            </a:r>
            <a:r>
              <a:rPr lang="en-GB" sz="3600" dirty="0" err="1">
                <a:latin typeface="Times New Roman" pitchFamily="18" charset="0"/>
                <a:cs typeface="Times New Roman" pitchFamily="18" charset="0"/>
              </a:rPr>
              <a:t>Dr.</a:t>
            </a:r>
            <a:r>
              <a:rPr lang="en-GB" sz="3600" dirty="0">
                <a:latin typeface="Times New Roman" pitchFamily="18" charset="0"/>
                <a:cs typeface="Times New Roman" pitchFamily="18" charset="0"/>
              </a:rPr>
              <a:t> </a:t>
            </a:r>
            <a:r>
              <a:rPr lang="en-GB" sz="3600" dirty="0" err="1">
                <a:latin typeface="Times New Roman" pitchFamily="18" charset="0"/>
                <a:cs typeface="Times New Roman" pitchFamily="18" charset="0"/>
              </a:rPr>
              <a:t>Elif</a:t>
            </a:r>
            <a:r>
              <a:rPr lang="en-GB" sz="3600" dirty="0">
                <a:latin typeface="Times New Roman" pitchFamily="18" charset="0"/>
                <a:cs typeface="Times New Roman" pitchFamily="18" charset="0"/>
              </a:rPr>
              <a:t> DEMİREL</a:t>
            </a:r>
            <a:endParaRPr lang="en-US" sz="3600" dirty="0">
              <a:latin typeface="Times New Roman" pitchFamily="18" charset="0"/>
              <a:cs typeface="Times New Roman" pitchFamily="18" charset="0"/>
            </a:endParaRPr>
          </a:p>
        </p:txBody>
      </p:sp>
    </p:spTree>
    <p:extLst>
      <p:ext uri="{BB962C8B-B14F-4D97-AF65-F5344CB8AC3E}">
        <p14:creationId xmlns:p14="http://schemas.microsoft.com/office/powerpoint/2010/main" val="14772517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7239000" cy="1619672"/>
          </a:xfrm>
        </p:spPr>
        <p:txBody>
          <a:bodyPr>
            <a:noAutofit/>
          </a:bodyPr>
          <a:lstStyle/>
          <a:p>
            <a:r>
              <a:rPr lang="tr-TR" sz="3200" dirty="0"/>
              <a:t>Pedagogical Innovations in Language Teaching </a:t>
            </a:r>
            <a:r>
              <a:rPr lang="tr-TR" sz="3200" dirty="0" smtClean="0"/>
              <a:t>Methodologies,</a:t>
            </a:r>
            <a:endParaRPr lang="en-US" sz="3200" dirty="0"/>
          </a:p>
        </p:txBody>
      </p:sp>
      <p:sp>
        <p:nvSpPr>
          <p:cNvPr id="3" name="Content Placeholder 2"/>
          <p:cNvSpPr>
            <a:spLocks noGrp="1"/>
          </p:cNvSpPr>
          <p:nvPr>
            <p:ph idx="1"/>
          </p:nvPr>
        </p:nvSpPr>
        <p:spPr/>
        <p:txBody>
          <a:bodyPr/>
          <a:lstStyle/>
          <a:p>
            <a:r>
              <a:rPr lang="tr-TR" dirty="0" smtClean="0"/>
              <a:t>There is mentioned that some </a:t>
            </a:r>
            <a:r>
              <a:rPr lang="tr-TR" dirty="0"/>
              <a:t>advantages of e-portfolios and usage of technological tools for improwing skills can be more satisfactory and give students external rewards (in addition to grades) for learning new vocabulary items, grammar points, and learning strategies.</a:t>
            </a:r>
            <a:endParaRPr lang="en-US" dirty="0"/>
          </a:p>
        </p:txBody>
      </p:sp>
    </p:spTree>
    <p:extLst>
      <p:ext uri="{BB962C8B-B14F-4D97-AF65-F5344CB8AC3E}">
        <p14:creationId xmlns:p14="http://schemas.microsoft.com/office/powerpoint/2010/main" val="30736511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8680"/>
            <a:ext cx="7643192" cy="5577483"/>
          </a:xfrm>
        </p:spPr>
        <p:txBody>
          <a:bodyPr>
            <a:normAutofit/>
          </a:bodyPr>
          <a:lstStyle/>
          <a:p>
            <a:r>
              <a:rPr lang="tr-TR" dirty="0"/>
              <a:t>Some researches has been carried out in </a:t>
            </a:r>
            <a:r>
              <a:rPr lang="tr-TR" b="1" dirty="0"/>
              <a:t>Concordia University </a:t>
            </a:r>
            <a:r>
              <a:rPr lang="tr-TR" dirty="0"/>
              <a:t>and published </a:t>
            </a:r>
            <a:r>
              <a:rPr lang="tr-TR" b="1" dirty="0"/>
              <a:t>Learning Landscapes</a:t>
            </a:r>
            <a:r>
              <a:rPr lang="tr-TR" dirty="0"/>
              <a:t>. Researches have participants in the full study were 21 teachers from elementary schools (grades 4-6) and their students. Their research has demonstrated that electronic portfolio can have multiple positive impacts in classrooms, but as with any new technology in the classroom, they have also documented some </a:t>
            </a:r>
            <a:r>
              <a:rPr lang="tr-TR" dirty="0" smtClean="0"/>
              <a:t>challenges.</a:t>
            </a:r>
            <a:endParaRPr lang="en-US" dirty="0"/>
          </a:p>
        </p:txBody>
      </p:sp>
    </p:spTree>
    <p:extLst>
      <p:ext uri="{BB962C8B-B14F-4D97-AF65-F5344CB8AC3E}">
        <p14:creationId xmlns:p14="http://schemas.microsoft.com/office/powerpoint/2010/main" val="38064026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tr-TR" dirty="0" smtClean="0"/>
              <a:t>In English Language Teaching magazine,</a:t>
            </a:r>
            <a:endParaRPr lang="en-US" dirty="0"/>
          </a:p>
        </p:txBody>
      </p:sp>
      <p:sp>
        <p:nvSpPr>
          <p:cNvPr id="3" name="Content Placeholder 2"/>
          <p:cNvSpPr>
            <a:spLocks noGrp="1"/>
          </p:cNvSpPr>
          <p:nvPr>
            <p:ph idx="1"/>
          </p:nvPr>
        </p:nvSpPr>
        <p:spPr/>
        <p:txBody>
          <a:bodyPr>
            <a:normAutofit/>
          </a:bodyPr>
          <a:lstStyle/>
          <a:p>
            <a:pPr marL="0" indent="0">
              <a:buNone/>
            </a:pPr>
            <a:r>
              <a:rPr lang="tr-TR" dirty="0"/>
              <a:t> </a:t>
            </a:r>
            <a:r>
              <a:rPr lang="tr-TR" dirty="0" smtClean="0"/>
              <a:t> </a:t>
            </a:r>
            <a:r>
              <a:rPr lang="tr-TR" dirty="0" smtClean="0"/>
              <a:t>Study </a:t>
            </a:r>
            <a:r>
              <a:rPr lang="tr-TR" dirty="0"/>
              <a:t>is intented to determine the effect of writing and assessing portfolios  on final examination scores of EFL students’ writing. The design for this study is Quasi-experimental in nature, since the classroom groups are already in place and had to be intact. In order to have strong quasi-experimental design, internal threats to validity were controlled by use of pretesting </a:t>
            </a:r>
            <a:endParaRPr lang="en-US" dirty="0"/>
          </a:p>
        </p:txBody>
      </p:sp>
    </p:spTree>
    <p:extLst>
      <p:ext uri="{BB962C8B-B14F-4D97-AF65-F5344CB8AC3E}">
        <p14:creationId xmlns:p14="http://schemas.microsoft.com/office/powerpoint/2010/main" val="31624548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27068"/>
            <a:ext cx="8229600" cy="2116832"/>
          </a:xfrm>
        </p:spPr>
        <p:txBody>
          <a:bodyPr>
            <a:normAutofit/>
          </a:bodyPr>
          <a:lstStyle/>
          <a:p>
            <a:r>
              <a:rPr lang="en-US" dirty="0"/>
              <a:t>The </a:t>
            </a:r>
            <a:r>
              <a:rPr lang="en-US" u="sng" dirty="0"/>
              <a:t>Faculty of Education</a:t>
            </a:r>
            <a:r>
              <a:rPr lang="en-US" dirty="0"/>
              <a:t> award, worth $50,000, goes to the Surrey School District (Surrey Schools) for its innovation and success in implementing a new approach to student assessment—online digital portfolios</a:t>
            </a:r>
            <a:r>
              <a:rPr lang="en-US" dirty="0" smtClean="0"/>
              <a:t>.</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476672"/>
            <a:ext cx="8128000" cy="3813004"/>
          </a:xfrm>
          <a:prstGeom prst="rect">
            <a:avLst/>
          </a:prstGeom>
        </p:spPr>
      </p:pic>
    </p:spTree>
    <p:extLst>
      <p:ext uri="{BB962C8B-B14F-4D97-AF65-F5344CB8AC3E}">
        <p14:creationId xmlns:p14="http://schemas.microsoft.com/office/powerpoint/2010/main" val="703825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12776"/>
            <a:ext cx="7715200" cy="4713387"/>
          </a:xfrm>
        </p:spPr>
        <p:txBody>
          <a:bodyPr/>
          <a:lstStyle/>
          <a:p>
            <a:r>
              <a:rPr lang="en-US" dirty="0" smtClean="0"/>
              <a:t>Throughout the school year, teachers capture each student’s learning through photos, videos and notes and publish these to their digital portfolio. Teachers have discovered that these e-portfolios encourage students to become immersed in both learning and improving, while parents and teachers can use them to monitor and support students’ progress.</a:t>
            </a:r>
          </a:p>
          <a:p>
            <a:endParaRPr lang="en-US" dirty="0" smtClean="0"/>
          </a:p>
          <a:p>
            <a:endParaRPr lang="en-US" dirty="0"/>
          </a:p>
        </p:txBody>
      </p:sp>
    </p:spTree>
    <p:extLst>
      <p:ext uri="{BB962C8B-B14F-4D97-AF65-F5344CB8AC3E}">
        <p14:creationId xmlns:p14="http://schemas.microsoft.com/office/powerpoint/2010/main" val="20065989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804704"/>
          </a:xfrm>
        </p:spPr>
        <p:txBody>
          <a:bodyPr/>
          <a:lstStyle/>
          <a:p>
            <a:r>
              <a:rPr lang="tr-TR" dirty="0" smtClean="0"/>
              <a:t>Conclusion</a:t>
            </a:r>
            <a:endParaRPr lang="en-US" dirty="0"/>
          </a:p>
        </p:txBody>
      </p:sp>
      <p:sp>
        <p:nvSpPr>
          <p:cNvPr id="3" name="Content Placeholder 2"/>
          <p:cNvSpPr>
            <a:spLocks noGrp="1"/>
          </p:cNvSpPr>
          <p:nvPr>
            <p:ph idx="1"/>
          </p:nvPr>
        </p:nvSpPr>
        <p:spPr>
          <a:xfrm>
            <a:off x="457200" y="1268760"/>
            <a:ext cx="7239000" cy="5186976"/>
          </a:xfrm>
        </p:spPr>
        <p:txBody>
          <a:bodyPr/>
          <a:lstStyle/>
          <a:p>
            <a:r>
              <a:rPr lang="tr-TR" dirty="0" smtClean="0"/>
              <a:t>According to researches, we can easily say that usage of electronic portfolio has more advantages and </a:t>
            </a:r>
            <a:r>
              <a:rPr lang="tr-TR" dirty="0"/>
              <a:t>multiple positive </a:t>
            </a:r>
            <a:r>
              <a:rPr lang="tr-TR" dirty="0" smtClean="0"/>
              <a:t>impacts for both teachers and students. With the technological innovations , traditional methods are insufficient anymore so teachers had better to use electronic portfolio for evaluating their students accurately.</a:t>
            </a:r>
          </a:p>
          <a:p>
            <a:endParaRPr lang="en-US" dirty="0"/>
          </a:p>
        </p:txBody>
      </p:sp>
    </p:spTree>
    <p:extLst>
      <p:ext uri="{BB962C8B-B14F-4D97-AF65-F5344CB8AC3E}">
        <p14:creationId xmlns:p14="http://schemas.microsoft.com/office/powerpoint/2010/main" val="416894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tr-TR" b="1" dirty="0" smtClean="0"/>
              <a:t>REFERENCES</a:t>
            </a:r>
            <a:r>
              <a:rPr lang="en-US" dirty="0" smtClean="0"/>
              <a:t/>
            </a:r>
            <a:br>
              <a:rPr lang="en-US" dirty="0" smtClean="0"/>
            </a:br>
            <a:r>
              <a:rPr lang="tr-TR" b="1" dirty="0" smtClean="0"/>
              <a:t> </a:t>
            </a:r>
            <a:r>
              <a:rPr lang="en-US" dirty="0" smtClean="0"/>
              <a:t/>
            </a:r>
            <a:br>
              <a:rPr lang="en-US" dirty="0" smtClean="0"/>
            </a:br>
            <a:endParaRPr lang="en-US" dirty="0"/>
          </a:p>
        </p:txBody>
      </p:sp>
      <p:sp>
        <p:nvSpPr>
          <p:cNvPr id="3" name="Content Placeholder 2"/>
          <p:cNvSpPr>
            <a:spLocks noGrp="1"/>
          </p:cNvSpPr>
          <p:nvPr>
            <p:ph idx="1"/>
          </p:nvPr>
        </p:nvSpPr>
        <p:spPr>
          <a:xfrm>
            <a:off x="457200" y="1196752"/>
            <a:ext cx="8229600" cy="5112568"/>
          </a:xfrm>
        </p:spPr>
        <p:txBody>
          <a:bodyPr>
            <a:normAutofit fontScale="85000" lnSpcReduction="20000"/>
          </a:bodyPr>
          <a:lstStyle/>
          <a:p>
            <a:pPr marL="0" indent="0">
              <a:buNone/>
            </a:pPr>
            <a:endParaRPr lang="en-US" dirty="0"/>
          </a:p>
          <a:p>
            <a:r>
              <a:rPr lang="tr-TR" dirty="0"/>
              <a:t>   </a:t>
            </a:r>
            <a:r>
              <a:rPr lang="tr-TR" dirty="0" smtClean="0"/>
              <a:t> Alemi</a:t>
            </a:r>
            <a:r>
              <a:rPr lang="tr-TR" dirty="0"/>
              <a:t>, M., &amp; Daftarifard, P., (2010). Pedagogical innovations in language teaching                                                                                  methodologies. </a:t>
            </a:r>
            <a:r>
              <a:rPr lang="tr-TR" i="1" dirty="0"/>
              <a:t>Journal Of Language Teaching &amp; Research</a:t>
            </a:r>
            <a:r>
              <a:rPr lang="tr-TR" dirty="0"/>
              <a:t>, </a:t>
            </a:r>
            <a:r>
              <a:rPr lang="tr-TR" i="1" dirty="0"/>
              <a:t>1</a:t>
            </a:r>
            <a:r>
              <a:rPr lang="tr-TR" dirty="0"/>
              <a:t>(6), 767</a:t>
            </a:r>
            <a:r>
              <a:rPr lang="tr-TR" dirty="0" smtClean="0"/>
              <a:t>.</a:t>
            </a:r>
            <a:endParaRPr lang="en-US" dirty="0"/>
          </a:p>
          <a:p>
            <a:r>
              <a:rPr lang="tr-TR" dirty="0"/>
              <a:t> </a:t>
            </a:r>
            <a:r>
              <a:rPr lang="tr-TR" dirty="0" smtClean="0"/>
              <a:t>    </a:t>
            </a:r>
            <a:r>
              <a:rPr lang="tr-TR" dirty="0"/>
              <a:t>Babaee, M., &amp; Tikoduadua, M. (2013). (accessed March 22, 2015) E-portfolios: a new    trend in formative writing assessment, p.49-52</a:t>
            </a:r>
            <a:r>
              <a:rPr lang="tr-TR" dirty="0" smtClean="0"/>
              <a:t>.</a:t>
            </a:r>
            <a:endParaRPr lang="en-US" dirty="0"/>
          </a:p>
          <a:p>
            <a:r>
              <a:rPr lang="tr-TR" dirty="0"/>
              <a:t>  </a:t>
            </a:r>
            <a:r>
              <a:rPr lang="tr-TR" dirty="0" smtClean="0"/>
              <a:t>    </a:t>
            </a:r>
            <a:r>
              <a:rPr lang="tr-TR" dirty="0"/>
              <a:t>Erice, D., &amp; Ertaş, A. (2011). Impact of electronic portfolio in a writing skills of foreign languages. </a:t>
            </a:r>
            <a:r>
              <a:rPr lang="tr-TR" i="1" dirty="0"/>
              <a:t>Journal Of Faculty Of Educational Sciences</a:t>
            </a:r>
            <a:r>
              <a:rPr lang="tr-TR" dirty="0"/>
              <a:t>, vol: 44, no: 2, 77</a:t>
            </a:r>
            <a:r>
              <a:rPr lang="tr-TR" dirty="0" smtClean="0"/>
              <a:t>.</a:t>
            </a:r>
            <a:endParaRPr lang="en-US" dirty="0"/>
          </a:p>
          <a:p>
            <a:r>
              <a:rPr lang="tr-TR" dirty="0" smtClean="0"/>
              <a:t>     Gallagher</a:t>
            </a:r>
            <a:r>
              <a:rPr lang="tr-TR" dirty="0"/>
              <a:t>, C. W., &amp; Poklop, L. L. (2014). E-portfolios and audience: Teaching a critical twenty-first century skill. </a:t>
            </a:r>
            <a:r>
              <a:rPr lang="tr-TR" i="1" dirty="0"/>
              <a:t>International Journal Of Eportfolio</a:t>
            </a:r>
            <a:r>
              <a:rPr lang="tr-TR" dirty="0"/>
              <a:t>, </a:t>
            </a:r>
            <a:r>
              <a:rPr lang="tr-TR" i="1" dirty="0"/>
              <a:t>4</a:t>
            </a:r>
            <a:r>
              <a:rPr lang="tr-TR" dirty="0"/>
              <a:t>(1), 17</a:t>
            </a:r>
            <a:r>
              <a:rPr lang="tr-TR" dirty="0" smtClean="0"/>
              <a:t>.</a:t>
            </a:r>
            <a:endParaRPr lang="en-US" dirty="0"/>
          </a:p>
          <a:p>
            <a:r>
              <a:rPr lang="tr-TR" dirty="0"/>
              <a:t>  Nezakatgoo, B. (2011). The effects of portfolio assessment on writing of EFL students. </a:t>
            </a:r>
            <a:r>
              <a:rPr lang="tr-TR" i="1" dirty="0"/>
              <a:t>English Language Teaching</a:t>
            </a:r>
            <a:r>
              <a:rPr lang="tr-TR" dirty="0"/>
              <a:t>, 4(2), p234.</a:t>
            </a:r>
            <a:endParaRPr lang="en-US" dirty="0"/>
          </a:p>
          <a:p>
            <a:endParaRPr lang="en-US" dirty="0"/>
          </a:p>
        </p:txBody>
      </p:sp>
    </p:spTree>
    <p:extLst>
      <p:ext uri="{BB962C8B-B14F-4D97-AF65-F5344CB8AC3E}">
        <p14:creationId xmlns:p14="http://schemas.microsoft.com/office/powerpoint/2010/main" val="30511541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628800"/>
            <a:ext cx="7643192" cy="4209331"/>
          </a:xfrm>
        </p:spPr>
        <p:txBody>
          <a:bodyPr>
            <a:normAutofit/>
          </a:bodyPr>
          <a:lstStyle/>
          <a:p>
            <a:pPr marL="0" indent="0">
              <a:buNone/>
            </a:pPr>
            <a:r>
              <a:rPr lang="tr-TR" dirty="0" smtClean="0"/>
              <a:t>   </a:t>
            </a:r>
            <a:r>
              <a:rPr lang="en-GB" dirty="0" smtClean="0"/>
              <a:t>Traditional </a:t>
            </a:r>
            <a:r>
              <a:rPr lang="en-GB" dirty="0"/>
              <a:t>methods used in preparing assignment are not preferred anymore. With the development in the field of education learning concept differentiated and the approach of ‘Lifelong Learning’ has been dominant in today’s modern society. </a:t>
            </a:r>
            <a:endParaRPr lang="en-US" dirty="0"/>
          </a:p>
        </p:txBody>
      </p:sp>
    </p:spTree>
    <p:extLst>
      <p:ext uri="{BB962C8B-B14F-4D97-AF65-F5344CB8AC3E}">
        <p14:creationId xmlns:p14="http://schemas.microsoft.com/office/powerpoint/2010/main" val="7248761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916831"/>
            <a:ext cx="7848872" cy="2952329"/>
          </a:xfrm>
        </p:spPr>
        <p:txBody>
          <a:bodyPr>
            <a:normAutofit/>
          </a:bodyPr>
          <a:lstStyle/>
          <a:p>
            <a:r>
              <a:rPr lang="en-GB" dirty="0" smtClean="0"/>
              <a:t>According to this new approach, evaluation approaches and process also rearranged and new assessment approaches occurred. </a:t>
            </a:r>
            <a:endParaRPr lang="en-US" dirty="0"/>
          </a:p>
        </p:txBody>
      </p:sp>
    </p:spTree>
    <p:extLst>
      <p:ext uri="{BB962C8B-B14F-4D97-AF65-F5344CB8AC3E}">
        <p14:creationId xmlns:p14="http://schemas.microsoft.com/office/powerpoint/2010/main" val="36094203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700808"/>
            <a:ext cx="4906888" cy="4408921"/>
          </a:xfrm>
        </p:spPr>
        <p:txBody>
          <a:bodyPr>
            <a:normAutofit/>
          </a:bodyPr>
          <a:lstStyle/>
          <a:p>
            <a:r>
              <a:rPr lang="en-GB" dirty="0" smtClean="0"/>
              <a:t>Traditional </a:t>
            </a:r>
            <a:r>
              <a:rPr lang="en-GB" dirty="0"/>
              <a:t>assessments rely on testing the final product of learners, while editing, drafting and the process of writing are considered less important. </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0032" y="980728"/>
            <a:ext cx="4133850" cy="3888432"/>
          </a:xfrm>
          <a:prstGeom prst="rect">
            <a:avLst/>
          </a:prstGeom>
        </p:spPr>
      </p:pic>
    </p:spTree>
    <p:extLst>
      <p:ext uri="{BB962C8B-B14F-4D97-AF65-F5344CB8AC3E}">
        <p14:creationId xmlns:p14="http://schemas.microsoft.com/office/powerpoint/2010/main" val="17410552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7544" y="906909"/>
            <a:ext cx="7449269" cy="5044182"/>
          </a:xfrm>
        </p:spPr>
      </p:pic>
    </p:spTree>
    <p:extLst>
      <p:ext uri="{BB962C8B-B14F-4D97-AF65-F5344CB8AC3E}">
        <p14:creationId xmlns:p14="http://schemas.microsoft.com/office/powerpoint/2010/main" val="9894929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340769"/>
            <a:ext cx="7643192" cy="4608512"/>
          </a:xfrm>
        </p:spPr>
        <p:txBody>
          <a:bodyPr/>
          <a:lstStyle/>
          <a:p>
            <a:r>
              <a:rPr lang="en-GB" dirty="0"/>
              <a:t>That is why it is essential for teachers to investigate and examine new trends in writing assessment to tackle the challenges of traditional methods of teaching which should also focus on the process of writing as well as the final important goal for students; consequently they do not consider their improvement </a:t>
            </a:r>
            <a:endParaRPr lang="en-US" dirty="0"/>
          </a:p>
        </p:txBody>
      </p:sp>
    </p:spTree>
    <p:extLst>
      <p:ext uri="{BB962C8B-B14F-4D97-AF65-F5344CB8AC3E}">
        <p14:creationId xmlns:p14="http://schemas.microsoft.com/office/powerpoint/2010/main" val="35863918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88640"/>
            <a:ext cx="7372672" cy="1463040"/>
          </a:xfrm>
        </p:spPr>
        <p:txBody>
          <a:bodyPr>
            <a:normAutofit fontScale="90000"/>
          </a:bodyPr>
          <a:lstStyle/>
          <a:p>
            <a:pPr algn="l"/>
            <a:r>
              <a:rPr lang="tr-TR" dirty="0" smtClean="0"/>
              <a:t>An article in Journal Of Faculty Of Educational</a:t>
            </a:r>
            <a:r>
              <a:rPr lang="tr-TR" i="1" dirty="0" smtClean="0"/>
              <a:t> </a:t>
            </a:r>
            <a:r>
              <a:rPr lang="tr-TR" dirty="0" smtClean="0"/>
              <a:t>Sciences,</a:t>
            </a:r>
            <a:endParaRPr lang="en-US" dirty="0"/>
          </a:p>
        </p:txBody>
      </p:sp>
      <p:sp>
        <p:nvSpPr>
          <p:cNvPr id="3" name="Content Placeholder 2"/>
          <p:cNvSpPr>
            <a:spLocks noGrp="1"/>
          </p:cNvSpPr>
          <p:nvPr>
            <p:ph idx="1"/>
          </p:nvPr>
        </p:nvSpPr>
        <p:spPr/>
        <p:txBody>
          <a:bodyPr>
            <a:normAutofit lnSpcReduction="10000"/>
          </a:bodyPr>
          <a:lstStyle/>
          <a:p>
            <a:r>
              <a:rPr lang="tr-TR" dirty="0" smtClean="0"/>
              <a:t>Researchers observe </a:t>
            </a:r>
            <a:r>
              <a:rPr lang="tr-TR" dirty="0"/>
              <a:t>the effects of electronic portfolio on writing skills in a foreign language preparatory class of students learning foreign languages. Demographic information was collected about the students who participated in the study with Computer Literacy Survey. According to the test results, in terms of writing skills, students using electronic portfolio are more succesful than preparing file portfolio. As a result of discussions, e-portfolio was found appropriate to use in the language education curriculum.</a:t>
            </a:r>
            <a:endParaRPr lang="en-US" dirty="0"/>
          </a:p>
        </p:txBody>
      </p:sp>
    </p:spTree>
    <p:extLst>
      <p:ext uri="{BB962C8B-B14F-4D97-AF65-F5344CB8AC3E}">
        <p14:creationId xmlns:p14="http://schemas.microsoft.com/office/powerpoint/2010/main" val="27670134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1714202"/>
          </a:xfrm>
        </p:spPr>
        <p:txBody>
          <a:bodyPr>
            <a:normAutofit/>
          </a:bodyPr>
          <a:lstStyle/>
          <a:p>
            <a:r>
              <a:rPr lang="en-GB" sz="3200" dirty="0" smtClean="0"/>
              <a:t>Investigation that has been carried on three years in Teaching a Critical Twenty-First Century Skill</a:t>
            </a:r>
            <a:r>
              <a:rPr lang="tr-TR" sz="3200" dirty="0" smtClean="0"/>
              <a:t>,</a:t>
            </a:r>
            <a:endParaRPr lang="en-US" sz="3200" dirty="0"/>
          </a:p>
        </p:txBody>
      </p:sp>
      <p:sp>
        <p:nvSpPr>
          <p:cNvPr id="3" name="Content Placeholder 2"/>
          <p:cNvSpPr>
            <a:spLocks noGrp="1"/>
          </p:cNvSpPr>
          <p:nvPr>
            <p:ph idx="1"/>
          </p:nvPr>
        </p:nvSpPr>
        <p:spPr>
          <a:xfrm>
            <a:off x="457200" y="2060848"/>
            <a:ext cx="7715200" cy="4525963"/>
          </a:xfrm>
        </p:spPr>
        <p:txBody>
          <a:bodyPr>
            <a:normAutofit fontScale="92500" lnSpcReduction="10000"/>
          </a:bodyPr>
          <a:lstStyle/>
          <a:p>
            <a:r>
              <a:rPr lang="en-GB" dirty="0" smtClean="0"/>
              <a:t>analysed </a:t>
            </a:r>
            <a:r>
              <a:rPr lang="en-GB" dirty="0"/>
              <a:t>how and to what extent e-portfolios sponsor teacher and student learning writing skill. There are some evaluation about electronic portfolios data collection and analysis. Authors did interview students from college and they are of the opinion that e-portfolios are more attractive for students and they are more active while preparing (</a:t>
            </a:r>
            <a:r>
              <a:rPr lang="tr-TR" dirty="0"/>
              <a:t>Gallagher &amp; Poklop, 2014). Students called Modern Learners are hand in glove to computer and this situation help them learning foreign language skills such as in English. Using their interest, they can develop writing skills and using portfolio is not difficult for them.</a:t>
            </a:r>
            <a:endParaRPr lang="en-US" dirty="0"/>
          </a:p>
          <a:p>
            <a:endParaRPr lang="en-US" dirty="0"/>
          </a:p>
        </p:txBody>
      </p:sp>
    </p:spTree>
    <p:extLst>
      <p:ext uri="{BB962C8B-B14F-4D97-AF65-F5344CB8AC3E}">
        <p14:creationId xmlns:p14="http://schemas.microsoft.com/office/powerpoint/2010/main" val="4882562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tr-TR" dirty="0" smtClean="0"/>
              <a:t>A New Trend In Formative Writing Assessment article,</a:t>
            </a:r>
            <a:endParaRPr lang="en-US" dirty="0"/>
          </a:p>
        </p:txBody>
      </p:sp>
      <p:sp>
        <p:nvSpPr>
          <p:cNvPr id="3" name="Content Placeholder 2"/>
          <p:cNvSpPr>
            <a:spLocks noGrp="1"/>
          </p:cNvSpPr>
          <p:nvPr>
            <p:ph idx="1"/>
          </p:nvPr>
        </p:nvSpPr>
        <p:spPr/>
        <p:txBody>
          <a:bodyPr/>
          <a:lstStyle/>
          <a:p>
            <a:r>
              <a:rPr lang="tr-TR" dirty="0" smtClean="0"/>
              <a:t>Prove that online </a:t>
            </a:r>
            <a:r>
              <a:rPr lang="tr-TR" dirty="0"/>
              <a:t>negotiation, collaboration, peer reviewing, peer feedback, peer and self‐assessment are highly popular potentials of e‐portfolios. Social media based eportfolios with the focus on exposing students’ knowledge to a wider audience motivates learners to produce profound pieces of </a:t>
            </a:r>
            <a:r>
              <a:rPr lang="tr-TR" dirty="0" smtClean="0"/>
              <a:t>writing.</a:t>
            </a:r>
            <a:endParaRPr lang="en-US" dirty="0"/>
          </a:p>
        </p:txBody>
      </p:sp>
    </p:spTree>
    <p:extLst>
      <p:ext uri="{BB962C8B-B14F-4D97-AF65-F5344CB8AC3E}">
        <p14:creationId xmlns:p14="http://schemas.microsoft.com/office/powerpoint/2010/main" val="301202588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127</TotalTime>
  <Words>724</Words>
  <Application>Microsoft Office PowerPoint</Application>
  <PresentationFormat>On-screen Show (4:3)</PresentationFormat>
  <Paragraphs>34</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Opulent</vt:lpstr>
      <vt:lpstr>Using Electronic Portfolio  in Teaching Writing Skill </vt:lpstr>
      <vt:lpstr>PowerPoint Presentation</vt:lpstr>
      <vt:lpstr>PowerPoint Presentation</vt:lpstr>
      <vt:lpstr>PowerPoint Presentation</vt:lpstr>
      <vt:lpstr>PowerPoint Presentation</vt:lpstr>
      <vt:lpstr>PowerPoint Presentation</vt:lpstr>
      <vt:lpstr>An article in Journal Of Faculty Of Educational Sciences,</vt:lpstr>
      <vt:lpstr>Investigation that has been carried on three years in Teaching a Critical Twenty-First Century Skill,</vt:lpstr>
      <vt:lpstr>A New Trend In Formative Writing Assessment article,</vt:lpstr>
      <vt:lpstr>Pedagogical Innovations in Language Teaching Methodologies,</vt:lpstr>
      <vt:lpstr>PowerPoint Presentation</vt:lpstr>
      <vt:lpstr>In English Language Teaching magazine,</vt:lpstr>
      <vt:lpstr>PowerPoint Presentation</vt:lpstr>
      <vt:lpstr>PowerPoint Presentation</vt:lpstr>
      <vt:lpstr>Conclusion</vt:lpstr>
      <vt:lpstr> REFERENCES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Electronic Portfolio in Teaching Writing Skill</dc:title>
  <dc:creator>elif</dc:creator>
  <cp:lastModifiedBy>elif</cp:lastModifiedBy>
  <cp:revision>11</cp:revision>
  <dcterms:created xsi:type="dcterms:W3CDTF">2015-05-06T16:48:25Z</dcterms:created>
  <dcterms:modified xsi:type="dcterms:W3CDTF">2015-05-16T09:19:06Z</dcterms:modified>
</cp:coreProperties>
</file>