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advTm="5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10B7E6-453C-486B-89E5-6EFD960E6C26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D6E15-4013-4F2B-869C-46ED4D15DD66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advTm="5000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COMMON SENTENCE ERRORS 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179512" y="112474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Dangling Modifiers </a:t>
            </a:r>
            <a:r>
              <a:rPr lang="en-US" dirty="0"/>
              <a:t>are word groups that do not immediately follow or precede the noun it describes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2 Dikdörtgen"/>
          <p:cNvSpPr/>
          <p:nvPr/>
        </p:nvSpPr>
        <p:spPr>
          <a:xfrm>
            <a:off x="971600" y="2204864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Walking on the beach, the water touched my feet.</a:t>
            </a: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467544" y="285293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this sentence, the modifier “Walking on the beach” appears to modify </a:t>
            </a:r>
            <a:r>
              <a:rPr lang="en-US" dirty="0" smtClean="0"/>
              <a:t>the water.</a:t>
            </a:r>
            <a:endParaRPr lang="en-US" dirty="0"/>
          </a:p>
        </p:txBody>
      </p:sp>
      <p:sp>
        <p:nvSpPr>
          <p:cNvPr id="5" name="4 Dikdörtgen"/>
          <p:cNvSpPr/>
          <p:nvPr/>
        </p:nvSpPr>
        <p:spPr>
          <a:xfrm>
            <a:off x="611560" y="3933056"/>
            <a:ext cx="82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Correction: While I was walking on the beach, the water touched my feet.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3203848" y="378904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Presented by </a:t>
            </a:r>
            <a:r>
              <a:rPr lang="tr-TR" sz="2000" dirty="0" smtClean="0">
                <a:solidFill>
                  <a:schemeClr val="accent1"/>
                </a:solidFill>
              </a:rPr>
              <a:t>Fatma</a:t>
            </a:r>
            <a:r>
              <a:rPr lang="en-US" sz="2000" dirty="0" smtClean="0">
                <a:solidFill>
                  <a:schemeClr val="accent1"/>
                </a:solidFill>
              </a:rPr>
              <a:t> CİNEMRE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3" name="2 Dikdörtgen"/>
          <p:cNvSpPr/>
          <p:nvPr/>
        </p:nvSpPr>
        <p:spPr>
          <a:xfrm>
            <a:off x="4067944" y="43651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dirty="0" smtClean="0">
                <a:solidFill>
                  <a:schemeClr val="accent1"/>
                </a:solidFill>
              </a:rPr>
              <a:t>265520</a:t>
            </a:r>
            <a:endParaRPr lang="tr-TR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115616" y="476672"/>
            <a:ext cx="3672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tx2"/>
                </a:solidFill>
              </a:rPr>
              <a:t>Subject-Verb Agreement:</a:t>
            </a:r>
            <a:endParaRPr lang="en-US" sz="2000" b="1" i="1" dirty="0">
              <a:solidFill>
                <a:schemeClr val="tx2"/>
              </a:solidFill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467544" y="1519624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  </a:t>
            </a:r>
            <a:r>
              <a:rPr lang="en-US" dirty="0" smtClean="0"/>
              <a:t>The </a:t>
            </a:r>
            <a:r>
              <a:rPr lang="en-US" dirty="0"/>
              <a:t>subject of a sentence specifies who or what the sentence is about. The subject consists of a simple </a:t>
            </a:r>
            <a:r>
              <a:rPr lang="en-US" dirty="0" smtClean="0"/>
              <a:t>subject</a:t>
            </a:r>
            <a:r>
              <a:rPr lang="tr-TR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a complete subject. The simple subject is the main noun or pronoun that the sentence is about. The</a:t>
            </a:r>
          </a:p>
          <a:p>
            <a:r>
              <a:rPr lang="en-US" dirty="0"/>
              <a:t>complete subject consists of the simple subject and all the words that modify it.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1187624" y="3501008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The blue </a:t>
            </a:r>
            <a:r>
              <a:rPr lang="en-US" i="1" u="sng" dirty="0"/>
              <a:t>shoes </a:t>
            </a:r>
            <a:r>
              <a:rPr lang="en-US" i="1" dirty="0"/>
              <a:t>are on the shelf.</a:t>
            </a:r>
            <a:endParaRPr lang="tr-TR" dirty="0"/>
          </a:p>
        </p:txBody>
      </p:sp>
      <p:sp>
        <p:nvSpPr>
          <p:cNvPr id="7" name="6 Dikdörtgen"/>
          <p:cNvSpPr/>
          <p:nvPr/>
        </p:nvSpPr>
        <p:spPr>
          <a:xfrm>
            <a:off x="755576" y="450912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this sentence the simple subject is “shoes.” The complete subject is “the blue shoes.”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323528" y="90872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Subject-Verb Agreement </a:t>
            </a:r>
            <a:r>
              <a:rPr lang="en-US" dirty="0"/>
              <a:t>relies on both the subject and verb being either singular or plural.</a:t>
            </a:r>
            <a:endParaRPr lang="tr-TR" dirty="0"/>
          </a:p>
        </p:txBody>
      </p:sp>
      <p:sp>
        <p:nvSpPr>
          <p:cNvPr id="3" name="2 Dikdörtgen"/>
          <p:cNvSpPr/>
          <p:nvPr/>
        </p:nvSpPr>
        <p:spPr>
          <a:xfrm>
            <a:off x="755576" y="2060848"/>
            <a:ext cx="4233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Incorrect: </a:t>
            </a:r>
            <a:r>
              <a:rPr lang="en-US" u="sng" dirty="0"/>
              <a:t>The students </a:t>
            </a:r>
            <a:r>
              <a:rPr lang="en-US" dirty="0"/>
              <a:t>was late for class.</a:t>
            </a: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539552" y="270892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this sentence, the subject “students” is plural while the verb “was” is singular.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1043608" y="3789040"/>
            <a:ext cx="4164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Correct: </a:t>
            </a:r>
            <a:r>
              <a:rPr lang="en-US" u="sng" dirty="0"/>
              <a:t>The students </a:t>
            </a:r>
            <a:r>
              <a:rPr lang="en-US" dirty="0"/>
              <a:t>were late for class.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611560" y="4437112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this sentence, both the subject “students” and the verb “were” are plural. Thus,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subject </a:t>
            </a:r>
            <a:r>
              <a:rPr lang="en-US" dirty="0"/>
              <a:t>and verb are in agreement.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683568" y="836712"/>
            <a:ext cx="15448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chemeClr val="tx2"/>
                </a:solidFill>
              </a:rPr>
              <a:t>Fragments: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" name="2 Dikdörtgen"/>
          <p:cNvSpPr/>
          <p:nvPr/>
        </p:nvSpPr>
        <p:spPr>
          <a:xfrm>
            <a:off x="395536" y="1628800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  </a:t>
            </a:r>
            <a:r>
              <a:rPr lang="en-US" dirty="0" smtClean="0"/>
              <a:t>A </a:t>
            </a:r>
            <a:r>
              <a:rPr lang="en-US" dirty="0"/>
              <a:t>sentence fragment is a word group that is attempting to function as a sentence but lacking an </a:t>
            </a:r>
            <a:r>
              <a:rPr lang="en-US" dirty="0" smtClean="0"/>
              <a:t>independent</a:t>
            </a:r>
            <a:r>
              <a:rPr lang="tr-TR" dirty="0" smtClean="0"/>
              <a:t> </a:t>
            </a:r>
            <a:r>
              <a:rPr lang="en-US" dirty="0" smtClean="0"/>
              <a:t>clause</a:t>
            </a:r>
            <a:r>
              <a:rPr lang="en-US" dirty="0"/>
              <a:t>. In some circumstances, they can be easy to notice, but when placed near related sentences, it </a:t>
            </a:r>
            <a:r>
              <a:rPr lang="en-US" dirty="0" smtClean="0"/>
              <a:t>can become more difficult.</a:t>
            </a:r>
            <a:endParaRPr lang="en-US" dirty="0"/>
          </a:p>
        </p:txBody>
      </p:sp>
      <p:sp>
        <p:nvSpPr>
          <p:cNvPr id="4" name="3 Dikdörtgen"/>
          <p:cNvSpPr/>
          <p:nvPr/>
        </p:nvSpPr>
        <p:spPr>
          <a:xfrm>
            <a:off x="899592" y="2852936"/>
            <a:ext cx="2577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 colony in the north.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539552" y="357301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There is no verb present to make the statement a complete thought.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899592" y="429309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 gathered the materials from all of the usual places. </a:t>
            </a:r>
            <a:r>
              <a:rPr lang="en-US" i="1" dirty="0"/>
              <a:t>The same databases and newspapers.</a:t>
            </a:r>
            <a:endParaRPr lang="tr-TR" dirty="0"/>
          </a:p>
        </p:txBody>
      </p:sp>
      <p:sp>
        <p:nvSpPr>
          <p:cNvPr id="7" name="6 Dikdörtgen"/>
          <p:cNvSpPr/>
          <p:nvPr/>
        </p:nvSpPr>
        <p:spPr>
          <a:xfrm>
            <a:off x="611560" y="5085184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the second part of this example, there is no verb present to complete the </a:t>
            </a:r>
            <a:r>
              <a:rPr lang="en-US" dirty="0" smtClean="0"/>
              <a:t>thought.</a:t>
            </a:r>
            <a:r>
              <a:rPr lang="tr-TR" dirty="0" smtClean="0"/>
              <a:t> </a:t>
            </a:r>
            <a:r>
              <a:rPr lang="en-US" dirty="0" smtClean="0"/>
              <a:t>Therefore</a:t>
            </a:r>
            <a:r>
              <a:rPr lang="en-US" dirty="0"/>
              <a:t>, “the same databases and newspapers” is a fragment.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755576" y="836712"/>
            <a:ext cx="12595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 smtClean="0">
                <a:solidFill>
                  <a:schemeClr val="tx2"/>
                </a:solidFill>
              </a:rPr>
              <a:t>Run-ons: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" name="2 Dikdörtgen"/>
          <p:cNvSpPr/>
          <p:nvPr/>
        </p:nvSpPr>
        <p:spPr>
          <a:xfrm>
            <a:off x="323528" y="162880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  </a:t>
            </a:r>
            <a:r>
              <a:rPr lang="en-US" dirty="0" smtClean="0"/>
              <a:t>A </a:t>
            </a:r>
            <a:r>
              <a:rPr lang="en-US" dirty="0"/>
              <a:t>run-on sentence occurs when independent clauses are not joined correctly. Run-on sentences are </a:t>
            </a:r>
            <a:r>
              <a:rPr lang="en-US" dirty="0" smtClean="0"/>
              <a:t>occasionally</a:t>
            </a:r>
            <a:r>
              <a:rPr lang="tr-TR" dirty="0" smtClean="0"/>
              <a:t> </a:t>
            </a:r>
            <a:r>
              <a:rPr lang="en-US" dirty="0" smtClean="0"/>
              <a:t>referred </a:t>
            </a:r>
            <a:r>
              <a:rPr lang="en-US" dirty="0"/>
              <a:t>to as fused sentences. In a fused sentence, the two independent clauses are joined with no </a:t>
            </a:r>
            <a:r>
              <a:rPr lang="en-US" dirty="0" smtClean="0"/>
              <a:t>punctuation mark or coordinating conjunction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683568" y="3284984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family drove to the beach it was a beautiful day.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395536" y="3933056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this sentence, the two independent clauses are combined without using the </a:t>
            </a:r>
            <a:r>
              <a:rPr lang="en-US" dirty="0" smtClean="0"/>
              <a:t>correct punctuation or conjunction.</a:t>
            </a:r>
            <a:endParaRPr lang="en-US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539552" y="836712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Corrections: The family drove to the beach</a:t>
            </a:r>
            <a:r>
              <a:rPr lang="en-US" u="sng" dirty="0"/>
              <a:t>; </a:t>
            </a:r>
            <a:r>
              <a:rPr lang="en-US" dirty="0"/>
              <a:t>it was a beautiful day.</a:t>
            </a:r>
          </a:p>
          <a:p>
            <a:r>
              <a:rPr lang="tr-TR" dirty="0" smtClean="0"/>
              <a:t>                        </a:t>
            </a:r>
            <a:r>
              <a:rPr lang="en-US" dirty="0" smtClean="0"/>
              <a:t>The </a:t>
            </a:r>
            <a:r>
              <a:rPr lang="en-US" dirty="0"/>
              <a:t>family drove to the beach</a:t>
            </a:r>
            <a:r>
              <a:rPr lang="en-US" u="sng" dirty="0"/>
              <a:t>, and </a:t>
            </a:r>
            <a:r>
              <a:rPr lang="en-US" dirty="0"/>
              <a:t>it was a beautiful day.</a:t>
            </a:r>
            <a:endParaRPr lang="tr-TR" dirty="0"/>
          </a:p>
        </p:txBody>
      </p:sp>
      <p:sp>
        <p:nvSpPr>
          <p:cNvPr id="3" name="2 Dikdörtgen"/>
          <p:cNvSpPr/>
          <p:nvPr/>
        </p:nvSpPr>
        <p:spPr>
          <a:xfrm>
            <a:off x="539552" y="1916832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 </a:t>
            </a:r>
            <a:r>
              <a:rPr lang="en-US" dirty="0" smtClean="0"/>
              <a:t>To </a:t>
            </a:r>
            <a:r>
              <a:rPr lang="en-US" dirty="0"/>
              <a:t>correct these sentences, one may use either a semicolon or a comma with </a:t>
            </a:r>
            <a:r>
              <a:rPr lang="en-US" dirty="0" smtClean="0"/>
              <a:t>a</a:t>
            </a:r>
            <a:r>
              <a:rPr lang="tr-TR" dirty="0" smtClean="0"/>
              <a:t> </a:t>
            </a:r>
            <a:r>
              <a:rPr lang="en-US" dirty="0" smtClean="0"/>
              <a:t>coordinating conjunction.</a:t>
            </a:r>
            <a:endParaRPr lang="en-US" dirty="0"/>
          </a:p>
        </p:txBody>
      </p:sp>
      <p:sp>
        <p:nvSpPr>
          <p:cNvPr id="4" name="3 Dikdörtgen"/>
          <p:cNvSpPr/>
          <p:nvPr/>
        </p:nvSpPr>
        <p:spPr>
          <a:xfrm>
            <a:off x="539552" y="2996952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  </a:t>
            </a:r>
            <a:r>
              <a:rPr lang="en-US" u="sng" dirty="0" smtClean="0">
                <a:solidFill>
                  <a:schemeClr val="tx2"/>
                </a:solidFill>
              </a:rPr>
              <a:t>Comma </a:t>
            </a:r>
            <a:r>
              <a:rPr lang="en-US" u="sng" dirty="0">
                <a:solidFill>
                  <a:schemeClr val="tx2"/>
                </a:solidFill>
              </a:rPr>
              <a:t>splices </a:t>
            </a:r>
            <a:r>
              <a:rPr lang="en-US" dirty="0"/>
              <a:t>are another common error that create run-on sentences. A comma splice occurs when two </a:t>
            </a:r>
            <a:r>
              <a:rPr lang="en-US" dirty="0" smtClean="0"/>
              <a:t>or</a:t>
            </a:r>
            <a:r>
              <a:rPr lang="tr-TR" dirty="0" smtClean="0"/>
              <a:t> </a:t>
            </a:r>
            <a:r>
              <a:rPr lang="en-US" dirty="0" smtClean="0"/>
              <a:t>more </a:t>
            </a:r>
            <a:r>
              <a:rPr lang="en-US" dirty="0"/>
              <a:t>independent clauses are joined by a comma without a coordinating conjunction.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1187624" y="4437112"/>
            <a:ext cx="383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The baby is in his crib, he is sleeping.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539552" y="5157192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this sentence, the two independent clauses are combined using only a comma.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611560" y="836712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Correction: The baby is in his crib</a:t>
            </a:r>
            <a:r>
              <a:rPr lang="en-US" u="sng" dirty="0"/>
              <a:t>; </a:t>
            </a:r>
            <a:r>
              <a:rPr lang="en-US" dirty="0"/>
              <a:t>he is sleeping.</a:t>
            </a:r>
          </a:p>
          <a:p>
            <a:r>
              <a:rPr lang="tr-TR" dirty="0" smtClean="0"/>
              <a:t>                     </a:t>
            </a:r>
            <a:r>
              <a:rPr lang="en-US" dirty="0" smtClean="0"/>
              <a:t>The </a:t>
            </a:r>
            <a:r>
              <a:rPr lang="en-US" dirty="0"/>
              <a:t>baby is in his crib</a:t>
            </a:r>
            <a:r>
              <a:rPr lang="en-US" u="sng" dirty="0"/>
              <a:t>, and </a:t>
            </a:r>
            <a:r>
              <a:rPr lang="en-US" dirty="0"/>
              <a:t>he is sleeping.</a:t>
            </a:r>
          </a:p>
          <a:p>
            <a:endParaRPr lang="tr-TR" dirty="0"/>
          </a:p>
        </p:txBody>
      </p:sp>
      <p:sp>
        <p:nvSpPr>
          <p:cNvPr id="3" name="2 Dikdörtgen"/>
          <p:cNvSpPr/>
          <p:nvPr/>
        </p:nvSpPr>
        <p:spPr>
          <a:xfrm>
            <a:off x="467544" y="1916832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 correct these sentences, one may use either a semicolon or a comma with a </a:t>
            </a:r>
            <a:r>
              <a:rPr lang="en-US" dirty="0" smtClean="0"/>
              <a:t>coordinating conjunction.</a:t>
            </a:r>
            <a:endParaRPr lang="en-US" dirty="0"/>
          </a:p>
        </p:txBody>
      </p:sp>
      <p:sp>
        <p:nvSpPr>
          <p:cNvPr id="4" name="3 Dikdörtgen"/>
          <p:cNvSpPr/>
          <p:nvPr/>
        </p:nvSpPr>
        <p:spPr>
          <a:xfrm>
            <a:off x="683568" y="2924944"/>
            <a:ext cx="1728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tx2"/>
                </a:solidFill>
              </a:rPr>
              <a:t>Modifiers: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95536" y="3645024"/>
            <a:ext cx="8748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  </a:t>
            </a:r>
            <a:r>
              <a:rPr lang="en-US" dirty="0" smtClean="0"/>
              <a:t>A </a:t>
            </a:r>
            <a:r>
              <a:rPr lang="en-US" dirty="0"/>
              <a:t>modifier is an adjective, an adverb, a phrase, or a clause acting as an adjective </a:t>
            </a:r>
            <a:r>
              <a:rPr lang="en-US" dirty="0" smtClean="0"/>
              <a:t>or</a:t>
            </a:r>
            <a:r>
              <a:rPr lang="tr-TR" dirty="0" smtClean="0"/>
              <a:t> </a:t>
            </a:r>
            <a:r>
              <a:rPr lang="en-US" dirty="0" smtClean="0"/>
              <a:t>adverb</a:t>
            </a:r>
            <a:r>
              <a:rPr lang="en-US" dirty="0"/>
              <a:t>. A modifier </a:t>
            </a:r>
            <a:r>
              <a:rPr lang="en-US" dirty="0" smtClean="0"/>
              <a:t>provides</a:t>
            </a:r>
            <a:r>
              <a:rPr lang="tr-TR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reader with further information about the word of phrase a modifier modifies.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467544" y="479715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  </a:t>
            </a:r>
            <a:r>
              <a:rPr lang="en-US" u="sng" dirty="0" smtClean="0">
                <a:solidFill>
                  <a:srgbClr val="C00000"/>
                </a:solidFill>
              </a:rPr>
              <a:t>Limiting </a:t>
            </a:r>
            <a:r>
              <a:rPr lang="en-US" u="sng" dirty="0">
                <a:solidFill>
                  <a:srgbClr val="C00000"/>
                </a:solidFill>
              </a:rPr>
              <a:t>modifiers </a:t>
            </a:r>
            <a:r>
              <a:rPr lang="en-US" dirty="0"/>
              <a:t>limit or restrict the meaning of a word or phrase within the sentence. These </a:t>
            </a:r>
            <a:r>
              <a:rPr lang="en-US" dirty="0" smtClean="0"/>
              <a:t>modifiers</a:t>
            </a:r>
            <a:r>
              <a:rPr lang="tr-TR" dirty="0" smtClean="0"/>
              <a:t> </a:t>
            </a:r>
            <a:r>
              <a:rPr lang="en-US" dirty="0" smtClean="0"/>
              <a:t>should </a:t>
            </a:r>
            <a:r>
              <a:rPr lang="en-US" dirty="0"/>
              <a:t>be placed directly in front of the word they modify. Common Limiting modifiers include </a:t>
            </a:r>
            <a:r>
              <a:rPr lang="en-US" i="1" dirty="0" smtClean="0"/>
              <a:t>only,</a:t>
            </a:r>
            <a:r>
              <a:rPr lang="tr-TR" i="1" dirty="0" smtClean="0"/>
              <a:t> </a:t>
            </a:r>
            <a:r>
              <a:rPr lang="en-US" i="1" dirty="0" smtClean="0"/>
              <a:t>even</a:t>
            </a:r>
            <a:r>
              <a:rPr lang="en-US" i="1" dirty="0"/>
              <a:t>, almost, nearly, and just.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251520" y="980728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go out for ice cream </a:t>
            </a:r>
            <a:r>
              <a:rPr lang="en-US" u="sng" dirty="0"/>
              <a:t>only</a:t>
            </a:r>
            <a:r>
              <a:rPr lang="en-US" dirty="0"/>
              <a:t> when we win the game.</a:t>
            </a:r>
            <a:endParaRPr lang="tr-TR" dirty="0"/>
          </a:p>
        </p:txBody>
      </p:sp>
      <p:sp>
        <p:nvSpPr>
          <p:cNvPr id="3" name="2 Dikdörtgen"/>
          <p:cNvSpPr/>
          <p:nvPr/>
        </p:nvSpPr>
        <p:spPr>
          <a:xfrm>
            <a:off x="323528" y="1772816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  </a:t>
            </a:r>
            <a:r>
              <a:rPr lang="en-US" u="sng" dirty="0" smtClean="0">
                <a:solidFill>
                  <a:srgbClr val="C00000"/>
                </a:solidFill>
              </a:rPr>
              <a:t>Misplaced </a:t>
            </a:r>
            <a:r>
              <a:rPr lang="en-US" u="sng" dirty="0">
                <a:solidFill>
                  <a:srgbClr val="C00000"/>
                </a:solidFill>
              </a:rPr>
              <a:t>Modifiers </a:t>
            </a:r>
            <a:r>
              <a:rPr lang="en-US" dirty="0"/>
              <a:t>occur when it is unclear what the modifier is modifying. It is important to </a:t>
            </a:r>
            <a:r>
              <a:rPr lang="en-US" dirty="0" smtClean="0"/>
              <a:t>make</a:t>
            </a:r>
            <a:r>
              <a:rPr lang="tr-TR" dirty="0" smtClean="0"/>
              <a:t> </a:t>
            </a:r>
            <a:r>
              <a:rPr lang="en-US" dirty="0" smtClean="0"/>
              <a:t>sure </a:t>
            </a:r>
            <a:r>
              <a:rPr lang="en-US" dirty="0"/>
              <a:t>the meaning of modifiers is clear when forming a sentence. Misplaced modifiers can lead </a:t>
            </a:r>
            <a:r>
              <a:rPr lang="en-US" dirty="0" smtClean="0"/>
              <a:t>to </a:t>
            </a:r>
            <a:r>
              <a:rPr lang="en-US" dirty="0" err="1" smtClean="0"/>
              <a:t>misreadings</a:t>
            </a:r>
            <a:r>
              <a:rPr lang="en-US" dirty="0" smtClean="0"/>
              <a:t> and ambiguity.</a:t>
            </a:r>
            <a:endParaRPr lang="en-US" dirty="0"/>
          </a:p>
        </p:txBody>
      </p:sp>
      <p:sp>
        <p:nvSpPr>
          <p:cNvPr id="4" name="3 Dikdörtgen"/>
          <p:cNvSpPr/>
          <p:nvPr/>
        </p:nvSpPr>
        <p:spPr>
          <a:xfrm>
            <a:off x="755576" y="2852936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 apple pie sat on the table that Claire had baked.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323528" y="3501008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In this sentence, it is unclear what the modifier “that Claire had baked” </a:t>
            </a:r>
            <a:r>
              <a:rPr lang="en-US" dirty="0" smtClean="0"/>
              <a:t>is</a:t>
            </a:r>
            <a:r>
              <a:rPr lang="tr-TR" dirty="0" smtClean="0"/>
              <a:t> </a:t>
            </a:r>
            <a:r>
              <a:rPr lang="en-US" dirty="0" smtClean="0"/>
              <a:t>modifying.</a:t>
            </a:r>
            <a:endParaRPr lang="en-US" dirty="0"/>
          </a:p>
        </p:txBody>
      </p:sp>
      <p:sp>
        <p:nvSpPr>
          <p:cNvPr id="6" name="5 Dikdörtgen"/>
          <p:cNvSpPr/>
          <p:nvPr/>
        </p:nvSpPr>
        <p:spPr>
          <a:xfrm>
            <a:off x="683568" y="4509120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Correction: An apple pie that Claire had baked sat on the table.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dörtgen"/>
          <p:cNvSpPr/>
          <p:nvPr/>
        </p:nvSpPr>
        <p:spPr>
          <a:xfrm>
            <a:off x="395536" y="90872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u="sng" dirty="0" smtClean="0">
                <a:solidFill>
                  <a:srgbClr val="C00000"/>
                </a:solidFill>
              </a:rPr>
              <a:t>  </a:t>
            </a:r>
            <a:r>
              <a:rPr lang="en-US" u="sng" dirty="0" smtClean="0">
                <a:solidFill>
                  <a:srgbClr val="C00000"/>
                </a:solidFill>
              </a:rPr>
              <a:t>A </a:t>
            </a:r>
            <a:r>
              <a:rPr lang="en-US" u="sng" dirty="0">
                <a:solidFill>
                  <a:srgbClr val="C00000"/>
                </a:solidFill>
              </a:rPr>
              <a:t>split infinitive </a:t>
            </a:r>
            <a:r>
              <a:rPr lang="en-US" dirty="0"/>
              <a:t>occurs when a modifier is placed between the two parts of an infinitive. When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modifier </a:t>
            </a:r>
            <a:r>
              <a:rPr lang="en-US" dirty="0"/>
              <a:t>is a long word or phrase, splitting the infinitive can create an awkward sentence. Splitting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infinitive </a:t>
            </a:r>
            <a:r>
              <a:rPr lang="en-US" dirty="0"/>
              <a:t>is occasionally necessary, however, when rewording, this creates an equally </a:t>
            </a:r>
            <a:r>
              <a:rPr lang="en-US" dirty="0" smtClean="0"/>
              <a:t>awkward sentence. </a:t>
            </a:r>
            <a:endParaRPr lang="en-US" dirty="0"/>
          </a:p>
        </p:txBody>
      </p:sp>
      <p:sp>
        <p:nvSpPr>
          <p:cNvPr id="3" name="2 Dikdörtgen"/>
          <p:cNvSpPr/>
          <p:nvPr/>
        </p:nvSpPr>
        <p:spPr>
          <a:xfrm>
            <a:off x="827584" y="2564904"/>
            <a:ext cx="3464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 hope to soon see the document.</a:t>
            </a:r>
            <a:endParaRPr lang="tr-TR" dirty="0"/>
          </a:p>
        </p:txBody>
      </p:sp>
      <p:sp>
        <p:nvSpPr>
          <p:cNvPr id="4" name="3 Dikdörtgen"/>
          <p:cNvSpPr/>
          <p:nvPr/>
        </p:nvSpPr>
        <p:spPr>
          <a:xfrm>
            <a:off x="755576" y="3212976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Correction: I hope to see the document soon.</a:t>
            </a:r>
            <a:endParaRPr lang="tr-TR" dirty="0"/>
          </a:p>
        </p:txBody>
      </p:sp>
      <p:sp>
        <p:nvSpPr>
          <p:cNvPr id="5" name="4 Dikdörtgen"/>
          <p:cNvSpPr/>
          <p:nvPr/>
        </p:nvSpPr>
        <p:spPr>
          <a:xfrm>
            <a:off x="1979712" y="4005064"/>
            <a:ext cx="3464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 hope soon to see the document.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3275856" y="3573016"/>
            <a:ext cx="516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/>
              <a:t>OR</a:t>
            </a:r>
          </a:p>
        </p:txBody>
      </p:sp>
      <p:sp>
        <p:nvSpPr>
          <p:cNvPr id="7" name="6 Dikdörtgen"/>
          <p:cNvSpPr/>
          <p:nvPr/>
        </p:nvSpPr>
        <p:spPr>
          <a:xfrm>
            <a:off x="467544" y="479715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C00000"/>
                </a:solidFill>
              </a:rPr>
              <a:t>Acceptable Split Infinitive: </a:t>
            </a:r>
            <a:r>
              <a:rPr lang="en-US" dirty="0"/>
              <a:t>I plan to really enjoy my vacation.</a:t>
            </a:r>
            <a:endParaRPr lang="tr-TR" dirty="0"/>
          </a:p>
        </p:txBody>
      </p:sp>
      <p:sp>
        <p:nvSpPr>
          <p:cNvPr id="8" name="7 Dikdörtgen"/>
          <p:cNvSpPr/>
          <p:nvPr/>
        </p:nvSpPr>
        <p:spPr>
          <a:xfrm>
            <a:off x="683568" y="551723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split infinitive would be acceptable because the alternative, “I plan to enjoy </a:t>
            </a:r>
            <a:r>
              <a:rPr lang="en-US" dirty="0" smtClean="0"/>
              <a:t>really</a:t>
            </a:r>
            <a:r>
              <a:rPr lang="tr-TR" dirty="0" smtClean="0"/>
              <a:t> </a:t>
            </a:r>
            <a:r>
              <a:rPr lang="en-US" dirty="0" smtClean="0"/>
              <a:t>my </a:t>
            </a:r>
            <a:r>
              <a:rPr lang="en-US" dirty="0"/>
              <a:t>vacation,” would be awkward.</a:t>
            </a:r>
            <a:endParaRPr lang="tr-TR" dirty="0"/>
          </a:p>
        </p:txBody>
      </p:sp>
    </p:spTree>
  </p:cSld>
  <p:clrMapOvr>
    <a:masterClrMapping/>
  </p:clrMapOvr>
  <p:transition advTm="5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886</Words>
  <Application>Microsoft Office PowerPoint</Application>
  <PresentationFormat>Ekran Gösterisi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Akış</vt:lpstr>
      <vt:lpstr>COMMON SENTENCE ERRORS 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SENTENCE ERRORS</dc:title>
  <dc:creator>USER</dc:creator>
  <cp:lastModifiedBy>USER</cp:lastModifiedBy>
  <cp:revision>9</cp:revision>
  <dcterms:created xsi:type="dcterms:W3CDTF">2012-10-18T19:33:13Z</dcterms:created>
  <dcterms:modified xsi:type="dcterms:W3CDTF">2012-10-18T20:47:39Z</dcterms:modified>
</cp:coreProperties>
</file>