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29.05.2015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29.05.2015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29.05.2015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29.05.2015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29.05.2015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29.05.2015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29.05.2015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29.05.2015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29.05.2015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29.05.2015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29.05.2015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29.05.2015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Guiding</a:t>
            </a:r>
            <a:r>
              <a:rPr lang="tr-TR" dirty="0"/>
              <a:t> </a:t>
            </a:r>
            <a:r>
              <a:rPr lang="tr-TR" dirty="0" err="1" smtClean="0"/>
              <a:t>Students</a:t>
            </a:r>
            <a:r>
              <a:rPr lang="tr-TR" dirty="0" smtClean="0"/>
              <a:t> to </a:t>
            </a:r>
            <a:r>
              <a:rPr lang="tr-TR" dirty="0" err="1" smtClean="0"/>
              <a:t>Use</a:t>
            </a:r>
            <a:r>
              <a:rPr lang="tr-TR" dirty="0" smtClean="0"/>
              <a:t> Internet </a:t>
            </a:r>
            <a:r>
              <a:rPr lang="tr-TR" dirty="0" err="1" smtClean="0"/>
              <a:t>Resources</a:t>
            </a:r>
            <a:endParaRPr lang="en-US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4221088"/>
            <a:ext cx="6400800" cy="1417712"/>
          </a:xfrm>
        </p:spPr>
        <p:txBody>
          <a:bodyPr>
            <a:normAutofit/>
          </a:bodyPr>
          <a:lstStyle/>
          <a:p>
            <a:r>
              <a:rPr lang="tr-TR" dirty="0" smtClean="0"/>
              <a:t>Ferhan ERTÜRK</a:t>
            </a:r>
          </a:p>
          <a:p>
            <a:r>
              <a:rPr lang="tr-TR" dirty="0" smtClean="0"/>
              <a:t>300466</a:t>
            </a:r>
          </a:p>
        </p:txBody>
      </p:sp>
    </p:spTree>
    <p:extLst>
      <p:ext uri="{BB962C8B-B14F-4D97-AF65-F5344CB8AC3E}">
        <p14:creationId xmlns:p14="http://schemas.microsoft.com/office/powerpoint/2010/main" val="239809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699247" y="2204865"/>
            <a:ext cx="7745505" cy="3921298"/>
          </a:xfrm>
        </p:spPr>
        <p:txBody>
          <a:bodyPr>
            <a:noAutofit/>
          </a:bodyPr>
          <a:lstStyle/>
          <a:p>
            <a:pPr indent="457200">
              <a:lnSpc>
                <a:spcPct val="200000"/>
              </a:lnSpc>
              <a:spcAft>
                <a:spcPts val="1000"/>
              </a:spcAft>
            </a:pPr>
            <a:r>
              <a:rPr lang="en-US" sz="1600" dirty="0">
                <a:latin typeface="Times New Roman"/>
                <a:ea typeface="Calibri"/>
                <a:cs typeface="Times New Roman"/>
              </a:rPr>
              <a:t>The research questions include these questions </a:t>
            </a:r>
            <a:r>
              <a:rPr lang="en-US" sz="1600" dirty="0" smtClean="0">
                <a:latin typeface="Times New Roman"/>
                <a:ea typeface="Calibri"/>
                <a:cs typeface="Times New Roman"/>
              </a:rPr>
              <a:t>:</a:t>
            </a:r>
            <a:endParaRPr lang="tr-TR" sz="1600" dirty="0" smtClean="0">
              <a:latin typeface="Times New Roman"/>
              <a:ea typeface="Calibri"/>
              <a:cs typeface="Times New Roman"/>
            </a:endParaRPr>
          </a:p>
          <a:p>
            <a:pPr indent="457200">
              <a:lnSpc>
                <a:spcPct val="200000"/>
              </a:lnSpc>
              <a:spcAft>
                <a:spcPts val="1000"/>
              </a:spcAft>
            </a:pPr>
            <a:r>
              <a:rPr lang="en-US" sz="1600" dirty="0" smtClean="0">
                <a:latin typeface="Times New Roman"/>
                <a:ea typeface="Calibri"/>
                <a:cs typeface="Times New Roman"/>
              </a:rPr>
              <a:t>What </a:t>
            </a:r>
            <a:r>
              <a:rPr lang="en-US" sz="1600" dirty="0">
                <a:latin typeface="Times New Roman"/>
                <a:ea typeface="Calibri"/>
                <a:cs typeface="Times New Roman"/>
              </a:rPr>
              <a:t>do students know about the Internet as a resource for educational information before and after the WREL instructional intervention </a:t>
            </a:r>
            <a:r>
              <a:rPr lang="en-US" sz="1600" dirty="0" smtClean="0">
                <a:latin typeface="Times New Roman"/>
                <a:ea typeface="Calibri"/>
                <a:cs typeface="Times New Roman"/>
              </a:rPr>
              <a:t>?</a:t>
            </a:r>
            <a:endParaRPr lang="tr-TR" sz="1600" dirty="0" smtClean="0">
              <a:latin typeface="Times New Roman"/>
              <a:ea typeface="Calibri"/>
              <a:cs typeface="Times New Roman"/>
            </a:endParaRPr>
          </a:p>
          <a:p>
            <a:pPr indent="457200">
              <a:lnSpc>
                <a:spcPct val="200000"/>
              </a:lnSpc>
              <a:spcAft>
                <a:spcPts val="1000"/>
              </a:spcAft>
            </a:pPr>
            <a:r>
              <a:rPr lang="en-US" sz="1600" dirty="0" smtClean="0">
                <a:latin typeface="Times New Roman"/>
                <a:ea typeface="Calibri"/>
                <a:cs typeface="Times New Roman"/>
              </a:rPr>
              <a:t>How </a:t>
            </a:r>
            <a:r>
              <a:rPr lang="en-US" sz="1600" dirty="0">
                <a:latin typeface="Times New Roman"/>
                <a:ea typeface="Calibri"/>
                <a:cs typeface="Times New Roman"/>
              </a:rPr>
              <a:t>do students access and use the Internet before and after the Web Resources Exposure Lesson (WREL) instructional intervention</a:t>
            </a:r>
            <a:r>
              <a:rPr lang="en-US" sz="1600" dirty="0" smtClean="0">
                <a:latin typeface="Times New Roman"/>
                <a:ea typeface="Calibri"/>
                <a:cs typeface="Times New Roman"/>
              </a:rPr>
              <a:t>?</a:t>
            </a:r>
            <a:endParaRPr lang="tr-TR" sz="1600" dirty="0">
              <a:latin typeface="Times New Roman"/>
              <a:ea typeface="Calibri"/>
              <a:cs typeface="Times New Roman"/>
            </a:endParaRPr>
          </a:p>
          <a:p>
            <a:pPr indent="457200">
              <a:lnSpc>
                <a:spcPct val="200000"/>
              </a:lnSpc>
              <a:spcAft>
                <a:spcPts val="1000"/>
              </a:spcAft>
            </a:pPr>
            <a:r>
              <a:rPr lang="en-US" sz="1600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en-US" sz="1600" dirty="0">
                <a:latin typeface="Times New Roman"/>
                <a:ea typeface="Calibri"/>
                <a:cs typeface="Times New Roman"/>
              </a:rPr>
              <a:t>Is/are there gender differential in Internet use among students for education purposes before and after the WREL instructional intervention? If so how is this manifested?</a:t>
            </a:r>
            <a:endParaRPr lang="en-US" sz="1600" dirty="0">
              <a:latin typeface="Calibri"/>
              <a:ea typeface="Calibri"/>
              <a:cs typeface="Times New Roman"/>
            </a:endParaRP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4676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latin typeface="Times New Roman"/>
                <a:ea typeface="Calibri"/>
                <a:cs typeface="Times New Roman"/>
              </a:rPr>
              <a:t> To conclude,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this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program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mentioned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before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provied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student’s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gain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the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ability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of  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nursing communication through clinical practice experience to improve competency in interpersonal reciprocal </a:t>
            </a:r>
            <a:r>
              <a:rPr lang="en-US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influencewith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patients, families and staff. </a:t>
            </a:r>
            <a:endParaRPr lang="tr-TR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r>
              <a:rPr lang="tr-TR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More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high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qualified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education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nursing</a:t>
            </a:r>
            <a:r>
              <a:rPr lang="tr-TR" dirty="0"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programs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must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be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provided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students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to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develop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communication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ability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. ESB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students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declare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that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resources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helped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them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to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prepare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and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to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deal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with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the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clinical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practise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which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seems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attractive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to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use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such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a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thing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for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their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learning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.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Adopted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from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Rogan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, F. (2013). 404.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71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323528" y="33327"/>
            <a:ext cx="8121225" cy="5793507"/>
          </a:xfrm>
        </p:spPr>
        <p:txBody>
          <a:bodyPr>
            <a:noAutofit/>
          </a:bodyPr>
          <a:lstStyle/>
          <a:p>
            <a:pPr marL="359410" indent="0">
              <a:lnSpc>
                <a:spcPct val="200000"/>
              </a:lnSpc>
              <a:spcAft>
                <a:spcPts val="25"/>
              </a:spcAft>
              <a:buNone/>
            </a:pPr>
            <a:r>
              <a:rPr lang="en-US" sz="12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References</a:t>
            </a:r>
            <a:endParaRPr lang="en-US" sz="1200" dirty="0">
              <a:latin typeface="Calibri"/>
              <a:ea typeface="Calibri"/>
              <a:cs typeface="Times New Roman"/>
            </a:endParaRPr>
          </a:p>
          <a:p>
            <a:pPr marL="359410" indent="0">
              <a:lnSpc>
                <a:spcPct val="200000"/>
              </a:lnSpc>
              <a:spcAft>
                <a:spcPts val="25"/>
              </a:spcAft>
              <a:buNone/>
            </a:pPr>
            <a:r>
              <a:rPr lang="en-US" sz="12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en-US" sz="1200" dirty="0">
              <a:latin typeface="Calibri"/>
              <a:ea typeface="Calibri"/>
              <a:cs typeface="Times New Roman"/>
            </a:endParaRPr>
          </a:p>
          <a:p>
            <a:pPr marL="359410" indent="0" algn="ctr">
              <a:lnSpc>
                <a:spcPct val="200000"/>
              </a:lnSpc>
              <a:spcAft>
                <a:spcPts val="25"/>
              </a:spcAft>
              <a:buNone/>
            </a:pPr>
            <a:r>
              <a:rPr lang="en-US" sz="1200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Appiah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, P.(2012). Impact of a Web Resources Exposure Lesson on Educational Internet Use in a Limited Resource Society. </a:t>
            </a:r>
            <a:r>
              <a:rPr lang="en-US" sz="1200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Journal of Technology Integration in the </a:t>
            </a:r>
            <a:r>
              <a:rPr lang="en-US" sz="1200" i="1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Classrom</a:t>
            </a:r>
            <a:r>
              <a:rPr lang="en-US" sz="1200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. 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4(1), 37.</a:t>
            </a:r>
            <a:endParaRPr lang="en-US" sz="1200" dirty="0">
              <a:latin typeface="Calibri"/>
              <a:ea typeface="Calibri"/>
              <a:cs typeface="Times New Roman"/>
            </a:endParaRPr>
          </a:p>
          <a:p>
            <a:pPr marL="359410" indent="0" algn="ctr">
              <a:lnSpc>
                <a:spcPct val="200000"/>
              </a:lnSpc>
              <a:spcAft>
                <a:spcPts val="25"/>
              </a:spcAft>
              <a:buNone/>
            </a:pPr>
            <a:r>
              <a:rPr lang="en-US" sz="1200" dirty="0" err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Awoleye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, O. M,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Siyanbola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, W. O. &amp;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Oladipo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, O. F.(2008). Adoption Assessment of Internet Usage Amongst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Undergraduates.</a:t>
            </a:r>
            <a:r>
              <a:rPr lang="en-US" sz="1200" i="1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Journal</a:t>
            </a:r>
            <a:r>
              <a:rPr lang="en-US" sz="1200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of Technology Manipulation&amp; Innovation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. 3(1). 84-89.</a:t>
            </a:r>
            <a:endParaRPr lang="en-US" sz="1200" dirty="0">
              <a:latin typeface="Calibri"/>
              <a:ea typeface="Calibri"/>
              <a:cs typeface="Times New Roman"/>
            </a:endParaRPr>
          </a:p>
          <a:p>
            <a:pPr indent="-6350" algn="ctr">
              <a:lnSpc>
                <a:spcPct val="200000"/>
              </a:lnSpc>
              <a:spcAft>
                <a:spcPts val="25"/>
              </a:spcAft>
            </a:pPr>
            <a:endParaRPr lang="en-US" sz="12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200000"/>
              </a:lnSpc>
              <a:spcAft>
                <a:spcPts val="25"/>
              </a:spcAft>
              <a:buNone/>
            </a:pPr>
            <a:r>
              <a:rPr lang="en-US" sz="1200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Bavakutty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, M. &amp;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Muhamad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T. K. (1999). Internet Services in Calicut University: Academic Libraries in              the Internet Era.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Ahemdabad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, India: Proceedings of the 6th National Convention on Academic Libraries in the Internet Era. 37- 44</a:t>
            </a:r>
            <a:endParaRPr lang="en-US" sz="1200" dirty="0">
              <a:latin typeface="Calibri"/>
              <a:ea typeface="Calibri"/>
              <a:cs typeface="Times New Roman"/>
            </a:endParaRPr>
          </a:p>
          <a:p>
            <a:pPr indent="-6350">
              <a:lnSpc>
                <a:spcPct val="200000"/>
              </a:lnSpc>
              <a:spcAft>
                <a:spcPts val="25"/>
              </a:spcAft>
            </a:pPr>
            <a:endParaRPr lang="en-US" sz="1200" dirty="0">
              <a:latin typeface="Calibri"/>
              <a:ea typeface="Calibri"/>
              <a:cs typeface="Times New Roman"/>
            </a:endParaRPr>
          </a:p>
          <a:p>
            <a:pPr marL="359410" indent="0">
              <a:lnSpc>
                <a:spcPct val="200000"/>
              </a:lnSpc>
              <a:spcAft>
                <a:spcPts val="25"/>
              </a:spcAft>
              <a:buNone/>
            </a:pPr>
            <a:r>
              <a:rPr lang="en-US" sz="12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Rogan F, San C. (2013). ESL Using Online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Technology.</a:t>
            </a:r>
            <a:r>
              <a:rPr lang="en-US" sz="1200" i="1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Nurce</a:t>
            </a:r>
            <a:r>
              <a:rPr lang="en-US" sz="1200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Education in Practice,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13(5), 400-406.</a:t>
            </a:r>
            <a:endParaRPr lang="en-US" sz="1200" dirty="0">
              <a:latin typeface="Calibri"/>
              <a:ea typeface="Calibri"/>
              <a:cs typeface="Times New Roman"/>
            </a:endParaRPr>
          </a:p>
          <a:p>
            <a:pPr indent="-6350">
              <a:lnSpc>
                <a:spcPct val="200000"/>
              </a:lnSpc>
              <a:spcAft>
                <a:spcPts val="25"/>
              </a:spcAft>
            </a:pPr>
            <a:endParaRPr lang="en-US" sz="1200" dirty="0">
              <a:latin typeface="Calibri"/>
              <a:ea typeface="Calibri"/>
              <a:cs typeface="Times New Roman"/>
            </a:endParaRPr>
          </a:p>
          <a:p>
            <a:pPr marL="359410" indent="0" algn="ctr">
              <a:lnSpc>
                <a:spcPct val="200000"/>
              </a:lnSpc>
              <a:spcAft>
                <a:spcPts val="25"/>
              </a:spcAft>
              <a:buNone/>
            </a:pPr>
            <a:r>
              <a:rPr lang="tr-TR" sz="12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J</a:t>
            </a:r>
            <a:r>
              <a:rPr lang="en-US" sz="1200" dirty="0" err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ansen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, Barbara A (March 2015). I Found It on the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Internet,So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It Must Be </a:t>
            </a:r>
            <a:r>
              <a:rPr lang="en-US" sz="1200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True.</a:t>
            </a:r>
            <a:r>
              <a:rPr lang="en-US" sz="1200" i="1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Library</a:t>
            </a:r>
            <a:r>
              <a:rPr lang="en-US" sz="1200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Media Connection,</a:t>
            </a:r>
            <a:r>
              <a:rPr lang="en-US" sz="12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23(6), p35-35</a:t>
            </a:r>
            <a:endParaRPr lang="en-US" sz="1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200" dirty="0">
              <a:latin typeface="Calibri"/>
              <a:ea typeface="Calibri"/>
              <a:cs typeface="Times New Roman"/>
            </a:endParaRP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1789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>
                <a:latin typeface="Times New Roman"/>
                <a:ea typeface="Calibri"/>
              </a:rPr>
              <a:t>the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importance</a:t>
            </a:r>
            <a:r>
              <a:rPr lang="tr-TR" dirty="0">
                <a:latin typeface="Times New Roman"/>
                <a:ea typeface="Calibri"/>
              </a:rPr>
              <a:t> of </a:t>
            </a:r>
            <a:r>
              <a:rPr lang="tr-TR" dirty="0" err="1">
                <a:latin typeface="Times New Roman"/>
                <a:ea typeface="Calibri"/>
              </a:rPr>
              <a:t>guiding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students</a:t>
            </a:r>
            <a:r>
              <a:rPr lang="tr-TR" dirty="0">
                <a:latin typeface="Times New Roman"/>
                <a:ea typeface="Calibri"/>
              </a:rPr>
              <a:t> to </a:t>
            </a:r>
            <a:r>
              <a:rPr lang="tr-TR" dirty="0" err="1">
                <a:latin typeface="Times New Roman"/>
                <a:ea typeface="Calibri"/>
              </a:rPr>
              <a:t>use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valid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or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reputable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sources</a:t>
            </a:r>
            <a:r>
              <a:rPr lang="tr-TR" dirty="0">
                <a:latin typeface="Times New Roman"/>
                <a:ea typeface="Calibri"/>
              </a:rPr>
              <a:t> </a:t>
            </a:r>
            <a:endParaRPr lang="tr-TR" dirty="0" smtClean="0">
              <a:latin typeface="Times New Roman"/>
              <a:ea typeface="Calibri"/>
            </a:endParaRPr>
          </a:p>
          <a:p>
            <a:endParaRPr lang="tr-TR" dirty="0">
              <a:latin typeface="Times New Roman"/>
            </a:endParaRPr>
          </a:p>
          <a:p>
            <a:r>
              <a:rPr lang="tr-TR" dirty="0" err="1" smtClean="0">
                <a:latin typeface="Times New Roman"/>
                <a:ea typeface="Calibri"/>
              </a:rPr>
              <a:t>evaluation</a:t>
            </a:r>
            <a:r>
              <a:rPr lang="tr-TR" dirty="0" smtClean="0">
                <a:latin typeface="Times New Roman"/>
                <a:ea typeface="Calibri"/>
              </a:rPr>
              <a:t> of </a:t>
            </a:r>
            <a:r>
              <a:rPr lang="tr-TR" dirty="0">
                <a:latin typeface="Times New Roman"/>
                <a:ea typeface="Calibri"/>
              </a:rPr>
              <a:t>an </a:t>
            </a:r>
            <a:r>
              <a:rPr lang="tr-TR" dirty="0" err="1">
                <a:latin typeface="Times New Roman"/>
                <a:ea typeface="Calibri"/>
              </a:rPr>
              <a:t>innovation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for</a:t>
            </a:r>
            <a:r>
              <a:rPr lang="tr-TR" dirty="0">
                <a:latin typeface="Times New Roman"/>
                <a:ea typeface="Calibri"/>
              </a:rPr>
              <a:t> ESL </a:t>
            </a:r>
            <a:r>
              <a:rPr lang="tr-TR" dirty="0" err="1" smtClean="0">
                <a:latin typeface="Times New Roman"/>
                <a:ea typeface="Calibri"/>
              </a:rPr>
              <a:t>students</a:t>
            </a:r>
            <a:r>
              <a:rPr lang="tr-TR" dirty="0" smtClean="0">
                <a:latin typeface="Times New Roman"/>
                <a:ea typeface="Calibri"/>
              </a:rPr>
              <a:t> </a:t>
            </a:r>
            <a:r>
              <a:rPr lang="tr-TR" dirty="0" err="1" smtClean="0">
                <a:latin typeface="Times New Roman"/>
                <a:ea typeface="Calibri"/>
              </a:rPr>
              <a:t>for</a:t>
            </a:r>
            <a:r>
              <a:rPr lang="tr-TR" dirty="0" smtClean="0">
                <a:latin typeface="Times New Roman"/>
                <a:ea typeface="Calibri"/>
              </a:rPr>
              <a:t> </a:t>
            </a:r>
            <a:r>
              <a:rPr lang="tr-TR" dirty="0" err="1" smtClean="0">
                <a:latin typeface="Times New Roman"/>
                <a:ea typeface="Calibri"/>
              </a:rPr>
              <a:t>learning</a:t>
            </a:r>
            <a:r>
              <a:rPr lang="tr-TR" dirty="0" smtClean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resources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and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improving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communication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 smtClean="0">
                <a:latin typeface="Times New Roman"/>
                <a:ea typeface="Calibri"/>
              </a:rPr>
              <a:t>skills</a:t>
            </a:r>
            <a:endParaRPr lang="tr-TR" dirty="0" smtClean="0">
              <a:latin typeface="Times New Roman"/>
              <a:ea typeface="Calibri"/>
            </a:endParaRPr>
          </a:p>
          <a:p>
            <a:endParaRPr lang="tr-TR" dirty="0">
              <a:latin typeface="Times New Roman"/>
            </a:endParaRPr>
          </a:p>
          <a:p>
            <a:r>
              <a:rPr lang="tr-TR" dirty="0" err="1">
                <a:latin typeface="Times New Roman"/>
              </a:rPr>
              <a:t>e</a:t>
            </a:r>
            <a:r>
              <a:rPr lang="tr-TR" dirty="0" err="1" smtClean="0">
                <a:latin typeface="Times New Roman"/>
              </a:rPr>
              <a:t>valuation</a:t>
            </a:r>
            <a:r>
              <a:rPr lang="tr-TR" dirty="0" smtClean="0">
                <a:latin typeface="Times New Roman"/>
              </a:rPr>
              <a:t> </a:t>
            </a:r>
            <a:r>
              <a:rPr lang="tr-TR" dirty="0" smtClean="0">
                <a:latin typeface="Times New Roman"/>
                <a:ea typeface="Calibri"/>
              </a:rPr>
              <a:t>of </a:t>
            </a:r>
            <a:r>
              <a:rPr lang="tr-TR" dirty="0" err="1">
                <a:latin typeface="Times New Roman"/>
                <a:ea typeface="Calibri"/>
              </a:rPr>
              <a:t>clinical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language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 smtClean="0">
                <a:latin typeface="Times New Roman"/>
                <a:ea typeface="Calibri"/>
              </a:rPr>
              <a:t>resources</a:t>
            </a:r>
            <a:endParaRPr lang="tr-TR" dirty="0" smtClean="0">
              <a:latin typeface="Times New Roman"/>
              <a:ea typeface="Calibri"/>
            </a:endParaRPr>
          </a:p>
          <a:p>
            <a:endParaRPr lang="tr-TR" dirty="0">
              <a:latin typeface="Times New Roman"/>
            </a:endParaRPr>
          </a:p>
          <a:p>
            <a:r>
              <a:rPr lang="tr-TR" dirty="0">
                <a:latin typeface="Times New Roman"/>
              </a:rPr>
              <a:t> </a:t>
            </a:r>
            <a:r>
              <a:rPr lang="tr-TR" dirty="0" err="1" smtClean="0">
                <a:latin typeface="Times New Roman"/>
              </a:rPr>
              <a:t>the</a:t>
            </a:r>
            <a:r>
              <a:rPr lang="tr-TR" dirty="0" smtClean="0">
                <a:latin typeface="Times New Roman"/>
              </a:rPr>
              <a:t> </a:t>
            </a:r>
            <a:r>
              <a:rPr lang="tr-TR" dirty="0" err="1" smtClean="0">
                <a:latin typeface="Times New Roman"/>
              </a:rPr>
              <a:t>study</a:t>
            </a:r>
            <a:r>
              <a:rPr lang="tr-TR" dirty="0" smtClean="0">
                <a:latin typeface="Times New Roman"/>
              </a:rPr>
              <a:t> of WREL(</a:t>
            </a:r>
            <a:r>
              <a:rPr lang="tr-TR" dirty="0">
                <a:latin typeface="Times New Roman"/>
                <a:ea typeface="Calibri"/>
              </a:rPr>
              <a:t>Web </a:t>
            </a:r>
            <a:r>
              <a:rPr lang="tr-TR" dirty="0" err="1">
                <a:latin typeface="Times New Roman"/>
                <a:ea typeface="Calibri"/>
              </a:rPr>
              <a:t>Resources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Exposure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 smtClean="0">
                <a:latin typeface="Times New Roman"/>
                <a:ea typeface="Calibri"/>
              </a:rPr>
              <a:t>Lesson</a:t>
            </a:r>
            <a:r>
              <a:rPr lang="tr-TR" dirty="0" smtClean="0">
                <a:latin typeface="Times New Roman"/>
                <a:ea typeface="Calibri"/>
              </a:rPr>
              <a:t>)</a:t>
            </a:r>
            <a:endParaRPr lang="en-US" dirty="0"/>
          </a:p>
        </p:txBody>
      </p:sp>
      <p:pic>
        <p:nvPicPr>
          <p:cNvPr id="3" name="Picture 18" descr="C:\Users\Lenovo\Desktop\05-09-17_online-education_original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39" y="3717032"/>
            <a:ext cx="3648638" cy="219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3" descr="C:\Users\Lenovo\Desktop\educati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94" y="116632"/>
            <a:ext cx="8335764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54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>
                <a:latin typeface="Times New Roman"/>
                <a:ea typeface="Calibri"/>
              </a:rPr>
              <a:t>According</a:t>
            </a:r>
            <a:r>
              <a:rPr lang="tr-TR" dirty="0">
                <a:latin typeface="Times New Roman"/>
                <a:ea typeface="Calibri"/>
              </a:rPr>
              <a:t> to </a:t>
            </a:r>
            <a:r>
              <a:rPr lang="tr-TR" dirty="0" err="1">
                <a:latin typeface="Times New Roman"/>
                <a:ea typeface="Calibri"/>
              </a:rPr>
              <a:t>Jansen</a:t>
            </a:r>
            <a:r>
              <a:rPr lang="tr-TR" dirty="0">
                <a:latin typeface="Times New Roman"/>
                <a:ea typeface="Calibri"/>
              </a:rPr>
              <a:t> (2005), “</a:t>
            </a:r>
            <a:r>
              <a:rPr lang="tr-TR" dirty="0" err="1">
                <a:latin typeface="Times New Roman"/>
                <a:ea typeface="Calibri"/>
              </a:rPr>
              <a:t>There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are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such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kind</a:t>
            </a:r>
            <a:r>
              <a:rPr lang="tr-TR" dirty="0">
                <a:latin typeface="Times New Roman"/>
                <a:ea typeface="Calibri"/>
              </a:rPr>
              <a:t> of </a:t>
            </a:r>
            <a:r>
              <a:rPr lang="tr-TR" dirty="0" err="1">
                <a:latin typeface="Times New Roman"/>
                <a:ea typeface="Calibri"/>
              </a:rPr>
              <a:t>sites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authored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by</a:t>
            </a:r>
            <a:r>
              <a:rPr lang="tr-TR" dirty="0">
                <a:latin typeface="Times New Roman"/>
                <a:ea typeface="Calibri"/>
              </a:rPr>
              <a:t> a </a:t>
            </a:r>
            <a:r>
              <a:rPr lang="tr-TR" dirty="0" err="1">
                <a:latin typeface="Times New Roman"/>
                <a:ea typeface="Calibri"/>
              </a:rPr>
              <a:t>person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asking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money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from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the</a:t>
            </a:r>
            <a:r>
              <a:rPr lang="tr-TR" dirty="0">
                <a:latin typeface="Times New Roman"/>
                <a:ea typeface="Calibri"/>
              </a:rPr>
              <a:t>  </a:t>
            </a:r>
            <a:r>
              <a:rPr lang="tr-TR" dirty="0" err="1">
                <a:latin typeface="Times New Roman"/>
                <a:ea typeface="Calibri"/>
              </a:rPr>
              <a:t>students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for</a:t>
            </a:r>
            <a:r>
              <a:rPr lang="tr-TR" dirty="0">
                <a:latin typeface="Times New Roman"/>
                <a:ea typeface="Calibri"/>
              </a:rPr>
              <a:t> his </a:t>
            </a:r>
            <a:r>
              <a:rPr lang="tr-TR" dirty="0" err="1">
                <a:latin typeface="Times New Roman"/>
                <a:ea typeface="Calibri"/>
              </a:rPr>
              <a:t>work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although</a:t>
            </a:r>
            <a:r>
              <a:rPr lang="tr-TR" dirty="0">
                <a:latin typeface="Times New Roman"/>
                <a:ea typeface="Calibri"/>
              </a:rPr>
              <a:t> he </a:t>
            </a:r>
            <a:r>
              <a:rPr lang="tr-TR" dirty="0" err="1">
                <a:latin typeface="Times New Roman"/>
                <a:ea typeface="Calibri"/>
              </a:rPr>
              <a:t>does</a:t>
            </a:r>
            <a:r>
              <a:rPr lang="tr-TR" dirty="0">
                <a:latin typeface="Times New Roman"/>
                <a:ea typeface="Calibri"/>
              </a:rPr>
              <a:t> not </a:t>
            </a:r>
            <a:r>
              <a:rPr lang="tr-TR" dirty="0" err="1">
                <a:latin typeface="Times New Roman"/>
                <a:ea typeface="Calibri"/>
              </a:rPr>
              <a:t>give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any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references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or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any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qualifications</a:t>
            </a:r>
            <a:r>
              <a:rPr lang="tr-TR" dirty="0">
                <a:latin typeface="Times New Roman"/>
                <a:ea typeface="Calibri"/>
              </a:rPr>
              <a:t>.”(p.35.)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98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>
          <a:xfrm>
            <a:off x="1043608" y="2492896"/>
            <a:ext cx="5112568" cy="3633266"/>
          </a:xfrm>
        </p:spPr>
        <p:txBody>
          <a:bodyPr/>
          <a:lstStyle/>
          <a:p>
            <a:r>
              <a:rPr lang="tr-TR" dirty="0">
                <a:latin typeface="Times New Roman"/>
                <a:ea typeface="Calibri"/>
              </a:rPr>
              <a:t>Using Internet </a:t>
            </a:r>
            <a:r>
              <a:rPr lang="tr-TR" dirty="0" err="1">
                <a:latin typeface="Times New Roman"/>
                <a:ea typeface="Calibri"/>
              </a:rPr>
              <a:t>resources</a:t>
            </a:r>
            <a:r>
              <a:rPr lang="tr-TR" dirty="0">
                <a:latin typeface="Times New Roman"/>
                <a:ea typeface="Calibri"/>
              </a:rPr>
              <a:t> has a </a:t>
            </a:r>
            <a:r>
              <a:rPr lang="tr-TR" dirty="0" err="1">
                <a:latin typeface="Times New Roman"/>
                <a:ea typeface="Calibri"/>
              </a:rPr>
              <a:t>positive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impact</a:t>
            </a:r>
            <a:r>
              <a:rPr lang="tr-TR" dirty="0">
                <a:latin typeface="Times New Roman"/>
                <a:ea typeface="Calibri"/>
              </a:rPr>
              <a:t> on </a:t>
            </a:r>
            <a:r>
              <a:rPr lang="tr-TR" dirty="0" err="1">
                <a:latin typeface="Times New Roman"/>
                <a:ea typeface="Calibri"/>
              </a:rPr>
              <a:t>improving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communication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skills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with</a:t>
            </a:r>
            <a:r>
              <a:rPr lang="tr-TR" dirty="0">
                <a:latin typeface="Times New Roman"/>
                <a:ea typeface="Calibri"/>
              </a:rPr>
              <a:t> English. As </a:t>
            </a:r>
            <a:r>
              <a:rPr lang="tr-TR" dirty="0" err="1">
                <a:latin typeface="Times New Roman"/>
                <a:ea typeface="Calibri"/>
              </a:rPr>
              <a:t>Fogan</a:t>
            </a:r>
            <a:r>
              <a:rPr lang="tr-TR" dirty="0">
                <a:latin typeface="Times New Roman"/>
                <a:ea typeface="Calibri"/>
              </a:rPr>
              <a:t>, F (2013) </a:t>
            </a:r>
            <a:r>
              <a:rPr lang="tr-TR" dirty="0" err="1">
                <a:latin typeface="Times New Roman"/>
                <a:ea typeface="Calibri"/>
              </a:rPr>
              <a:t>mentioned</a:t>
            </a:r>
            <a:r>
              <a:rPr lang="tr-TR" dirty="0">
                <a:latin typeface="Times New Roman"/>
                <a:ea typeface="Calibri"/>
              </a:rPr>
              <a:t>, </a:t>
            </a:r>
            <a:r>
              <a:rPr lang="tr-TR" dirty="0" err="1">
                <a:latin typeface="Times New Roman"/>
                <a:ea typeface="Calibri"/>
              </a:rPr>
              <a:t>researchers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designed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resources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for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the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first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year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students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for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clinical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settlement</a:t>
            </a:r>
            <a:r>
              <a:rPr lang="tr-TR" dirty="0">
                <a:latin typeface="Times New Roman"/>
                <a:ea typeface="Calibri"/>
              </a:rPr>
              <a:t>. </a:t>
            </a:r>
            <a:endParaRPr lang="en-US" dirty="0"/>
          </a:p>
        </p:txBody>
      </p:sp>
      <p:pic>
        <p:nvPicPr>
          <p:cNvPr id="3" name="Picture 20" descr="C:\Users\Lenovo\Desktop\elearning_vantage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99992" y="3501008"/>
            <a:ext cx="4112788" cy="216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07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>
                <a:latin typeface="Times New Roman"/>
                <a:ea typeface="Calibri"/>
              </a:rPr>
              <a:t>The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study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conducted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by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Awoleye,Siyanbola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and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Oladipo</a:t>
            </a:r>
            <a:r>
              <a:rPr lang="tr-TR" dirty="0">
                <a:latin typeface="Times New Roman"/>
                <a:ea typeface="Calibri"/>
              </a:rPr>
              <a:t> (2008) </a:t>
            </a:r>
            <a:r>
              <a:rPr lang="tr-TR" dirty="0" err="1">
                <a:latin typeface="Times New Roman"/>
                <a:ea typeface="Calibri"/>
              </a:rPr>
              <a:t>indicates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that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about</a:t>
            </a:r>
            <a:r>
              <a:rPr lang="tr-TR" dirty="0">
                <a:latin typeface="Times New Roman"/>
                <a:ea typeface="Calibri"/>
              </a:rPr>
              <a:t> % 92 of </a:t>
            </a:r>
            <a:r>
              <a:rPr lang="tr-TR" dirty="0" err="1">
                <a:latin typeface="Times New Roman"/>
                <a:ea typeface="Calibri"/>
              </a:rPr>
              <a:t>undergraduate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students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are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familiar</a:t>
            </a:r>
            <a:r>
              <a:rPr lang="tr-TR" dirty="0">
                <a:latin typeface="Times New Roman"/>
                <a:ea typeface="Calibri"/>
              </a:rPr>
              <a:t> to </a:t>
            </a:r>
            <a:r>
              <a:rPr lang="tr-TR" dirty="0" err="1">
                <a:latin typeface="Times New Roman"/>
                <a:ea typeface="Calibri"/>
              </a:rPr>
              <a:t>the</a:t>
            </a:r>
            <a:r>
              <a:rPr lang="tr-TR" dirty="0">
                <a:latin typeface="Times New Roman"/>
                <a:ea typeface="Calibri"/>
              </a:rPr>
              <a:t> Internet, </a:t>
            </a:r>
            <a:r>
              <a:rPr lang="tr-TR" dirty="0" err="1">
                <a:latin typeface="Times New Roman"/>
                <a:ea typeface="Calibri"/>
              </a:rPr>
              <a:t>and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are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using</a:t>
            </a:r>
            <a:r>
              <a:rPr lang="tr-TR" dirty="0">
                <a:latin typeface="Times New Roman"/>
                <a:ea typeface="Calibri"/>
              </a:rPr>
              <a:t> it </a:t>
            </a:r>
            <a:r>
              <a:rPr lang="tr-TR" dirty="0" err="1">
                <a:latin typeface="Times New Roman"/>
                <a:ea typeface="Calibri"/>
              </a:rPr>
              <a:t>mostly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for</a:t>
            </a:r>
            <a:r>
              <a:rPr lang="tr-TR" dirty="0">
                <a:latin typeface="Times New Roman"/>
                <a:ea typeface="Calibri"/>
              </a:rPr>
              <a:t> e-mail, </a:t>
            </a:r>
            <a:r>
              <a:rPr lang="tr-TR" dirty="0" err="1">
                <a:latin typeface="Times New Roman"/>
                <a:ea typeface="Calibri"/>
              </a:rPr>
              <a:t>information</a:t>
            </a:r>
            <a:r>
              <a:rPr lang="tr-TR" dirty="0">
                <a:latin typeface="Times New Roman"/>
                <a:ea typeface="Calibri"/>
              </a:rPr>
              <a:t> , </a:t>
            </a:r>
            <a:r>
              <a:rPr lang="tr-TR" dirty="0" err="1">
                <a:latin typeface="Times New Roman"/>
                <a:ea typeface="Calibri"/>
              </a:rPr>
              <a:t>search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and</a:t>
            </a:r>
            <a:r>
              <a:rPr lang="tr-TR" dirty="0">
                <a:latin typeface="Times New Roman"/>
                <a:ea typeface="Calibri"/>
              </a:rPr>
              <a:t> online </a:t>
            </a:r>
            <a:r>
              <a:rPr lang="tr-TR" dirty="0" err="1">
                <a:latin typeface="Times New Roman"/>
                <a:ea typeface="Calibri"/>
              </a:rPr>
              <a:t>chatting</a:t>
            </a:r>
            <a:r>
              <a:rPr lang="tr-TR" dirty="0">
                <a:latin typeface="Times New Roman"/>
                <a:ea typeface="Calibri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10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>
                <a:latin typeface="Times New Roman"/>
                <a:ea typeface="Calibri"/>
              </a:rPr>
              <a:t>According</a:t>
            </a:r>
            <a:r>
              <a:rPr lang="tr-TR" dirty="0">
                <a:latin typeface="Times New Roman"/>
                <a:ea typeface="Calibri"/>
              </a:rPr>
              <a:t> to </a:t>
            </a:r>
            <a:r>
              <a:rPr lang="tr-TR" dirty="0" err="1">
                <a:latin typeface="Times New Roman"/>
                <a:ea typeface="Calibri"/>
              </a:rPr>
              <a:t>Bavakutty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and</a:t>
            </a:r>
            <a:r>
              <a:rPr lang="tr-TR" dirty="0">
                <a:latin typeface="Times New Roman"/>
                <a:ea typeface="Calibri"/>
              </a:rPr>
              <a:t> Salih(1999), Internet </a:t>
            </a:r>
            <a:r>
              <a:rPr lang="tr-TR" dirty="0" err="1">
                <a:latin typeface="Times New Roman"/>
                <a:ea typeface="Calibri"/>
              </a:rPr>
              <a:t>was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used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for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the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purpose</a:t>
            </a:r>
            <a:r>
              <a:rPr lang="tr-TR" dirty="0">
                <a:latin typeface="Times New Roman"/>
                <a:ea typeface="Calibri"/>
              </a:rPr>
              <a:t> of </a:t>
            </a:r>
            <a:r>
              <a:rPr lang="tr-TR" dirty="0" err="1">
                <a:latin typeface="Times New Roman"/>
                <a:ea typeface="Calibri"/>
              </a:rPr>
              <a:t>study</a:t>
            </a:r>
            <a:r>
              <a:rPr lang="tr-TR" dirty="0">
                <a:latin typeface="Times New Roman"/>
                <a:ea typeface="Calibri"/>
              </a:rPr>
              <a:t>, </a:t>
            </a:r>
            <a:r>
              <a:rPr lang="tr-TR" dirty="0" err="1">
                <a:latin typeface="Times New Roman"/>
                <a:ea typeface="Calibri"/>
              </a:rPr>
              <a:t>search</a:t>
            </a:r>
            <a:r>
              <a:rPr lang="tr-TR" dirty="0">
                <a:latin typeface="Times New Roman"/>
                <a:ea typeface="Calibri"/>
              </a:rPr>
              <a:t>, </a:t>
            </a:r>
            <a:r>
              <a:rPr lang="tr-TR" dirty="0" err="1">
                <a:latin typeface="Times New Roman"/>
                <a:ea typeface="Calibri"/>
              </a:rPr>
              <a:t>and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teaching</a:t>
            </a:r>
            <a:r>
              <a:rPr lang="tr-TR" dirty="0">
                <a:latin typeface="Times New Roman"/>
                <a:ea typeface="Calibri"/>
              </a:rPr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95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/>
                <a:ea typeface="Calibri"/>
              </a:rPr>
              <a:t>questionnaire </a:t>
            </a:r>
            <a:r>
              <a:rPr lang="en-US" dirty="0" smtClean="0">
                <a:latin typeface="Times New Roman"/>
                <a:ea typeface="Calibri"/>
              </a:rPr>
              <a:t>items</a:t>
            </a:r>
            <a:r>
              <a:rPr lang="tr-TR" dirty="0" smtClean="0">
                <a:latin typeface="Times New Roman"/>
                <a:ea typeface="Calibri"/>
              </a:rPr>
              <a:t> </a:t>
            </a:r>
            <a:r>
              <a:rPr lang="en-US" dirty="0" smtClean="0">
                <a:latin typeface="Times New Roman"/>
                <a:ea typeface="Calibri"/>
              </a:rPr>
              <a:t>consisting </a:t>
            </a:r>
            <a:r>
              <a:rPr lang="en-US" dirty="0">
                <a:latin typeface="Times New Roman"/>
                <a:ea typeface="Calibri"/>
              </a:rPr>
              <a:t>of 18 </a:t>
            </a:r>
            <a:r>
              <a:rPr lang="en-US" dirty="0" smtClean="0">
                <a:latin typeface="Times New Roman"/>
                <a:ea typeface="Calibri"/>
              </a:rPr>
              <a:t>questions</a:t>
            </a:r>
            <a:endParaRPr lang="tr-TR" dirty="0" smtClean="0">
              <a:latin typeface="Times New Roman"/>
              <a:ea typeface="Calibri"/>
            </a:endParaRPr>
          </a:p>
          <a:p>
            <a:r>
              <a:rPr lang="tr-TR" dirty="0" smtClean="0">
                <a:latin typeface="Times New Roman"/>
                <a:ea typeface="Calibri"/>
              </a:rPr>
              <a:t> </a:t>
            </a:r>
            <a:r>
              <a:rPr lang="tr-TR" dirty="0" err="1" smtClean="0">
                <a:latin typeface="Times New Roman"/>
                <a:ea typeface="Calibri"/>
              </a:rPr>
              <a:t>they</a:t>
            </a:r>
            <a:r>
              <a:rPr lang="tr-TR" dirty="0" smtClean="0">
                <a:latin typeface="Times New Roman"/>
                <a:ea typeface="Calibri"/>
              </a:rPr>
              <a:t> </a:t>
            </a:r>
            <a:r>
              <a:rPr lang="tr-TR" dirty="0" err="1" smtClean="0">
                <a:latin typeface="Times New Roman"/>
                <a:ea typeface="Calibri"/>
              </a:rPr>
              <a:t>are</a:t>
            </a:r>
            <a:r>
              <a:rPr lang="tr-TR" dirty="0" smtClean="0">
                <a:latin typeface="Times New Roman"/>
                <a:ea typeface="Calibri"/>
              </a:rPr>
              <a:t> </a:t>
            </a:r>
            <a:r>
              <a:rPr lang="tr-TR" dirty="0" err="1" smtClean="0">
                <a:latin typeface="Times New Roman"/>
                <a:ea typeface="Calibri"/>
              </a:rPr>
              <a:t>asked</a:t>
            </a:r>
            <a:r>
              <a:rPr lang="tr-TR" dirty="0" smtClean="0">
                <a:latin typeface="Times New Roman"/>
                <a:ea typeface="Calibri"/>
              </a:rPr>
              <a:t> to </a:t>
            </a:r>
            <a:r>
              <a:rPr lang="tr-TR" dirty="0" err="1" smtClean="0">
                <a:latin typeface="Times New Roman"/>
                <a:ea typeface="Calibri"/>
              </a:rPr>
              <a:t>answer</a:t>
            </a:r>
            <a:r>
              <a:rPr lang="tr-TR" dirty="0" smtClean="0">
                <a:latin typeface="Times New Roman"/>
                <a:ea typeface="Calibri"/>
              </a:rPr>
              <a:t> </a:t>
            </a:r>
            <a:r>
              <a:rPr lang="tr-TR" dirty="0" err="1" smtClean="0">
                <a:latin typeface="Times New Roman"/>
                <a:ea typeface="Calibri"/>
              </a:rPr>
              <a:t>these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 smtClean="0">
                <a:latin typeface="Times New Roman"/>
                <a:ea typeface="Calibri"/>
              </a:rPr>
              <a:t>kind</a:t>
            </a:r>
            <a:r>
              <a:rPr lang="tr-TR" dirty="0" smtClean="0">
                <a:latin typeface="Times New Roman"/>
                <a:ea typeface="Calibri"/>
              </a:rPr>
              <a:t> of </a:t>
            </a:r>
            <a:r>
              <a:rPr lang="tr-TR" dirty="0" err="1" smtClean="0">
                <a:latin typeface="Times New Roman"/>
                <a:ea typeface="Calibri"/>
              </a:rPr>
              <a:t>questions</a:t>
            </a:r>
            <a:r>
              <a:rPr lang="tr-TR" dirty="0" smtClean="0">
                <a:latin typeface="Times New Roman"/>
                <a:ea typeface="Calibri"/>
              </a:rPr>
              <a:t>:</a:t>
            </a:r>
          </a:p>
          <a:p>
            <a:pPr marL="0" indent="0">
              <a:buNone/>
            </a:pPr>
            <a:endParaRPr lang="tr-TR" dirty="0">
              <a:latin typeface="Times New Roman"/>
              <a:ea typeface="Calibri"/>
            </a:endParaRPr>
          </a:p>
          <a:p>
            <a:pPr marL="0" indent="0">
              <a:buNone/>
            </a:pPr>
            <a:r>
              <a:rPr lang="en-US" dirty="0">
                <a:latin typeface="Times New Roman"/>
                <a:ea typeface="Calibri"/>
              </a:rPr>
              <a:t>Do you use the Internet</a:t>
            </a:r>
            <a:r>
              <a:rPr lang="en-US" dirty="0" smtClean="0">
                <a:latin typeface="Times New Roman"/>
                <a:ea typeface="Calibri"/>
              </a:rPr>
              <a:t>?</a:t>
            </a:r>
            <a:endParaRPr lang="tr-TR" dirty="0" smtClean="0">
              <a:latin typeface="Times New Roman"/>
              <a:ea typeface="Calibri"/>
            </a:endParaRPr>
          </a:p>
          <a:p>
            <a:pPr marL="0" indent="0">
              <a:buNone/>
            </a:pPr>
            <a:r>
              <a:rPr lang="en-US" dirty="0" smtClean="0">
                <a:latin typeface="Times New Roman"/>
                <a:ea typeface="Calibri"/>
              </a:rPr>
              <a:t> </a:t>
            </a:r>
            <a:r>
              <a:rPr lang="en-US" dirty="0">
                <a:latin typeface="Times New Roman"/>
                <a:ea typeface="Calibri"/>
              </a:rPr>
              <a:t>Where do you access the Internet? </a:t>
            </a:r>
            <a:endParaRPr lang="tr-TR" dirty="0" smtClean="0">
              <a:latin typeface="Times New Roman"/>
              <a:ea typeface="Calibri"/>
            </a:endParaRPr>
          </a:p>
          <a:p>
            <a:pPr marL="0" indent="0">
              <a:buNone/>
            </a:pPr>
            <a:r>
              <a:rPr lang="en-US" dirty="0" smtClean="0">
                <a:latin typeface="Times New Roman"/>
                <a:ea typeface="Calibri"/>
              </a:rPr>
              <a:t>Which </a:t>
            </a:r>
            <a:r>
              <a:rPr lang="en-US" dirty="0">
                <a:latin typeface="Times New Roman"/>
                <a:ea typeface="Calibri"/>
              </a:rPr>
              <a:t>search engines do use to access websites?</a:t>
            </a:r>
            <a:endParaRPr lang="tr-TR" dirty="0" smtClean="0"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078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>
                <a:latin typeface="Times New Roman"/>
                <a:ea typeface="Calibri"/>
              </a:rPr>
              <a:t>WREL </a:t>
            </a:r>
            <a:r>
              <a:rPr lang="tr-TR" dirty="0" err="1">
                <a:latin typeface="Times New Roman"/>
                <a:ea typeface="Calibri"/>
              </a:rPr>
              <a:t>was</a:t>
            </a:r>
            <a:r>
              <a:rPr lang="tr-TR" dirty="0">
                <a:latin typeface="Times New Roman"/>
                <a:ea typeface="Calibri"/>
              </a:rPr>
              <a:t> a </a:t>
            </a:r>
            <a:r>
              <a:rPr lang="tr-TR" dirty="0" err="1">
                <a:latin typeface="Times New Roman"/>
                <a:ea typeface="Calibri"/>
              </a:rPr>
              <a:t>kind</a:t>
            </a:r>
            <a:r>
              <a:rPr lang="tr-TR" dirty="0">
                <a:latin typeface="Times New Roman"/>
                <a:ea typeface="Calibri"/>
              </a:rPr>
              <a:t> of </a:t>
            </a:r>
            <a:r>
              <a:rPr lang="tr-TR" dirty="0" err="1">
                <a:latin typeface="Times New Roman"/>
                <a:ea typeface="Calibri"/>
              </a:rPr>
              <a:t>study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that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shows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the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importance</a:t>
            </a:r>
            <a:r>
              <a:rPr lang="tr-TR" dirty="0">
                <a:latin typeface="Times New Roman"/>
                <a:ea typeface="Calibri"/>
              </a:rPr>
              <a:t> of </a:t>
            </a:r>
            <a:r>
              <a:rPr lang="tr-TR" dirty="0" err="1">
                <a:latin typeface="Times New Roman"/>
                <a:ea typeface="Calibri"/>
              </a:rPr>
              <a:t>guiding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students</a:t>
            </a:r>
            <a:r>
              <a:rPr lang="tr-TR" dirty="0">
                <a:latin typeface="Times New Roman"/>
                <a:ea typeface="Calibri"/>
              </a:rPr>
              <a:t> to </a:t>
            </a:r>
            <a:r>
              <a:rPr lang="tr-TR" dirty="0" err="1">
                <a:latin typeface="Times New Roman"/>
                <a:ea typeface="Calibri"/>
              </a:rPr>
              <a:t>use</a:t>
            </a:r>
            <a:r>
              <a:rPr lang="tr-TR" dirty="0">
                <a:latin typeface="Times New Roman"/>
                <a:ea typeface="Calibri"/>
              </a:rPr>
              <a:t> Internet </a:t>
            </a:r>
            <a:r>
              <a:rPr lang="tr-TR" dirty="0" err="1">
                <a:latin typeface="Times New Roman"/>
                <a:ea typeface="Calibri"/>
              </a:rPr>
              <a:t>resources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for</a:t>
            </a:r>
            <a:r>
              <a:rPr lang="tr-TR" dirty="0">
                <a:latin typeface="Times New Roman"/>
                <a:ea typeface="Calibri"/>
              </a:rPr>
              <a:t> </a:t>
            </a:r>
            <a:r>
              <a:rPr lang="tr-TR" dirty="0" err="1">
                <a:latin typeface="Times New Roman"/>
                <a:ea typeface="Calibri"/>
              </a:rPr>
              <a:t>education</a:t>
            </a:r>
            <a:r>
              <a:rPr lang="tr-TR" dirty="0">
                <a:latin typeface="Times New Roman"/>
                <a:ea typeface="Calibri"/>
              </a:rPr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21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  <a:spcAft>
                <a:spcPts val="1000"/>
              </a:spcAft>
              <a:tabLst>
                <a:tab pos="1190625" algn="l"/>
              </a:tabLst>
            </a:pP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ESB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students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declare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that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resources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helped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them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to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prepare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and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to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deal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with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the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clinical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practise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which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seems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attractive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to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use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such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a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thing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for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their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learning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.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Adopted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from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Rogan</a:t>
            </a:r>
            <a:r>
              <a:rPr lang="tr-TR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, F. (2013). 404.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64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lt">
  <a:themeElements>
    <a:clrScheme name="Özel 1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ilt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lt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56</TotalTime>
  <Words>445</Words>
  <Application>Microsoft Office PowerPoint</Application>
  <PresentationFormat>Ekran Gösterisi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Cilt</vt:lpstr>
      <vt:lpstr>Guiding Students to Use Internet Resources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Guiding Students to Use Internet Resources</dc:title>
  <dc:creator>Ferhan Ertürk</dc:creator>
  <cp:lastModifiedBy>Lenovo</cp:lastModifiedBy>
  <cp:revision>10</cp:revision>
  <dcterms:created xsi:type="dcterms:W3CDTF">2015-05-28T20:22:50Z</dcterms:created>
  <dcterms:modified xsi:type="dcterms:W3CDTF">2015-05-28T21:36:36Z</dcterms:modified>
</cp:coreProperties>
</file>