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2D705-3EE2-48A5-A0FD-903A2062217E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57C4B5-6C4D-4920-895B-2B56E6DCC495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57C4B5-6C4D-4920-895B-2B56E6DCC495}" type="slidenum">
              <a:rPr lang="tr-TR" smtClean="0"/>
              <a:pPr/>
              <a:t>11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İkizkenar Üçgen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 Üçgen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İkizkenar Üçgen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1" name="10 Düz Bağlayıcı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Düz Bağlayıcı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 advClick="0" advTm="8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Dik Üçgen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Düz Bağlayıcı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5E04AF-B251-46B7-BC27-338C992231B2}" type="datetimeFigureOut">
              <a:rPr lang="tr-TR" smtClean="0"/>
              <a:pPr/>
              <a:t>15.10.2012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1738A18-0451-4193-B778-6C2E3E7DC6E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 advClick="0" advTm="8000">
    <p:wipe dir="d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ziq.com/tutorial/181109-Transition-Phrases-Conjunctions-The-differences" TargetMode="External"/><Relationship Id="rId2" Type="http://schemas.openxmlformats.org/officeDocument/2006/relationships/hyperlink" Target="http://www.chompchomp.com/terms/coordinatingconjunction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043608" y="2271502"/>
            <a:ext cx="7560840" cy="2314996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763"/>
              </a:avLst>
            </a:prstTxWarp>
          </a:bodyPr>
          <a:lstStyle/>
          <a:p>
            <a:pPr algn="ctr" rtl="0"/>
            <a:endParaRPr lang="tr-TR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331640" y="2276872"/>
            <a:ext cx="7056784" cy="222495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endParaRPr lang="tr-TR" sz="3600" kern="10" spc="0" dirty="0">
              <a:ln w="9525">
                <a:noFill/>
                <a:round/>
                <a:headEnd/>
                <a:tailEnd/>
              </a:ln>
              <a:solidFill>
                <a:schemeClr val="accent2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899592" y="2420888"/>
            <a:ext cx="7704856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tr-TR" sz="18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CONNECTORS</a:t>
            </a:r>
            <a:endParaRPr lang="tr-TR" sz="18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 advClick="0" advTm="4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o"/>
          <p:cNvGraphicFramePr>
            <a:graphicFrameLocks noGrp="1"/>
          </p:cNvGraphicFramePr>
          <p:nvPr/>
        </p:nvGraphicFramePr>
        <p:xfrm>
          <a:off x="0" y="0"/>
          <a:ext cx="9144000" cy="71546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572000"/>
                <a:gridCol w="4572000"/>
              </a:tblGrid>
              <a:tr h="1974310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Showing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Similarity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Likewise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Similarly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İn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same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way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Math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was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hard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in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high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school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Likewise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, it is hard in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college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Rock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climbing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takes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much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practice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and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skill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same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way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learning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well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requires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great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deal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practice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tr-T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39822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Showing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Condition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İf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…(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must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study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hard,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will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fail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my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exam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Whether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you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are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caming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not,I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am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still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going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Amy’s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party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595535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Explaining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Emphasizing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fact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actually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other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words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namely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James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actually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first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person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have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known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who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has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been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Africa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late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class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again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other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words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,he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didn’t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wake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up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on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tıme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948333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Establishing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Time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Relation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Sequence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first</a:t>
                      </a:r>
                      <a:endParaRPr lang="tr-T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second</a:t>
                      </a:r>
                      <a:endParaRPr lang="tr-T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finally</a:t>
                      </a:r>
                      <a:endParaRPr lang="tr-T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conclusion</a:t>
                      </a:r>
                      <a:endParaRPr lang="tr-T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summary</a:t>
                      </a:r>
                      <a:endParaRPr lang="tr-T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mean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while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summary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should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offer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her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some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financial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help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Jeff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working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hard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clean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house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Meanwhile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his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brother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watching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television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4000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179512" y="188640"/>
            <a:ext cx="8784976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</a:t>
            </a:r>
            <a:r>
              <a:rPr lang="tr-TR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tr-TR" sz="3600" kern="10" dirty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E</a:t>
            </a:r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tr-TR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DIFFERENCES BETWEEN COORDINATING</a:t>
            </a:r>
            <a:r>
              <a:rPr lang="tr-TR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,</a:t>
            </a:r>
          </a:p>
          <a:p>
            <a:pPr algn="ctr" rtl="0"/>
            <a:r>
              <a:rPr lang="tr-TR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SUBORDİNATİNG</a:t>
            </a:r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endParaRPr lang="tr-TR" sz="3600" kern="10" dirty="0">
              <a:ln w="9525">
                <a:noFill/>
                <a:round/>
                <a:headEnd/>
                <a:tailEnd/>
              </a:ln>
              <a:solidFill>
                <a:schemeClr val="accent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rtl="0"/>
            <a:r>
              <a:rPr lang="tr-TR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CONJUNCTIONS</a:t>
            </a:r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tr-TR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AND</a:t>
            </a:r>
            <a:r>
              <a:rPr lang="en-US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tr-TR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TRANSITION</a:t>
            </a:r>
            <a:endParaRPr lang="tr-TR" sz="3600" kern="10" spc="0" dirty="0">
              <a:ln w="9525">
                <a:noFill/>
                <a:round/>
                <a:headEnd/>
                <a:tailEnd/>
              </a:ln>
              <a:solidFill>
                <a:schemeClr val="accent2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5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endParaRPr lang="tr-TR" dirty="0" smtClean="0"/>
          </a:p>
          <a:p>
            <a:pPr>
              <a:buFont typeface="Wingdings" pitchFamily="2" charset="2"/>
              <a:buChar char="Ø"/>
            </a:pP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coordinating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conjunction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give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equal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emphasis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clauses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pattern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coordination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looks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warnings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smoking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people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smoke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anyway</a:t>
            </a:r>
            <a:r>
              <a:rPr lang="tr-TR" dirty="0" smtClean="0"/>
              <a:t>.</a:t>
            </a:r>
          </a:p>
          <a:p>
            <a:pPr>
              <a:buNone/>
            </a:pPr>
            <a:endParaRPr lang="tr-TR" dirty="0"/>
          </a:p>
        </p:txBody>
      </p:sp>
      <p:graphicFrame>
        <p:nvGraphicFramePr>
          <p:cNvPr id="7" name="6 Tablo"/>
          <p:cNvGraphicFramePr>
            <a:graphicFrameLocks noGrp="1"/>
          </p:cNvGraphicFramePr>
          <p:nvPr/>
        </p:nvGraphicFramePr>
        <p:xfrm>
          <a:off x="611560" y="4653136"/>
          <a:ext cx="792088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0"/>
              </a:tblGrid>
              <a:tr h="504056"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solidFill>
                            <a:srgbClr val="FFFF00"/>
                          </a:solidFill>
                        </a:rPr>
                        <a:t>MAİN CLAUSE </a:t>
                      </a:r>
                      <a:r>
                        <a:rPr lang="tr-TR" sz="2000" dirty="0" smtClean="0"/>
                        <a:t>+</a:t>
                      </a:r>
                      <a:r>
                        <a:rPr lang="tr-TR" sz="2000" dirty="0" smtClean="0">
                          <a:solidFill>
                            <a:srgbClr val="FF0000"/>
                          </a:solidFill>
                        </a:rPr>
                        <a:t> , </a:t>
                      </a:r>
                      <a:r>
                        <a:rPr lang="tr-TR" sz="2000" dirty="0" smtClean="0"/>
                        <a:t>+ </a:t>
                      </a:r>
                      <a:r>
                        <a:rPr lang="tr-TR" sz="2000" dirty="0" err="1" smtClean="0"/>
                        <a:t>coordinating</a:t>
                      </a:r>
                      <a:r>
                        <a:rPr lang="tr-TR" sz="2000" dirty="0" smtClean="0"/>
                        <a:t> </a:t>
                      </a:r>
                      <a:r>
                        <a:rPr lang="tr-TR" sz="2000" dirty="0" err="1" smtClean="0"/>
                        <a:t>conjunction</a:t>
                      </a:r>
                      <a:r>
                        <a:rPr lang="tr-TR" sz="2000" dirty="0" smtClean="0"/>
                        <a:t> + 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</a:rPr>
                        <a:t>MAİN CLAUSE </a:t>
                      </a:r>
                      <a:endParaRPr lang="tr-TR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4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45480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Subordination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emphasizes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idea in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clauses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subordinate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clause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. </a:t>
            </a:r>
          </a:p>
          <a:p>
            <a:pPr>
              <a:buNone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patterns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look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78358" indent="-514350">
              <a:buFont typeface="Courier New" pitchFamily="49" charset="0"/>
              <a:buChar char="o"/>
            </a:pP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Shane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remained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library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until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his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daughter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called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ask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ride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home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Font typeface="Courier New" pitchFamily="49" charset="0"/>
              <a:buChar char="o"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Because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student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hard in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IELTS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grade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tr-TR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1043608" y="2276872"/>
          <a:ext cx="6048672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72"/>
              </a:tblGrid>
              <a:tr h="504056">
                <a:tc>
                  <a:txBody>
                    <a:bodyPr/>
                    <a:lstStyle/>
                    <a:p>
                      <a:r>
                        <a:rPr lang="tr-TR" sz="2000" i="0" dirty="0" smtClean="0">
                          <a:solidFill>
                            <a:srgbClr val="FFFF00"/>
                          </a:solidFill>
                        </a:rPr>
                        <a:t>MAİN CLAUSES </a:t>
                      </a:r>
                      <a:r>
                        <a:rPr lang="tr-TR" sz="2000" i="0" dirty="0" smtClean="0"/>
                        <a:t>+ Ø + </a:t>
                      </a:r>
                      <a:r>
                        <a:rPr lang="tr-TR" sz="2000" i="0" dirty="0" smtClean="0">
                          <a:solidFill>
                            <a:srgbClr val="FFFF00"/>
                          </a:solidFill>
                        </a:rPr>
                        <a:t>SUBORDİNATE CLAUSE</a:t>
                      </a:r>
                      <a:endParaRPr lang="tr-TR" sz="2000" i="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o"/>
          <p:cNvGraphicFramePr>
            <a:graphicFrameLocks noGrp="1"/>
          </p:cNvGraphicFramePr>
          <p:nvPr/>
        </p:nvGraphicFramePr>
        <p:xfrm>
          <a:off x="1043608" y="3068960"/>
          <a:ext cx="6048672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72"/>
              </a:tblGrid>
              <a:tr h="504056">
                <a:tc>
                  <a:txBody>
                    <a:bodyPr/>
                    <a:lstStyle/>
                    <a:p>
                      <a:r>
                        <a:rPr lang="tr-TR" sz="2000" dirty="0" smtClean="0">
                          <a:solidFill>
                            <a:srgbClr val="FFFF00"/>
                          </a:solidFill>
                        </a:rPr>
                        <a:t>SUBORDİNATE CLAUSE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tr-TR" sz="2000" baseline="0" dirty="0" smtClean="0"/>
                        <a:t>+ </a:t>
                      </a:r>
                      <a:r>
                        <a:rPr lang="tr-TR" sz="2000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tr-TR" sz="2000" baseline="0" dirty="0" smtClean="0"/>
                        <a:t>+ 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</a:rPr>
                        <a:t>MAİN CLAUSE</a:t>
                      </a:r>
                      <a:endParaRPr lang="tr-TR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41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Transition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Phrases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seperate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sentences</a:t>
            </a: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Biology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is a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difficult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course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Similarly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students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who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physics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dissappointed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their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grade</a:t>
            </a: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enjoy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sports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particular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, I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enjoy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hockey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football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    </a:t>
            </a:r>
            <a:endParaRPr lang="tr-TR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1259632" y="1916832"/>
          <a:ext cx="7056784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56784"/>
              </a:tblGrid>
              <a:tr h="648072">
                <a:tc>
                  <a:txBody>
                    <a:bodyPr/>
                    <a:lstStyle/>
                    <a:p>
                      <a:r>
                        <a:rPr lang="tr-TR" sz="2800" dirty="0" err="1" smtClean="0">
                          <a:solidFill>
                            <a:srgbClr val="FFFF00"/>
                          </a:solidFill>
                        </a:rPr>
                        <a:t>Full</a:t>
                      </a:r>
                      <a:r>
                        <a:rPr lang="tr-TR" sz="2800" dirty="0" smtClean="0">
                          <a:solidFill>
                            <a:srgbClr val="FFFF00"/>
                          </a:solidFill>
                        </a:rPr>
                        <a:t> stop </a:t>
                      </a:r>
                      <a:r>
                        <a:rPr lang="tr-TR" sz="2800" dirty="0" err="1" smtClean="0">
                          <a:solidFill>
                            <a:srgbClr val="FFFF00"/>
                          </a:solidFill>
                        </a:rPr>
                        <a:t>before</a:t>
                      </a:r>
                      <a:r>
                        <a:rPr lang="tr-TR" sz="2800" dirty="0" smtClean="0">
                          <a:solidFill>
                            <a:srgbClr val="FFFF00"/>
                          </a:solidFill>
                        </a:rPr>
                        <a:t> + </a:t>
                      </a:r>
                      <a:r>
                        <a:rPr lang="tr-TR" sz="2800" dirty="0" err="1" smtClean="0">
                          <a:solidFill>
                            <a:srgbClr val="FFFF00"/>
                          </a:solidFill>
                        </a:rPr>
                        <a:t>comma</a:t>
                      </a:r>
                      <a:r>
                        <a:rPr lang="tr-TR" sz="28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tr-TR" sz="2800" baseline="0" dirty="0" err="1" smtClean="0">
                          <a:solidFill>
                            <a:srgbClr val="FFFF00"/>
                          </a:solidFill>
                        </a:rPr>
                        <a:t>afterwards</a:t>
                      </a:r>
                      <a:endParaRPr lang="tr-TR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4000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err="1" smtClean="0"/>
              <a:t>References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rmAutofit lnSpcReduction="10000"/>
          </a:bodyPr>
          <a:lstStyle/>
          <a:p>
            <a:pPr algn="just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Susan Fawcett &amp; Alvin Sandberg (2000) Evergreen with  Readings/ a guide to writing  -sixth edition- </a:t>
            </a:r>
          </a:p>
          <a:p>
            <a:pPr algn="just"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Nilgün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Yorgancı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Furnerss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(2006) Milestones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English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Grammar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I /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Perfecting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Practising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English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Structure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tr-TR" dirty="0" smtClean="0">
                <a:hlinkClick r:id="rId2"/>
              </a:rPr>
              <a:t> http://www.</a:t>
            </a:r>
            <a:r>
              <a:rPr lang="tr-TR" dirty="0" err="1" smtClean="0">
                <a:hlinkClick r:id="rId2"/>
              </a:rPr>
              <a:t>chompchomp</a:t>
            </a:r>
            <a:r>
              <a:rPr lang="tr-TR" dirty="0" smtClean="0">
                <a:hlinkClick r:id="rId2"/>
              </a:rPr>
              <a:t>.com/</a:t>
            </a:r>
            <a:r>
              <a:rPr lang="tr-TR" dirty="0" err="1" smtClean="0">
                <a:hlinkClick r:id="rId2"/>
              </a:rPr>
              <a:t>terms</a:t>
            </a:r>
            <a:r>
              <a:rPr lang="tr-TR" dirty="0" smtClean="0">
                <a:hlinkClick r:id="rId2"/>
              </a:rPr>
              <a:t>/</a:t>
            </a:r>
            <a:r>
              <a:rPr lang="tr-TR" dirty="0" err="1" smtClean="0">
                <a:hlinkClick r:id="rId2"/>
              </a:rPr>
              <a:t>coordinatingconjunction</a:t>
            </a:r>
            <a:r>
              <a:rPr lang="tr-TR" dirty="0" smtClean="0">
                <a:hlinkClick r:id="rId2"/>
              </a:rPr>
              <a:t>.</a:t>
            </a:r>
            <a:r>
              <a:rPr lang="tr-TR" dirty="0" err="1" smtClean="0">
                <a:hlinkClick r:id="rId2"/>
              </a:rPr>
              <a:t>htm</a:t>
            </a:r>
            <a:endParaRPr lang="tr-TR" dirty="0" smtClean="0"/>
          </a:p>
          <a:p>
            <a:pPr algn="just">
              <a:buNone/>
            </a:pPr>
            <a:r>
              <a:rPr lang="tr-TR" dirty="0" smtClean="0">
                <a:hlinkClick r:id="rId3"/>
              </a:rPr>
              <a:t>    http://www.</a:t>
            </a:r>
            <a:r>
              <a:rPr lang="tr-TR" dirty="0" err="1" smtClean="0">
                <a:hlinkClick r:id="rId3"/>
              </a:rPr>
              <a:t>wiziq</a:t>
            </a:r>
            <a:r>
              <a:rPr lang="tr-TR" dirty="0" smtClean="0">
                <a:hlinkClick r:id="rId3"/>
              </a:rPr>
              <a:t>.com/</a:t>
            </a:r>
            <a:r>
              <a:rPr lang="tr-TR" dirty="0" err="1" smtClean="0">
                <a:hlinkClick r:id="rId3"/>
              </a:rPr>
              <a:t>tutorial</a:t>
            </a:r>
            <a:r>
              <a:rPr lang="tr-TR" dirty="0" smtClean="0">
                <a:hlinkClick r:id="rId3"/>
              </a:rPr>
              <a:t>/181109-</a:t>
            </a:r>
            <a:r>
              <a:rPr lang="tr-TR" dirty="0" err="1" smtClean="0">
                <a:hlinkClick r:id="rId3"/>
              </a:rPr>
              <a:t>Transition</a:t>
            </a:r>
            <a:r>
              <a:rPr lang="tr-TR" dirty="0" smtClean="0">
                <a:hlinkClick r:id="rId3"/>
              </a:rPr>
              <a:t>-</a:t>
            </a:r>
            <a:r>
              <a:rPr lang="tr-TR" dirty="0" err="1" smtClean="0">
                <a:hlinkClick r:id="rId3"/>
              </a:rPr>
              <a:t>Phrases</a:t>
            </a:r>
            <a:r>
              <a:rPr lang="tr-TR" dirty="0" smtClean="0">
                <a:hlinkClick r:id="rId3"/>
              </a:rPr>
              <a:t>-</a:t>
            </a:r>
            <a:r>
              <a:rPr lang="tr-TR" dirty="0" err="1" smtClean="0">
                <a:hlinkClick r:id="rId3"/>
              </a:rPr>
              <a:t>Conjunctions</a:t>
            </a:r>
            <a:r>
              <a:rPr lang="tr-TR" dirty="0" smtClean="0">
                <a:hlinkClick r:id="rId3"/>
              </a:rPr>
              <a:t>-</a:t>
            </a:r>
            <a:r>
              <a:rPr lang="tr-TR" dirty="0" err="1" smtClean="0">
                <a:hlinkClick r:id="rId3"/>
              </a:rPr>
              <a:t>The</a:t>
            </a:r>
            <a:r>
              <a:rPr lang="tr-TR" dirty="0" smtClean="0">
                <a:hlinkClick r:id="rId3"/>
              </a:rPr>
              <a:t>-</a:t>
            </a:r>
            <a:r>
              <a:rPr lang="tr-TR" dirty="0" err="1" smtClean="0">
                <a:hlinkClick r:id="rId3"/>
              </a:rPr>
              <a:t>differences</a:t>
            </a:r>
            <a:endParaRPr lang="tr-TR" dirty="0" smtClean="0"/>
          </a:p>
          <a:p>
            <a:pPr algn="just">
              <a:buNone/>
            </a:pPr>
            <a:endParaRPr lang="tr-TR" dirty="0" smtClean="0"/>
          </a:p>
          <a:p>
            <a:pPr algn="just"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4000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Coordinating</a:t>
            </a:r>
            <a:r>
              <a:rPr lang="tr-TR" sz="3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Conjunctions</a:t>
            </a:r>
            <a:endParaRPr lang="tr-TR" sz="3200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Subordinating</a:t>
            </a:r>
            <a:r>
              <a:rPr lang="tr-TR" sz="3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Conjunctions</a:t>
            </a:r>
            <a:endParaRPr lang="tr-TR" sz="3200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Transitions</a:t>
            </a:r>
            <a:endParaRPr lang="tr-TR" sz="3200" dirty="0" smtClean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Differences</a:t>
            </a:r>
            <a:r>
              <a:rPr lang="tr-TR" sz="3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tr-TR" sz="3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Coordinating</a:t>
            </a:r>
            <a:r>
              <a:rPr lang="tr-TR" sz="3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Subordinating</a:t>
            </a:r>
            <a:r>
              <a:rPr lang="tr-TR" sz="3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Conjunctions</a:t>
            </a:r>
            <a:r>
              <a:rPr lang="tr-TR" sz="3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320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Transitions</a:t>
            </a:r>
            <a:endParaRPr lang="tr-TR" sz="3200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4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259632" y="548680"/>
            <a:ext cx="7128792" cy="1296144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tr-TR" sz="4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Arial Black"/>
              </a:rPr>
              <a:t>COORDINATING CONJUNCTIONS</a:t>
            </a:r>
            <a:endParaRPr lang="tr-TR" sz="4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/>
              </a:solidFill>
              <a:effectLst/>
              <a:latin typeface="Arial Black"/>
            </a:endParaRPr>
          </a:p>
        </p:txBody>
      </p:sp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6048"/>
          </a:xfrm>
        </p:spPr>
        <p:txBody>
          <a:bodyPr vert="horz" anchor="ctr">
            <a:normAutofit fontScale="92500"/>
          </a:bodyPr>
          <a:lstStyle/>
          <a:p>
            <a:pPr marL="448056" lvl="1" indent="-384048">
              <a:buSzPct val="80000"/>
              <a:buNone/>
            </a:pPr>
            <a:r>
              <a:rPr lang="tr-TR" sz="2400" dirty="0" smtClean="0"/>
              <a:t>    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can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join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clauses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together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placing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comma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coordinating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conjunction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48056" lvl="1" indent="-384048">
              <a:buSzPct val="80000"/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is a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list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common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coordinating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conjunctions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tr-TR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tr-TR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tr-TR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nor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tr-TR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: but</a:t>
            </a:r>
          </a:p>
          <a:p>
            <a:pPr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tr-TR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or</a:t>
            </a:r>
            <a:endParaRPr lang="tr-T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tr-TR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: yet</a:t>
            </a:r>
          </a:p>
          <a:p>
            <a:pPr>
              <a:buNone/>
            </a:pP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tr-TR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tr-TR" sz="2800" dirty="0" err="1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tr-TR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tr-T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		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Look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follow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78358" indent="-514350">
              <a:buFont typeface="Wingdings" pitchFamily="2" charset="2"/>
              <a:buChar char="v"/>
            </a:pP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 marL="578358" indent="-514350">
              <a:buFont typeface="Wingdings" pitchFamily="2" charset="2"/>
              <a:buChar char="v"/>
            </a:pP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bowl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squid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eyeball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stew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is hot </a:t>
            </a:r>
            <a:r>
              <a:rPr lang="tr-TR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deliciouns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78358" indent="-514350">
              <a:buFont typeface="Wingdings" pitchFamily="2" charset="2"/>
              <a:buChar char="v"/>
            </a:pP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Rocky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orange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tomcat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loves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having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his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head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scratched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hates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getting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his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claws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trimmed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78358" indent="-514350">
              <a:buFont typeface="Wingdings" pitchFamily="2" charset="2"/>
              <a:buChar char="v"/>
            </a:pP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daughter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wants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be a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mechanic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spends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every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spare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minute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garage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78358" indent="-514350">
              <a:buFont typeface="Wingdings" pitchFamily="2" charset="2"/>
              <a:buChar char="v"/>
            </a:pP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Tasha’s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living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room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cozy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r-TR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yet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her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guests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always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gather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kitchen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78358" indent="-514350">
              <a:buFont typeface="Wingdings" pitchFamily="2" charset="2"/>
              <a:buChar char="v"/>
            </a:pPr>
            <a:endParaRPr lang="tr-TR" dirty="0" smtClean="0"/>
          </a:p>
          <a:p>
            <a:pPr marL="578358" indent="-514350">
              <a:buNone/>
            </a:pPr>
            <a:r>
              <a:rPr lang="tr-TR" dirty="0" smtClean="0"/>
              <a:t>    </a:t>
            </a:r>
          </a:p>
          <a:p>
            <a:pPr marL="953262" lvl="1" indent="-514350">
              <a:buNone/>
            </a:pPr>
            <a:endParaRPr lang="tr-TR" dirty="0"/>
          </a:p>
        </p:txBody>
      </p:sp>
    </p:spTree>
  </p:cSld>
  <p:clrMapOvr>
    <a:masterClrMapping/>
  </p:clrMapOvr>
  <p:transition spd="med" advClick="0" advTm="4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251520" y="404664"/>
            <a:ext cx="8460432" cy="12685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 rtl="0"/>
            <a:r>
              <a:rPr lang="tr-TR" sz="3600" kern="10" spc="0" dirty="0" smtClean="0">
                <a:ln w="9525">
                  <a:round/>
                  <a:headEnd/>
                  <a:tailEnd/>
                </a:ln>
                <a:solidFill>
                  <a:schemeClr val="accent2"/>
                </a:solidFill>
                <a:effectLst/>
                <a:latin typeface="Times New Roman"/>
                <a:cs typeface="Times New Roman"/>
              </a:rPr>
              <a:t>SUBORDINATING  CONJUNCTIONS</a:t>
            </a:r>
            <a:endParaRPr lang="tr-TR" sz="3600" kern="10" spc="0" dirty="0">
              <a:ln w="9525">
                <a:round/>
                <a:headEnd/>
                <a:tailEnd/>
              </a:ln>
              <a:solidFill>
                <a:schemeClr val="accent2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" name="9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19" name="17 İçerik Yer Tutucusu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clauses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can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be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joined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subordinating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conjunction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tr-TR" sz="3200" u="heavy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Subordinating</a:t>
            </a:r>
            <a:r>
              <a:rPr lang="tr-TR" sz="3200" u="heavy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r-TR" sz="3200" u="heavy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Conjunction</a:t>
            </a:r>
            <a:r>
              <a:rPr lang="tr-TR" sz="3200" u="heavy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None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             since                   as</a:t>
            </a:r>
          </a:p>
          <a:p>
            <a:pPr lvl="1">
              <a:buNone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because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(ever)    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although</a:t>
            </a: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unless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whereas</a:t>
            </a:r>
            <a:endParaRPr lang="tr-TR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until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if</a:t>
            </a:r>
            <a:endParaRPr lang="tr-TR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4000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40207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could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clearly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last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night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since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moon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bright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tr-TR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Unless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his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shoulder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loosens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a bit,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Ron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stay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on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bench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Jessica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sent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woman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her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mother’s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home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because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Clara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had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been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caring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foster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children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years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tr-TR" sz="32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Although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children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special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care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, no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centers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existed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time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babies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born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addicted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drugs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200" dirty="0" err="1" smtClean="0">
                <a:latin typeface="Times New Roman" pitchFamily="18" charset="0"/>
                <a:cs typeface="Times New Roman" pitchFamily="18" charset="0"/>
              </a:rPr>
              <a:t>alcohol</a:t>
            </a:r>
            <a:r>
              <a:rPr lang="tr-TR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 spd="med" advClick="0" advTm="4000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ln>
            <a:solidFill>
              <a:schemeClr val="accent1"/>
            </a:solidFill>
          </a:ln>
        </p:spPr>
        <p:txBody>
          <a:bodyPr anchor="ctr"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tr-TR" dirty="0" smtClean="0"/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important</a:t>
            </a:r>
            <a:endParaRPr lang="tr-TR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subordinating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conjunctions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fall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groups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contrast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effect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tr-TR" sz="3500" u="heavy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Conjunction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Function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although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though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express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contrast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between</a:t>
            </a:r>
            <a:endParaRPr lang="tr-TR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whereas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    	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ideas</a:t>
            </a:r>
            <a:endParaRPr lang="tr-TR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</a:p>
          <a:p>
            <a:pPr>
              <a:buNone/>
            </a:pPr>
            <a:endParaRPr lang="tr-TR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because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show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cause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effect</a:t>
            </a:r>
            <a:endParaRPr lang="tr-TR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as                             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relationship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sz="3500" dirty="0" err="1" smtClean="0">
                <a:latin typeface="Times New Roman" pitchFamily="18" charset="0"/>
                <a:cs typeface="Times New Roman" pitchFamily="18" charset="0"/>
              </a:rPr>
              <a:t>ideas</a:t>
            </a: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since                </a:t>
            </a:r>
          </a:p>
          <a:p>
            <a:pPr>
              <a:buNone/>
            </a:pPr>
            <a:r>
              <a:rPr lang="tr-TR" sz="3500" dirty="0" smtClean="0">
                <a:latin typeface="Times New Roman" pitchFamily="18" charset="0"/>
                <a:cs typeface="Times New Roman" pitchFamily="18" charset="0"/>
              </a:rPr>
              <a:t>           	</a:t>
            </a:r>
          </a:p>
        </p:txBody>
      </p:sp>
      <p:sp>
        <p:nvSpPr>
          <p:cNvPr id="4" name="3 Sağ Ayraç"/>
          <p:cNvSpPr/>
          <p:nvPr/>
        </p:nvSpPr>
        <p:spPr>
          <a:xfrm>
            <a:off x="2411760" y="2420888"/>
            <a:ext cx="432048" cy="20162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5" name="4 Sağ Ayraç"/>
          <p:cNvSpPr/>
          <p:nvPr/>
        </p:nvSpPr>
        <p:spPr>
          <a:xfrm>
            <a:off x="2339752" y="4941168"/>
            <a:ext cx="504056" cy="14401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683568" y="260648"/>
            <a:ext cx="7704856" cy="142780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tr-TR" sz="6000" kern="10" spc="-60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 R A N S I T I O N</a:t>
            </a:r>
            <a:endParaRPr lang="tr-TR" sz="6000" kern="10" spc="-60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chemeClr val="accent2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6" name="5 İçerik Yer Tutucusu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common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transition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words</a:t>
            </a:r>
            <a:r>
              <a:rPr lang="tr-T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and</a:t>
            </a:r>
            <a:endParaRPr lang="tr-TR" dirty="0" smtClean="0"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r>
              <a:rPr lang="tr-TR" dirty="0" err="1" smtClean="0">
                <a:latin typeface="Times New Roman" pitchFamily="18" charset="0"/>
                <a:cs typeface="Times New Roman" pitchFamily="18" charset="0"/>
              </a:rPr>
              <a:t>phrases</a:t>
            </a:r>
            <a:endParaRPr lang="tr-T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r-TR" dirty="0" smtClean="0"/>
          </a:p>
        </p:txBody>
      </p:sp>
      <p:graphicFrame>
        <p:nvGraphicFramePr>
          <p:cNvPr id="8" name="7 Tablo"/>
          <p:cNvGraphicFramePr>
            <a:graphicFrameLocks noGrp="1"/>
          </p:cNvGraphicFramePr>
          <p:nvPr/>
        </p:nvGraphicFramePr>
        <p:xfrm>
          <a:off x="0" y="2708920"/>
          <a:ext cx="9144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2002532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Adding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information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and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,</a:t>
                      </a:r>
                    </a:p>
                    <a:p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not </a:t>
                      </a:r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only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… but </a:t>
                      </a:r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also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also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moreover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furthermore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in </a:t>
                      </a:r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addition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tr-TR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Examples</a:t>
                      </a:r>
                      <a:endParaRPr lang="tr-TR" sz="2000" dirty="0" smtClean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Not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only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did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my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brother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break his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leg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but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he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also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bruised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his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rib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Students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should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be on time.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Furthermore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they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must</a:t>
                      </a:r>
                      <a:r>
                        <a:rPr lang="tr-TR" sz="200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be </a:t>
                      </a:r>
                      <a:r>
                        <a:rPr lang="tr-TR" sz="2000" dirty="0" err="1" smtClean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prepared</a:t>
                      </a:r>
                      <a:endParaRPr lang="tr-T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02532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Showing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Result</a:t>
                      </a:r>
                      <a:endParaRPr lang="tr-TR" sz="2000" dirty="0" smtClean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endParaRPr lang="tr-T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result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therefore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thus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as a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consequence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consequently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committee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voted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against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proposal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Thus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must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consider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another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idea.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Tina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lost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her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keys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Consequently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could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not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drive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home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4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Tablo"/>
          <p:cNvGraphicFramePr>
            <a:graphicFrameLocks noGrp="1"/>
          </p:cNvGraphicFramePr>
          <p:nvPr/>
        </p:nvGraphicFramePr>
        <p:xfrm>
          <a:off x="-3" y="-1"/>
          <a:ext cx="9144002" cy="697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1"/>
                <a:gridCol w="4572001"/>
              </a:tblGrid>
              <a:tr h="2204865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Giving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Examples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example</a:t>
                      </a:r>
                      <a:endParaRPr lang="tr-T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instance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specifically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İn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particular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first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second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another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etc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example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reason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is…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He </a:t>
                      </a:r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often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eats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strange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foods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tr-TR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istance</a:t>
                      </a:r>
                      <a:r>
                        <a:rPr lang="tr-T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he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once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ate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cow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brains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My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friend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hates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skiing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for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several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reasons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first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reasons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is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she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dislikes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being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cold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Another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reasons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is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she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often</a:t>
                      </a:r>
                      <a:r>
                        <a:rPr lang="tr-T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falls</a:t>
                      </a:r>
                      <a:endParaRPr lang="tr-TR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Font typeface="Wingdings" pitchFamily="2" charset="2"/>
                        <a:buChar char="ü"/>
                      </a:pPr>
                      <a:endParaRPr lang="tr-TR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191044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Showing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Contrast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but</a:t>
                      </a: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however</a:t>
                      </a:r>
                      <a:endParaRPr lang="tr-T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on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other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hand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otherwise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instead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contrast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wanted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leave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at 8:00.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However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Mike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arrived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too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late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Women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usually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enjoy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shopping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contrast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men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often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dislike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it.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491187">
                <a:tc>
                  <a:txBody>
                    <a:bodyPr/>
                    <a:lstStyle/>
                    <a:p>
                      <a:r>
                        <a:rPr lang="tr-TR" sz="20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Showing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Concession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yet</a:t>
                      </a: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nevertheless</a:t>
                      </a:r>
                      <a:endParaRPr lang="tr-TR" sz="2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even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however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although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even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though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despite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fact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tr-TR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need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wear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reading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glasses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Nevertheless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I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hate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how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look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them</a:t>
                      </a:r>
                      <a:endParaRPr lang="tr-TR" sz="2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Even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though</a:t>
                      </a:r>
                      <a:r>
                        <a:rPr lang="tr-TR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book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difficult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it is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very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tr-TR" sz="20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interesting</a:t>
                      </a:r>
                      <a:r>
                        <a:rPr lang="tr-TR" sz="2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tr-TR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0" advTm="4000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297</TotalTime>
  <Words>752</Words>
  <Application>Microsoft Office PowerPoint</Application>
  <PresentationFormat>Ekran Gösterisi (4:3)</PresentationFormat>
  <Paragraphs>162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Canlı</vt:lpstr>
      <vt:lpstr>Slayt 1</vt:lpstr>
      <vt:lpstr>  </vt:lpstr>
      <vt:lpstr>Slayt 3</vt:lpstr>
      <vt:lpstr>Slayt 4</vt:lpstr>
      <vt:lpstr> 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 References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pc</dc:creator>
  <cp:lastModifiedBy>usher</cp:lastModifiedBy>
  <cp:revision>47</cp:revision>
  <dcterms:created xsi:type="dcterms:W3CDTF">2012-10-14T13:54:27Z</dcterms:created>
  <dcterms:modified xsi:type="dcterms:W3CDTF">2012-10-15T16:25:56Z</dcterms:modified>
</cp:coreProperties>
</file>