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sldIdLst>
    <p:sldId id="256" r:id="rId2"/>
    <p:sldId id="289" r:id="rId3"/>
    <p:sldId id="257" r:id="rId4"/>
    <p:sldId id="258" r:id="rId5"/>
    <p:sldId id="259" r:id="rId6"/>
    <p:sldId id="261" r:id="rId7"/>
    <p:sldId id="260" r:id="rId8"/>
    <p:sldId id="290" r:id="rId9"/>
    <p:sldId id="263" r:id="rId10"/>
    <p:sldId id="264" r:id="rId11"/>
    <p:sldId id="291" r:id="rId12"/>
    <p:sldId id="265" r:id="rId13"/>
    <p:sldId id="267" r:id="rId14"/>
    <p:sldId id="268" r:id="rId15"/>
    <p:sldId id="269" r:id="rId16"/>
    <p:sldId id="270" r:id="rId17"/>
    <p:sldId id="271" r:id="rId18"/>
    <p:sldId id="292" r:id="rId19"/>
    <p:sldId id="272" r:id="rId20"/>
    <p:sldId id="273" r:id="rId21"/>
    <p:sldId id="293" r:id="rId22"/>
    <p:sldId id="294" r:id="rId23"/>
    <p:sldId id="274" r:id="rId24"/>
    <p:sldId id="275" r:id="rId25"/>
    <p:sldId id="276" r:id="rId26"/>
    <p:sldId id="279" r:id="rId27"/>
    <p:sldId id="280" r:id="rId28"/>
    <p:sldId id="282" r:id="rId29"/>
    <p:sldId id="295" r:id="rId30"/>
    <p:sldId id="283" r:id="rId31"/>
    <p:sldId id="296" r:id="rId32"/>
    <p:sldId id="284" r:id="rId33"/>
    <p:sldId id="285" r:id="rId34"/>
    <p:sldId id="286" r:id="rId35"/>
    <p:sldId id="287" r:id="rId36"/>
    <p:sldId id="297" r:id="rId37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Başlık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7" name="16 Alt Başlık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30" name="29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18F7F-36A7-4E22-9F46-302D5A62F2AA}" type="datetimeFigureOut">
              <a:rPr lang="tr-TR" smtClean="0"/>
              <a:pPr/>
              <a:t>18.10.2012</a:t>
            </a:fld>
            <a:endParaRPr lang="tr-TR"/>
          </a:p>
        </p:txBody>
      </p:sp>
      <p:sp>
        <p:nvSpPr>
          <p:cNvPr id="19" name="18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27" name="2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790AB-5483-4613-99BF-84A2BA8A6EA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18F7F-36A7-4E22-9F46-302D5A62F2AA}" type="datetimeFigureOut">
              <a:rPr lang="tr-TR" smtClean="0"/>
              <a:pPr/>
              <a:t>18.10.2012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790AB-5483-4613-99BF-84A2BA8A6EA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18F7F-36A7-4E22-9F46-302D5A62F2AA}" type="datetimeFigureOut">
              <a:rPr lang="tr-TR" smtClean="0"/>
              <a:pPr/>
              <a:t>18.10.2012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790AB-5483-4613-99BF-84A2BA8A6EA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18F7F-36A7-4E22-9F46-302D5A62F2AA}" type="datetimeFigureOut">
              <a:rPr lang="tr-TR" smtClean="0"/>
              <a:pPr/>
              <a:t>18.10.2012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790AB-5483-4613-99BF-84A2BA8A6EA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18F7F-36A7-4E22-9F46-302D5A62F2AA}" type="datetimeFigureOut">
              <a:rPr lang="tr-TR" smtClean="0"/>
              <a:pPr/>
              <a:t>18.10.2012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790AB-5483-4613-99BF-84A2BA8A6EA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18F7F-36A7-4E22-9F46-302D5A62F2AA}" type="datetimeFigureOut">
              <a:rPr lang="tr-TR" smtClean="0"/>
              <a:pPr/>
              <a:t>18.10.2012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790AB-5483-4613-99BF-84A2BA8A6EA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18F7F-36A7-4E22-9F46-302D5A62F2AA}" type="datetimeFigureOut">
              <a:rPr lang="tr-TR" smtClean="0"/>
              <a:pPr/>
              <a:t>18.10.2012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790AB-5483-4613-99BF-84A2BA8A6EA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18F7F-36A7-4E22-9F46-302D5A62F2AA}" type="datetimeFigureOut">
              <a:rPr lang="tr-TR" smtClean="0"/>
              <a:pPr/>
              <a:t>18.10.2012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790AB-5483-4613-99BF-84A2BA8A6EA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18F7F-36A7-4E22-9F46-302D5A62F2AA}" type="datetimeFigureOut">
              <a:rPr lang="tr-TR" smtClean="0"/>
              <a:pPr/>
              <a:t>18.10.2012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790AB-5483-4613-99BF-84A2BA8A6EA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18F7F-36A7-4E22-9F46-302D5A62F2AA}" type="datetimeFigureOut">
              <a:rPr lang="tr-TR" smtClean="0"/>
              <a:pPr/>
              <a:t>18.10.2012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790AB-5483-4613-99BF-84A2BA8A6EA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ek Köşesi Kesik ve Yuvarlatılmış Dikdörtgen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 Üçgen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18F7F-36A7-4E22-9F46-302D5A62F2AA}" type="datetimeFigureOut">
              <a:rPr lang="tr-TR" smtClean="0"/>
              <a:pPr/>
              <a:t>18.10.2012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73790AB-5483-4613-99BF-84A2BA8A6EA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10" name="9 Serbest Form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Serbest Form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Serbest Form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Serbest Form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Başlık Yer Tutucusu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0" name="29 Metin Yer Tutucusu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0" name="9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EF18F7F-36A7-4E22-9F46-302D5A62F2AA}" type="datetimeFigureOut">
              <a:rPr lang="tr-TR" smtClean="0"/>
              <a:pPr/>
              <a:t>18.10.2012</a:t>
            </a:fld>
            <a:endParaRPr lang="tr-TR"/>
          </a:p>
        </p:txBody>
      </p:sp>
      <p:sp>
        <p:nvSpPr>
          <p:cNvPr id="22" name="21 Altbilgi Yer Tutucusu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18" name="17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73790AB-5483-4613-99BF-84A2BA8A6EA1}" type="slidenum">
              <a:rPr lang="tr-TR" smtClean="0"/>
              <a:pPr/>
              <a:t>‹#›</a:t>
            </a:fld>
            <a:endParaRPr lang="tr-TR"/>
          </a:p>
        </p:txBody>
      </p:sp>
      <p:grpSp>
        <p:nvGrpSpPr>
          <p:cNvPr id="2" name="1 Grup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Serbest Form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Serbest Form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grammar.ccc.commnet.edu/grammar/indep_clauses.htm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grammar.about.com/od/rs/g/semicolonterm.htm" TargetMode="External"/><Relationship Id="rId2" Type="http://schemas.openxmlformats.org/officeDocument/2006/relationships/hyperlink" Target="http://grammar.about.com/od/basicmarks/a/end_marks.htm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grammar.about.com/od/c/g/coordconjterm.htm" TargetMode="External"/><Relationship Id="rId2" Type="http://schemas.openxmlformats.org/officeDocument/2006/relationships/hyperlink" Target="http://grammar.about.com/od/c/g/commaterm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grammar.about.com/od/rs/g/subordconj.htm" TargetMode="External"/><Relationship Id="rId4" Type="http://schemas.openxmlformats.org/officeDocument/2006/relationships/hyperlink" Target="http://grammar.about.com/od/c/g/complexsentence.htm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http://owl.english.purdue.edu/engagement/2/1/35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467544" y="1484784"/>
            <a:ext cx="8424936" cy="4968552"/>
          </a:xfrm>
        </p:spPr>
        <p:txBody>
          <a:bodyPr/>
          <a:lstStyle/>
          <a:p>
            <a:r>
              <a:rPr lang="tr-TR" sz="4800" b="1" dirty="0" smtClean="0"/>
              <a:t>HÜLYANUR BÜLBÜL</a:t>
            </a:r>
          </a:p>
          <a:p>
            <a:r>
              <a:rPr lang="tr-TR" sz="1800" dirty="0" smtClean="0"/>
              <a:t>              </a:t>
            </a:r>
            <a:r>
              <a:rPr lang="tr-TR" sz="3200" dirty="0" smtClean="0"/>
              <a:t>FIRST CLASS (EVENING)</a:t>
            </a:r>
          </a:p>
          <a:p>
            <a:r>
              <a:rPr lang="tr-TR" sz="2800" dirty="0" smtClean="0"/>
              <a:t>                         265585</a:t>
            </a:r>
          </a:p>
          <a:p>
            <a:endParaRPr lang="tr-TR" sz="2800" dirty="0" smtClean="0"/>
          </a:p>
          <a:p>
            <a:r>
              <a:rPr lang="tr-TR" sz="2400" dirty="0" smtClean="0"/>
              <a:t>          COMMON SENTENCE ERRORS</a:t>
            </a:r>
          </a:p>
          <a:p>
            <a:endParaRPr lang="tr-TR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72608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tr-TR" dirty="0" err="1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Examples</a:t>
            </a:r>
            <a:r>
              <a:rPr lang="tr-TR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: </a:t>
            </a:r>
          </a:p>
          <a:p>
            <a:pPr>
              <a:buNone/>
            </a:pPr>
            <a:r>
              <a:rPr lang="tr-TR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  1.</a:t>
            </a:r>
            <a:r>
              <a:rPr lang="tr-TR" dirty="0" err="1" smtClean="0">
                <a:latin typeface="Comic Sans MS" pitchFamily="66" charset="0"/>
              </a:rPr>
              <a:t>This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>
                <a:latin typeface="Comic Sans MS" pitchFamily="66" charset="0"/>
              </a:rPr>
              <a:t>is </a:t>
            </a:r>
            <a:r>
              <a:rPr lang="tr-TR" dirty="0" err="1">
                <a:latin typeface="Comic Sans MS" pitchFamily="66" charset="0"/>
              </a:rPr>
              <a:t>my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father</a:t>
            </a:r>
            <a:r>
              <a:rPr lang="tr-TR" dirty="0">
                <a:latin typeface="Comic Sans MS" pitchFamily="66" charset="0"/>
              </a:rPr>
              <a:t>, </a:t>
            </a:r>
            <a:r>
              <a:rPr lang="tr-TR" dirty="0" err="1">
                <a:latin typeface="Comic Sans MS" pitchFamily="66" charset="0"/>
              </a:rPr>
              <a:t>that</a:t>
            </a:r>
            <a:r>
              <a:rPr lang="tr-TR" dirty="0">
                <a:latin typeface="Comic Sans MS" pitchFamily="66" charset="0"/>
              </a:rPr>
              <a:t> is </a:t>
            </a:r>
            <a:r>
              <a:rPr lang="tr-TR" dirty="0" err="1">
                <a:latin typeface="Comic Sans MS" pitchFamily="66" charset="0"/>
              </a:rPr>
              <a:t>my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uncle</a:t>
            </a:r>
            <a:r>
              <a:rPr lang="tr-TR" dirty="0">
                <a:latin typeface="Comic Sans MS" pitchFamily="66" charset="0"/>
              </a:rPr>
              <a:t>.</a:t>
            </a:r>
          </a:p>
          <a:p>
            <a:pPr>
              <a:buNone/>
            </a:pPr>
            <a:r>
              <a:rPr lang="tr-TR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  2.</a:t>
            </a:r>
            <a:r>
              <a:rPr lang="tr-TR" dirty="0" err="1" smtClean="0">
                <a:latin typeface="Comic Sans MS" pitchFamily="66" charset="0"/>
              </a:rPr>
              <a:t>Some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students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find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writing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easy</a:t>
            </a:r>
            <a:r>
              <a:rPr lang="tr-TR" dirty="0">
                <a:latin typeface="Comic Sans MS" pitchFamily="66" charset="0"/>
              </a:rPr>
              <a:t>, </a:t>
            </a:r>
            <a:r>
              <a:rPr lang="tr-TR" dirty="0" err="1">
                <a:latin typeface="Comic Sans MS" pitchFamily="66" charset="0"/>
              </a:rPr>
              <a:t>some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find</a:t>
            </a:r>
            <a:r>
              <a:rPr lang="tr-TR" dirty="0">
                <a:latin typeface="Comic Sans MS" pitchFamily="66" charset="0"/>
              </a:rPr>
              <a:t> it </a:t>
            </a:r>
            <a:r>
              <a:rPr lang="tr-TR" dirty="0" err="1">
                <a:latin typeface="Comic Sans MS" pitchFamily="66" charset="0"/>
              </a:rPr>
              <a:t>excruciatingly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difficult</a:t>
            </a:r>
            <a:r>
              <a:rPr lang="tr-TR" dirty="0">
                <a:latin typeface="Comic Sans MS" pitchFamily="66" charset="0"/>
              </a:rPr>
              <a:t>.</a:t>
            </a:r>
          </a:p>
          <a:p>
            <a:pPr>
              <a:buNone/>
            </a:pPr>
            <a:r>
              <a:rPr lang="tr-TR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  3.</a:t>
            </a:r>
            <a:r>
              <a:rPr lang="tr-TR" dirty="0" err="1" smtClean="0">
                <a:latin typeface="Comic Sans MS" pitchFamily="66" charset="0"/>
              </a:rPr>
              <a:t>It's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>
                <a:latin typeface="Comic Sans MS" pitchFamily="66" charset="0"/>
              </a:rPr>
              <a:t>not a </a:t>
            </a:r>
            <a:r>
              <a:rPr lang="tr-TR" dirty="0" err="1">
                <a:latin typeface="Comic Sans MS" pitchFamily="66" charset="0"/>
              </a:rPr>
              <a:t>comet</a:t>
            </a:r>
            <a:r>
              <a:rPr lang="tr-TR" dirty="0">
                <a:latin typeface="Comic Sans MS" pitchFamily="66" charset="0"/>
              </a:rPr>
              <a:t>, </a:t>
            </a:r>
            <a:r>
              <a:rPr lang="tr-TR" dirty="0" err="1">
                <a:latin typeface="Comic Sans MS" pitchFamily="66" charset="0"/>
              </a:rPr>
              <a:t>it's</a:t>
            </a:r>
            <a:r>
              <a:rPr lang="tr-TR" dirty="0">
                <a:latin typeface="Comic Sans MS" pitchFamily="66" charset="0"/>
              </a:rPr>
              <a:t> a meteor.</a:t>
            </a:r>
          </a:p>
          <a:p>
            <a:pPr>
              <a:buNone/>
            </a:pPr>
            <a:r>
              <a:rPr lang="tr-TR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  4.</a:t>
            </a:r>
            <a:r>
              <a:rPr lang="tr-TR" dirty="0" err="1" smtClean="0">
                <a:latin typeface="Comic Sans MS" pitchFamily="66" charset="0"/>
              </a:rPr>
              <a:t>We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aren't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visiting</a:t>
            </a:r>
            <a:r>
              <a:rPr lang="tr-TR" dirty="0">
                <a:latin typeface="Comic Sans MS" pitchFamily="66" charset="0"/>
              </a:rPr>
              <a:t> Pennsylvania </a:t>
            </a:r>
            <a:r>
              <a:rPr lang="tr-TR" dirty="0" err="1">
                <a:latin typeface="Comic Sans MS" pitchFamily="66" charset="0"/>
              </a:rPr>
              <a:t>this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year</a:t>
            </a:r>
            <a:r>
              <a:rPr lang="tr-TR" dirty="0">
                <a:latin typeface="Comic Sans MS" pitchFamily="66" charset="0"/>
              </a:rPr>
              <a:t>, </a:t>
            </a:r>
            <a:r>
              <a:rPr lang="tr-TR" dirty="0" err="1">
                <a:latin typeface="Comic Sans MS" pitchFamily="66" charset="0"/>
              </a:rPr>
              <a:t>we're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spending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the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summer</a:t>
            </a:r>
            <a:r>
              <a:rPr lang="tr-TR" dirty="0">
                <a:latin typeface="Comic Sans MS" pitchFamily="66" charset="0"/>
              </a:rPr>
              <a:t> in Florida.</a:t>
            </a:r>
          </a:p>
          <a:p>
            <a:pPr>
              <a:buNone/>
            </a:pPr>
            <a:r>
              <a:rPr lang="tr-TR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  5.</a:t>
            </a:r>
            <a:r>
              <a:rPr lang="tr-TR" dirty="0" err="1" smtClean="0">
                <a:latin typeface="Comic Sans MS" pitchFamily="66" charset="0"/>
              </a:rPr>
              <a:t>You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saw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that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movie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last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night</a:t>
            </a:r>
            <a:r>
              <a:rPr lang="tr-TR" dirty="0">
                <a:latin typeface="Comic Sans MS" pitchFamily="66" charset="0"/>
              </a:rPr>
              <a:t>, </a:t>
            </a:r>
            <a:r>
              <a:rPr lang="tr-TR" dirty="0" err="1">
                <a:latin typeface="Comic Sans MS" pitchFamily="66" charset="0"/>
              </a:rPr>
              <a:t>didn't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you</a:t>
            </a:r>
            <a:r>
              <a:rPr lang="tr-TR" dirty="0">
                <a:latin typeface="Comic Sans MS" pitchFamily="66" charset="0"/>
              </a:rPr>
              <a:t>?</a:t>
            </a:r>
          </a:p>
          <a:p>
            <a:pPr>
              <a:buNone/>
            </a:pPr>
            <a:r>
              <a:rPr lang="tr-TR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  6.</a:t>
            </a:r>
            <a:r>
              <a:rPr lang="tr-TR" dirty="0" err="1" smtClean="0">
                <a:latin typeface="Comic Sans MS" pitchFamily="66" charset="0"/>
              </a:rPr>
              <a:t>It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looks</a:t>
            </a:r>
            <a:r>
              <a:rPr lang="tr-TR" dirty="0">
                <a:latin typeface="Comic Sans MS" pitchFamily="66" charset="0"/>
              </a:rPr>
              <a:t> as </a:t>
            </a:r>
            <a:r>
              <a:rPr lang="tr-TR" dirty="0" err="1">
                <a:latin typeface="Comic Sans MS" pitchFamily="66" charset="0"/>
              </a:rPr>
              <a:t>though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we're</a:t>
            </a:r>
            <a:r>
              <a:rPr lang="tr-TR" dirty="0">
                <a:latin typeface="Comic Sans MS" pitchFamily="66" charset="0"/>
              </a:rPr>
              <a:t> in </a:t>
            </a:r>
            <a:r>
              <a:rPr lang="tr-TR" dirty="0" err="1">
                <a:latin typeface="Comic Sans MS" pitchFamily="66" charset="0"/>
              </a:rPr>
              <a:t>for</a:t>
            </a:r>
            <a:r>
              <a:rPr lang="tr-TR" dirty="0">
                <a:latin typeface="Comic Sans MS" pitchFamily="66" charset="0"/>
              </a:rPr>
              <a:t> a tornado, </a:t>
            </a:r>
            <a:r>
              <a:rPr lang="tr-TR" dirty="0" err="1">
                <a:latin typeface="Comic Sans MS" pitchFamily="66" charset="0"/>
              </a:rPr>
              <a:t>doesn't</a:t>
            </a:r>
            <a:r>
              <a:rPr lang="tr-TR" dirty="0">
                <a:latin typeface="Comic Sans MS" pitchFamily="66" charset="0"/>
              </a:rPr>
              <a:t> it?</a:t>
            </a:r>
          </a:p>
          <a:p>
            <a:pPr>
              <a:buNone/>
            </a:pPr>
            <a:r>
              <a:rPr lang="tr-TR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  7.</a:t>
            </a:r>
            <a:r>
              <a:rPr lang="tr-TR" dirty="0" err="1" smtClean="0">
                <a:latin typeface="Comic Sans MS" pitchFamily="66" charset="0"/>
              </a:rPr>
              <a:t>You've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been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to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Europe</a:t>
            </a:r>
            <a:r>
              <a:rPr lang="tr-TR" dirty="0">
                <a:latin typeface="Comic Sans MS" pitchFamily="66" charset="0"/>
              </a:rPr>
              <a:t>, </a:t>
            </a:r>
            <a:r>
              <a:rPr lang="tr-TR" dirty="0" err="1">
                <a:latin typeface="Comic Sans MS" pitchFamily="66" charset="0"/>
              </a:rPr>
              <a:t>haven't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you</a:t>
            </a:r>
            <a:r>
              <a:rPr lang="tr-TR" dirty="0">
                <a:latin typeface="Comic Sans MS" pitchFamily="66" charset="0"/>
              </a:rPr>
              <a:t>?</a:t>
            </a:r>
          </a:p>
          <a:p>
            <a:pPr>
              <a:buNone/>
            </a:pPr>
            <a:r>
              <a:rPr lang="tr-TR" dirty="0">
                <a:latin typeface="Comic Sans MS" pitchFamily="66" charset="0"/>
              </a:rPr>
              <a:t> </a:t>
            </a:r>
            <a:r>
              <a:rPr lang="tr-TR" dirty="0" smtClean="0">
                <a:latin typeface="Comic Sans MS" pitchFamily="66" charset="0"/>
              </a:rPr>
              <a:t>  </a:t>
            </a:r>
            <a:r>
              <a:rPr lang="tr-TR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8.</a:t>
            </a:r>
            <a:r>
              <a:rPr lang="tr-TR" dirty="0" smtClean="0">
                <a:latin typeface="Comic Sans MS" pitchFamily="66" charset="0"/>
              </a:rPr>
              <a:t>I </a:t>
            </a:r>
            <a:r>
              <a:rPr lang="tr-TR" dirty="0" err="1">
                <a:latin typeface="Comic Sans MS" pitchFamily="66" charset="0"/>
              </a:rPr>
              <a:t>didn’t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like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the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movie</a:t>
            </a:r>
            <a:r>
              <a:rPr lang="tr-TR" dirty="0">
                <a:latin typeface="Comic Sans MS" pitchFamily="66" charset="0"/>
              </a:rPr>
              <a:t>, it </a:t>
            </a:r>
            <a:r>
              <a:rPr lang="tr-TR" dirty="0" err="1">
                <a:latin typeface="Comic Sans MS" pitchFamily="66" charset="0"/>
              </a:rPr>
              <a:t>was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way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too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long</a:t>
            </a:r>
            <a:r>
              <a:rPr lang="tr-TR" dirty="0">
                <a:latin typeface="Comic Sans MS" pitchFamily="66" charset="0"/>
              </a:rPr>
              <a:t>.</a:t>
            </a:r>
          </a:p>
          <a:p>
            <a:pPr>
              <a:buNone/>
            </a:pPr>
            <a:r>
              <a:rPr lang="tr-TR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  9.</a:t>
            </a:r>
            <a:r>
              <a:rPr lang="tr-TR" dirty="0" err="1" smtClean="0">
                <a:latin typeface="Comic Sans MS" pitchFamily="66" charset="0"/>
              </a:rPr>
              <a:t>She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and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Jerry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are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getting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married</a:t>
            </a:r>
            <a:r>
              <a:rPr lang="tr-TR" dirty="0">
                <a:latin typeface="Comic Sans MS" pitchFamily="66" charset="0"/>
              </a:rPr>
              <a:t> in </a:t>
            </a:r>
            <a:r>
              <a:rPr lang="tr-TR" dirty="0" err="1">
                <a:latin typeface="Comic Sans MS" pitchFamily="66" charset="0"/>
              </a:rPr>
              <a:t>the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fall</a:t>
            </a:r>
            <a:r>
              <a:rPr lang="tr-TR" dirty="0">
                <a:latin typeface="Comic Sans MS" pitchFamily="66" charset="0"/>
              </a:rPr>
              <a:t>, </a:t>
            </a:r>
            <a:r>
              <a:rPr lang="tr-TR" dirty="0" err="1">
                <a:latin typeface="Comic Sans MS" pitchFamily="66" charset="0"/>
              </a:rPr>
              <a:t>they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didn’t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want</a:t>
            </a:r>
            <a:r>
              <a:rPr lang="tr-TR" dirty="0">
                <a:latin typeface="Comic Sans MS" pitchFamily="66" charset="0"/>
              </a:rPr>
              <a:t> a </a:t>
            </a:r>
            <a:r>
              <a:rPr lang="tr-TR" dirty="0" err="1">
                <a:latin typeface="Comic Sans MS" pitchFamily="66" charset="0"/>
              </a:rPr>
              <a:t>summer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wedding</a:t>
            </a:r>
            <a:r>
              <a:rPr lang="tr-TR" dirty="0">
                <a:latin typeface="Comic Sans MS" pitchFamily="66" charset="0"/>
              </a:rPr>
              <a:t>.</a:t>
            </a:r>
          </a:p>
          <a:p>
            <a:pPr>
              <a:buNone/>
            </a:pPr>
            <a:r>
              <a:rPr lang="tr-TR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  10.</a:t>
            </a:r>
            <a:r>
              <a:rPr lang="tr-TR" dirty="0" err="1" smtClean="0">
                <a:latin typeface="Comic Sans MS" pitchFamily="66" charset="0"/>
              </a:rPr>
              <a:t>My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favorite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bands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are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all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really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loud</a:t>
            </a:r>
            <a:r>
              <a:rPr lang="tr-TR" dirty="0">
                <a:latin typeface="Comic Sans MS" pitchFamily="66" charset="0"/>
              </a:rPr>
              <a:t>, </a:t>
            </a:r>
            <a:r>
              <a:rPr lang="tr-TR" dirty="0" err="1">
                <a:latin typeface="Comic Sans MS" pitchFamily="66" charset="0"/>
              </a:rPr>
              <a:t>playing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loud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music</a:t>
            </a:r>
            <a:r>
              <a:rPr lang="tr-TR" dirty="0">
                <a:latin typeface="Comic Sans MS" pitchFamily="66" charset="0"/>
              </a:rPr>
              <a:t> is </a:t>
            </a:r>
            <a:r>
              <a:rPr lang="tr-TR" dirty="0" err="1">
                <a:latin typeface="Comic Sans MS" pitchFamily="66" charset="0"/>
              </a:rPr>
              <a:t>good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for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stress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relief</a:t>
            </a:r>
            <a:r>
              <a:rPr lang="tr-TR" dirty="0">
                <a:latin typeface="Comic Sans MS" pitchFamily="66" charset="0"/>
              </a:rPr>
              <a:t>.</a:t>
            </a:r>
          </a:p>
          <a:p>
            <a:pPr>
              <a:buNone/>
            </a:pPr>
            <a:endParaRPr lang="tr-TR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latin typeface="Comic Sans MS" pitchFamily="66" charset="0"/>
              </a:rPr>
              <a:t>    RUN ON SENTENCE</a:t>
            </a:r>
            <a:endParaRPr lang="tr-TR" dirty="0">
              <a:latin typeface="Comic Sans MS" pitchFamily="66" charset="0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 smtClean="0"/>
              <a:t>     </a:t>
            </a:r>
            <a:r>
              <a:rPr lang="en-US" dirty="0" smtClean="0"/>
              <a:t>(sometimes called a "fused sentence") has at least two parts, either one of which can stand by itself (in other words, two independent clauses), but the two parts have been </a:t>
            </a:r>
            <a:r>
              <a:rPr lang="en-US" dirty="0" err="1" smtClean="0"/>
              <a:t>smooshed</a:t>
            </a:r>
            <a:r>
              <a:rPr lang="en-US" dirty="0" smtClean="0"/>
              <a:t> together instead of being properly connected. Review, also, the section which describes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2"/>
              </a:rPr>
              <a:t>Things That Can Happen Between Two Independent Clauses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tr-TR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3 Resim" descr="images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7704" y="5013176"/>
            <a:ext cx="5521796" cy="1600200"/>
          </a:xfrm>
          <a:prstGeom prst="rect">
            <a:avLst/>
          </a:prstGeo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76064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tr-TR" sz="8000" dirty="0" smtClean="0">
                <a:latin typeface="Comic Sans MS" pitchFamily="66" charset="0"/>
              </a:rPr>
              <a:t>           </a:t>
            </a:r>
            <a:r>
              <a:rPr lang="tr-TR" sz="8000" dirty="0" err="1" smtClean="0">
                <a:latin typeface="Comic Sans MS" pitchFamily="66" charset="0"/>
              </a:rPr>
              <a:t>Run</a:t>
            </a:r>
            <a:r>
              <a:rPr lang="tr-TR" sz="8000" dirty="0" smtClean="0">
                <a:latin typeface="Comic Sans MS" pitchFamily="66" charset="0"/>
              </a:rPr>
              <a:t>-on </a:t>
            </a:r>
            <a:r>
              <a:rPr lang="tr-TR" sz="8000" dirty="0" err="1" smtClean="0">
                <a:latin typeface="Comic Sans MS" pitchFamily="66" charset="0"/>
              </a:rPr>
              <a:t>sentences</a:t>
            </a:r>
            <a:r>
              <a:rPr lang="tr-TR" sz="8000" dirty="0" smtClean="0">
                <a:latin typeface="Comic Sans MS" pitchFamily="66" charset="0"/>
              </a:rPr>
              <a:t> </a:t>
            </a:r>
            <a:r>
              <a:rPr lang="tr-TR" sz="8000" dirty="0" err="1" smtClean="0">
                <a:latin typeface="Comic Sans MS" pitchFamily="66" charset="0"/>
              </a:rPr>
              <a:t>are</a:t>
            </a:r>
            <a:r>
              <a:rPr lang="tr-TR" sz="8000" dirty="0" smtClean="0">
                <a:latin typeface="Comic Sans MS" pitchFamily="66" charset="0"/>
              </a:rPr>
              <a:t> in </a:t>
            </a:r>
            <a:r>
              <a:rPr lang="tr-TR" sz="8000" dirty="0" err="1" smtClean="0">
                <a:latin typeface="Comic Sans MS" pitchFamily="66" charset="0"/>
              </a:rPr>
              <a:t>italics</a:t>
            </a:r>
            <a:r>
              <a:rPr lang="tr-TR" sz="8000" dirty="0" smtClean="0">
                <a:latin typeface="Comic Sans MS" pitchFamily="66" charset="0"/>
              </a:rPr>
              <a:t>. </a:t>
            </a:r>
            <a:r>
              <a:rPr lang="tr-TR" sz="8000" dirty="0" err="1" smtClean="0">
                <a:latin typeface="Comic Sans MS" pitchFamily="66" charset="0"/>
              </a:rPr>
              <a:t>Possible</a:t>
            </a:r>
            <a:r>
              <a:rPr lang="tr-TR" sz="8000" dirty="0" smtClean="0">
                <a:latin typeface="Comic Sans MS" pitchFamily="66" charset="0"/>
              </a:rPr>
              <a:t> </a:t>
            </a:r>
            <a:r>
              <a:rPr lang="tr-TR" sz="8000" dirty="0" err="1" smtClean="0">
                <a:latin typeface="Comic Sans MS" pitchFamily="66" charset="0"/>
              </a:rPr>
              <a:t>revisions</a:t>
            </a:r>
            <a:r>
              <a:rPr lang="tr-TR" sz="8000" dirty="0" smtClean="0">
                <a:latin typeface="Comic Sans MS" pitchFamily="66" charset="0"/>
              </a:rPr>
              <a:t> </a:t>
            </a:r>
            <a:r>
              <a:rPr lang="tr-TR" sz="8000" dirty="0" err="1" smtClean="0">
                <a:latin typeface="Comic Sans MS" pitchFamily="66" charset="0"/>
              </a:rPr>
              <a:t>to</a:t>
            </a:r>
            <a:r>
              <a:rPr lang="tr-TR" sz="8000" dirty="0" smtClean="0">
                <a:latin typeface="Comic Sans MS" pitchFamily="66" charset="0"/>
              </a:rPr>
              <a:t> </a:t>
            </a:r>
            <a:r>
              <a:rPr lang="tr-TR" sz="8000" dirty="0" err="1" smtClean="0">
                <a:latin typeface="Comic Sans MS" pitchFamily="66" charset="0"/>
              </a:rPr>
              <a:t>sentences</a:t>
            </a:r>
            <a:r>
              <a:rPr lang="tr-TR" sz="8000" dirty="0" smtClean="0">
                <a:latin typeface="Comic Sans MS" pitchFamily="66" charset="0"/>
              </a:rPr>
              <a:t> </a:t>
            </a:r>
            <a:r>
              <a:rPr lang="tr-TR" sz="8000" dirty="0" err="1" smtClean="0">
                <a:latin typeface="Comic Sans MS" pitchFamily="66" charset="0"/>
              </a:rPr>
              <a:t>are</a:t>
            </a:r>
            <a:r>
              <a:rPr lang="tr-TR" sz="8000" dirty="0" smtClean="0">
                <a:latin typeface="Comic Sans MS" pitchFamily="66" charset="0"/>
              </a:rPr>
              <a:t> in </a:t>
            </a:r>
            <a:r>
              <a:rPr lang="tr-TR" sz="8000" dirty="0" err="1" smtClean="0">
                <a:latin typeface="Comic Sans MS" pitchFamily="66" charset="0"/>
              </a:rPr>
              <a:t>parentheses</a:t>
            </a:r>
            <a:r>
              <a:rPr lang="tr-TR" sz="8000" dirty="0" smtClean="0">
                <a:latin typeface="Comic Sans MS" pitchFamily="66" charset="0"/>
              </a:rPr>
              <a:t>. </a:t>
            </a:r>
            <a:br>
              <a:rPr lang="tr-TR" sz="8000" dirty="0" smtClean="0">
                <a:latin typeface="Comic Sans MS" pitchFamily="66" charset="0"/>
              </a:rPr>
            </a:br>
            <a:endParaRPr lang="tr-TR" sz="8000" dirty="0" smtClean="0">
              <a:latin typeface="Comic Sans MS" pitchFamily="66" charset="0"/>
            </a:endParaRPr>
          </a:p>
          <a:p>
            <a:pPr>
              <a:buNone/>
            </a:pPr>
            <a:r>
              <a:rPr lang="tr-TR" sz="8000" dirty="0" smtClean="0">
                <a:latin typeface="Comic Sans MS" pitchFamily="66" charset="0"/>
              </a:rPr>
              <a:t>            </a:t>
            </a:r>
            <a:r>
              <a:rPr lang="tr-TR" sz="8000" dirty="0" err="1" smtClean="0">
                <a:latin typeface="Comic Sans MS" pitchFamily="66" charset="0"/>
              </a:rPr>
              <a:t>We</a:t>
            </a:r>
            <a:r>
              <a:rPr lang="tr-TR" sz="8000" dirty="0" smtClean="0">
                <a:latin typeface="Comic Sans MS" pitchFamily="66" charset="0"/>
              </a:rPr>
              <a:t> </a:t>
            </a:r>
            <a:r>
              <a:rPr lang="tr-TR" sz="8000" dirty="0" err="1" smtClean="0">
                <a:latin typeface="Comic Sans MS" pitchFamily="66" charset="0"/>
              </a:rPr>
              <a:t>were</a:t>
            </a:r>
            <a:r>
              <a:rPr lang="tr-TR" sz="8000" dirty="0" smtClean="0">
                <a:latin typeface="Comic Sans MS" pitchFamily="66" charset="0"/>
              </a:rPr>
              <a:t> </a:t>
            </a:r>
            <a:r>
              <a:rPr lang="tr-TR" sz="8000" dirty="0" err="1" smtClean="0">
                <a:latin typeface="Comic Sans MS" pitchFamily="66" charset="0"/>
              </a:rPr>
              <a:t>really</a:t>
            </a:r>
            <a:r>
              <a:rPr lang="tr-TR" sz="8000" dirty="0" smtClean="0">
                <a:latin typeface="Comic Sans MS" pitchFamily="66" charset="0"/>
              </a:rPr>
              <a:t> </a:t>
            </a:r>
            <a:r>
              <a:rPr lang="tr-TR" sz="8000" dirty="0" err="1" smtClean="0">
                <a:latin typeface="Comic Sans MS" pitchFamily="66" charset="0"/>
              </a:rPr>
              <a:t>busy</a:t>
            </a:r>
            <a:r>
              <a:rPr lang="tr-TR" sz="8000" dirty="0" smtClean="0">
                <a:latin typeface="Comic Sans MS" pitchFamily="66" charset="0"/>
              </a:rPr>
              <a:t> at </a:t>
            </a:r>
            <a:r>
              <a:rPr lang="tr-TR" sz="8000" dirty="0" err="1" smtClean="0">
                <a:latin typeface="Comic Sans MS" pitchFamily="66" charset="0"/>
              </a:rPr>
              <a:t>the</a:t>
            </a:r>
            <a:r>
              <a:rPr lang="tr-TR" sz="8000" dirty="0" smtClean="0">
                <a:latin typeface="Comic Sans MS" pitchFamily="66" charset="0"/>
              </a:rPr>
              <a:t> </a:t>
            </a:r>
            <a:r>
              <a:rPr lang="tr-TR" sz="8000" dirty="0" err="1" smtClean="0">
                <a:latin typeface="Comic Sans MS" pitchFamily="66" charset="0"/>
              </a:rPr>
              <a:t>restaurant</a:t>
            </a:r>
            <a:r>
              <a:rPr lang="tr-TR" sz="8000" dirty="0" smtClean="0">
                <a:latin typeface="Comic Sans MS" pitchFamily="66" charset="0"/>
              </a:rPr>
              <a:t> </a:t>
            </a:r>
            <a:r>
              <a:rPr lang="tr-TR" sz="8000" dirty="0" err="1" smtClean="0">
                <a:latin typeface="Comic Sans MS" pitchFamily="66" charset="0"/>
              </a:rPr>
              <a:t>tonight</a:t>
            </a:r>
            <a:r>
              <a:rPr lang="tr-TR" sz="8000" dirty="0" smtClean="0">
                <a:latin typeface="Comic Sans MS" pitchFamily="66" charset="0"/>
              </a:rPr>
              <a:t>. </a:t>
            </a:r>
            <a:r>
              <a:rPr lang="tr-TR" sz="8000" i="1" dirty="0" smtClean="0">
                <a:latin typeface="Comic Sans MS" pitchFamily="66" charset="0"/>
              </a:rPr>
              <a:t>I </a:t>
            </a:r>
            <a:r>
              <a:rPr lang="tr-TR" sz="8000" i="1" dirty="0" err="1" smtClean="0">
                <a:latin typeface="Comic Sans MS" pitchFamily="66" charset="0"/>
              </a:rPr>
              <a:t>waited</a:t>
            </a:r>
            <a:r>
              <a:rPr lang="tr-TR" sz="8000" i="1" dirty="0" smtClean="0">
                <a:latin typeface="Comic Sans MS" pitchFamily="66" charset="0"/>
              </a:rPr>
              <a:t> </a:t>
            </a:r>
            <a:r>
              <a:rPr lang="tr-TR" sz="8000" i="1" dirty="0" err="1" smtClean="0">
                <a:latin typeface="Comic Sans MS" pitchFamily="66" charset="0"/>
              </a:rPr>
              <a:t>tables</a:t>
            </a:r>
            <a:r>
              <a:rPr lang="tr-TR" sz="8000" i="1" dirty="0" smtClean="0">
                <a:latin typeface="Comic Sans MS" pitchFamily="66" charset="0"/>
              </a:rPr>
              <a:t> </a:t>
            </a:r>
            <a:r>
              <a:rPr lang="tr-TR" sz="8000" i="1" dirty="0" err="1" smtClean="0">
                <a:latin typeface="Comic Sans MS" pitchFamily="66" charset="0"/>
              </a:rPr>
              <a:t>straight</a:t>
            </a:r>
            <a:r>
              <a:rPr lang="tr-TR" sz="8000" i="1" dirty="0" smtClean="0">
                <a:latin typeface="Comic Sans MS" pitchFamily="66" charset="0"/>
              </a:rPr>
              <a:t> </a:t>
            </a:r>
            <a:r>
              <a:rPr lang="tr-TR" sz="8000" i="1" dirty="0" err="1" smtClean="0">
                <a:latin typeface="Comic Sans MS" pitchFamily="66" charset="0"/>
              </a:rPr>
              <a:t>through</a:t>
            </a:r>
            <a:r>
              <a:rPr lang="tr-TR" sz="8000" i="1" dirty="0" smtClean="0">
                <a:latin typeface="Comic Sans MS" pitchFamily="66" charset="0"/>
              </a:rPr>
              <a:t> </a:t>
            </a:r>
            <a:r>
              <a:rPr lang="tr-TR" sz="8000" i="1" dirty="0" err="1" smtClean="0">
                <a:latin typeface="Comic Sans MS" pitchFamily="66" charset="0"/>
              </a:rPr>
              <a:t>from</a:t>
            </a:r>
            <a:r>
              <a:rPr lang="tr-TR" sz="8000" i="1" dirty="0" smtClean="0">
                <a:latin typeface="Comic Sans MS" pitchFamily="66" charset="0"/>
              </a:rPr>
              <a:t> 3:30 </a:t>
            </a:r>
            <a:r>
              <a:rPr lang="tr-TR" sz="8000" i="1" dirty="0" err="1" smtClean="0">
                <a:latin typeface="Comic Sans MS" pitchFamily="66" charset="0"/>
              </a:rPr>
              <a:t>to</a:t>
            </a:r>
            <a:r>
              <a:rPr lang="tr-TR" sz="8000" i="1" dirty="0" smtClean="0">
                <a:latin typeface="Comic Sans MS" pitchFamily="66" charset="0"/>
              </a:rPr>
              <a:t> 11:30 I </a:t>
            </a:r>
            <a:r>
              <a:rPr lang="tr-TR" sz="8000" i="1" dirty="0" err="1" smtClean="0">
                <a:latin typeface="Comic Sans MS" pitchFamily="66" charset="0"/>
              </a:rPr>
              <a:t>never</a:t>
            </a:r>
            <a:r>
              <a:rPr lang="tr-TR" sz="8000" i="1" dirty="0" smtClean="0">
                <a:latin typeface="Comic Sans MS" pitchFamily="66" charset="0"/>
              </a:rPr>
              <a:t> sat </a:t>
            </a:r>
            <a:r>
              <a:rPr lang="tr-TR" sz="8000" i="1" dirty="0" err="1" smtClean="0">
                <a:latin typeface="Comic Sans MS" pitchFamily="66" charset="0"/>
              </a:rPr>
              <a:t>down</a:t>
            </a:r>
            <a:r>
              <a:rPr lang="tr-TR" sz="8000" i="1" dirty="0" smtClean="0">
                <a:latin typeface="Comic Sans MS" pitchFamily="66" charset="0"/>
              </a:rPr>
              <a:t> </a:t>
            </a:r>
            <a:r>
              <a:rPr lang="tr-TR" sz="8000" i="1" dirty="0" err="1" smtClean="0">
                <a:latin typeface="Comic Sans MS" pitchFamily="66" charset="0"/>
              </a:rPr>
              <a:t>for</a:t>
            </a:r>
            <a:r>
              <a:rPr lang="tr-TR" sz="8000" i="1" dirty="0" smtClean="0">
                <a:latin typeface="Comic Sans MS" pitchFamily="66" charset="0"/>
              </a:rPr>
              <a:t> </a:t>
            </a:r>
            <a:r>
              <a:rPr lang="tr-TR" sz="8000" i="1" dirty="0" err="1" smtClean="0">
                <a:latin typeface="Comic Sans MS" pitchFamily="66" charset="0"/>
              </a:rPr>
              <a:t>even</a:t>
            </a:r>
            <a:r>
              <a:rPr lang="tr-TR" sz="8000" i="1" dirty="0" smtClean="0">
                <a:latin typeface="Comic Sans MS" pitchFamily="66" charset="0"/>
              </a:rPr>
              <a:t> </a:t>
            </a:r>
            <a:r>
              <a:rPr lang="tr-TR" sz="8000" i="1" dirty="0" err="1" smtClean="0">
                <a:latin typeface="Comic Sans MS" pitchFamily="66" charset="0"/>
              </a:rPr>
              <a:t>one</a:t>
            </a:r>
            <a:r>
              <a:rPr lang="tr-TR" sz="8000" i="1" dirty="0" smtClean="0">
                <a:latin typeface="Comic Sans MS" pitchFamily="66" charset="0"/>
              </a:rPr>
              <a:t> break</a:t>
            </a:r>
            <a:r>
              <a:rPr lang="tr-TR" sz="8000" dirty="0" smtClean="0">
                <a:latin typeface="Comic Sans MS" pitchFamily="66" charset="0"/>
              </a:rPr>
              <a:t>.</a:t>
            </a:r>
          </a:p>
          <a:p>
            <a:pPr>
              <a:buNone/>
            </a:pPr>
            <a:r>
              <a:rPr lang="tr-TR" sz="8000" dirty="0" smtClean="0">
                <a:latin typeface="Comic Sans MS" pitchFamily="66" charset="0"/>
              </a:rPr>
              <a:t>           (I </a:t>
            </a:r>
            <a:r>
              <a:rPr lang="tr-TR" sz="8000" dirty="0" err="1" smtClean="0">
                <a:latin typeface="Comic Sans MS" pitchFamily="66" charset="0"/>
              </a:rPr>
              <a:t>waited</a:t>
            </a:r>
            <a:r>
              <a:rPr lang="tr-TR" sz="8000" dirty="0" smtClean="0">
                <a:latin typeface="Comic Sans MS" pitchFamily="66" charset="0"/>
              </a:rPr>
              <a:t> </a:t>
            </a:r>
            <a:r>
              <a:rPr lang="tr-TR" sz="8000" dirty="0" err="1" smtClean="0">
                <a:latin typeface="Comic Sans MS" pitchFamily="66" charset="0"/>
              </a:rPr>
              <a:t>tables</a:t>
            </a:r>
            <a:r>
              <a:rPr lang="tr-TR" sz="8000" dirty="0" smtClean="0">
                <a:latin typeface="Comic Sans MS" pitchFamily="66" charset="0"/>
              </a:rPr>
              <a:t> </a:t>
            </a:r>
            <a:r>
              <a:rPr lang="tr-TR" sz="8000" dirty="0" err="1" smtClean="0">
                <a:latin typeface="Comic Sans MS" pitchFamily="66" charset="0"/>
              </a:rPr>
              <a:t>straight</a:t>
            </a:r>
            <a:r>
              <a:rPr lang="tr-TR" sz="8000" dirty="0" smtClean="0">
                <a:latin typeface="Comic Sans MS" pitchFamily="66" charset="0"/>
              </a:rPr>
              <a:t> </a:t>
            </a:r>
            <a:r>
              <a:rPr lang="tr-TR" sz="8000" dirty="0" err="1" smtClean="0">
                <a:latin typeface="Comic Sans MS" pitchFamily="66" charset="0"/>
              </a:rPr>
              <a:t>through</a:t>
            </a:r>
            <a:r>
              <a:rPr lang="tr-TR" sz="8000" dirty="0" smtClean="0">
                <a:latin typeface="Comic Sans MS" pitchFamily="66" charset="0"/>
              </a:rPr>
              <a:t> </a:t>
            </a:r>
            <a:r>
              <a:rPr lang="tr-TR" sz="8000" dirty="0" err="1" smtClean="0">
                <a:latin typeface="Comic Sans MS" pitchFamily="66" charset="0"/>
              </a:rPr>
              <a:t>from</a:t>
            </a:r>
            <a:r>
              <a:rPr lang="tr-TR" sz="8000" dirty="0" smtClean="0">
                <a:latin typeface="Comic Sans MS" pitchFamily="66" charset="0"/>
              </a:rPr>
              <a:t> 3:30 </a:t>
            </a:r>
            <a:r>
              <a:rPr lang="tr-TR" sz="8000" dirty="0" err="1" smtClean="0">
                <a:latin typeface="Comic Sans MS" pitchFamily="66" charset="0"/>
              </a:rPr>
              <a:t>to</a:t>
            </a:r>
            <a:r>
              <a:rPr lang="tr-TR" sz="8000" dirty="0" smtClean="0">
                <a:latin typeface="Comic Sans MS" pitchFamily="66" charset="0"/>
              </a:rPr>
              <a:t> 11:30, </a:t>
            </a:r>
            <a:r>
              <a:rPr lang="tr-TR" sz="8000" dirty="0" err="1" smtClean="0">
                <a:latin typeface="Comic Sans MS" pitchFamily="66" charset="0"/>
              </a:rPr>
              <a:t>and</a:t>
            </a:r>
            <a:r>
              <a:rPr lang="tr-TR" sz="8000" dirty="0" smtClean="0">
                <a:latin typeface="Comic Sans MS" pitchFamily="66" charset="0"/>
              </a:rPr>
              <a:t> I </a:t>
            </a:r>
            <a:r>
              <a:rPr lang="tr-TR" sz="8000" dirty="0" err="1" smtClean="0">
                <a:latin typeface="Comic Sans MS" pitchFamily="66" charset="0"/>
              </a:rPr>
              <a:t>never</a:t>
            </a:r>
            <a:r>
              <a:rPr lang="tr-TR" sz="8000" dirty="0" smtClean="0">
                <a:latin typeface="Comic Sans MS" pitchFamily="66" charset="0"/>
              </a:rPr>
              <a:t> sat </a:t>
            </a:r>
            <a:r>
              <a:rPr lang="tr-TR" sz="8000" dirty="0" err="1" smtClean="0">
                <a:latin typeface="Comic Sans MS" pitchFamily="66" charset="0"/>
              </a:rPr>
              <a:t>down</a:t>
            </a:r>
            <a:r>
              <a:rPr lang="tr-TR" sz="8000" dirty="0" smtClean="0">
                <a:latin typeface="Comic Sans MS" pitchFamily="66" charset="0"/>
              </a:rPr>
              <a:t> </a:t>
            </a:r>
            <a:r>
              <a:rPr lang="tr-TR" sz="8000" dirty="0" err="1" smtClean="0">
                <a:latin typeface="Comic Sans MS" pitchFamily="66" charset="0"/>
              </a:rPr>
              <a:t>for</a:t>
            </a:r>
            <a:r>
              <a:rPr lang="tr-TR" sz="8000" dirty="0" smtClean="0">
                <a:latin typeface="Comic Sans MS" pitchFamily="66" charset="0"/>
              </a:rPr>
              <a:t> </a:t>
            </a:r>
            <a:r>
              <a:rPr lang="tr-TR" sz="8000" dirty="0" err="1" smtClean="0">
                <a:latin typeface="Comic Sans MS" pitchFamily="66" charset="0"/>
              </a:rPr>
              <a:t>even</a:t>
            </a:r>
            <a:r>
              <a:rPr lang="tr-TR" sz="8000" dirty="0" smtClean="0">
                <a:latin typeface="Comic Sans MS" pitchFamily="66" charset="0"/>
              </a:rPr>
              <a:t> </a:t>
            </a:r>
            <a:r>
              <a:rPr lang="tr-TR" sz="8000" dirty="0" err="1" smtClean="0">
                <a:latin typeface="Comic Sans MS" pitchFamily="66" charset="0"/>
              </a:rPr>
              <a:t>one</a:t>
            </a:r>
            <a:r>
              <a:rPr lang="tr-TR" sz="8000" dirty="0" smtClean="0">
                <a:latin typeface="Comic Sans MS" pitchFamily="66" charset="0"/>
              </a:rPr>
              <a:t> break.)</a:t>
            </a:r>
            <a:br>
              <a:rPr lang="tr-TR" sz="8000" dirty="0" smtClean="0">
                <a:latin typeface="Comic Sans MS" pitchFamily="66" charset="0"/>
              </a:rPr>
            </a:br>
            <a:r>
              <a:rPr lang="tr-TR" sz="8000" dirty="0" smtClean="0">
                <a:latin typeface="Comic Sans MS" pitchFamily="66" charset="0"/>
              </a:rPr>
              <a:t/>
            </a:r>
            <a:br>
              <a:rPr lang="tr-TR" sz="8000" dirty="0" smtClean="0">
                <a:latin typeface="Comic Sans MS" pitchFamily="66" charset="0"/>
              </a:rPr>
            </a:br>
            <a:r>
              <a:rPr lang="tr-TR" sz="8000" dirty="0" smtClean="0">
                <a:latin typeface="Comic Sans MS" pitchFamily="66" charset="0"/>
              </a:rPr>
              <a:t>       </a:t>
            </a:r>
            <a:r>
              <a:rPr lang="tr-TR" sz="8000" dirty="0" err="1" smtClean="0">
                <a:latin typeface="Comic Sans MS" pitchFamily="66" charset="0"/>
              </a:rPr>
              <a:t>My</a:t>
            </a:r>
            <a:r>
              <a:rPr lang="tr-TR" sz="8000" dirty="0" smtClean="0">
                <a:latin typeface="Comic Sans MS" pitchFamily="66" charset="0"/>
              </a:rPr>
              <a:t> </a:t>
            </a:r>
            <a:r>
              <a:rPr lang="tr-TR" sz="8000" dirty="0" err="1" smtClean="0">
                <a:latin typeface="Comic Sans MS" pitchFamily="66" charset="0"/>
              </a:rPr>
              <a:t>dog</a:t>
            </a:r>
            <a:r>
              <a:rPr lang="tr-TR" sz="8000" dirty="0" smtClean="0">
                <a:latin typeface="Comic Sans MS" pitchFamily="66" charset="0"/>
              </a:rPr>
              <a:t> had </a:t>
            </a:r>
            <a:r>
              <a:rPr lang="tr-TR" sz="8000" dirty="0" err="1" smtClean="0">
                <a:latin typeface="Comic Sans MS" pitchFamily="66" charset="0"/>
              </a:rPr>
              <a:t>to</a:t>
            </a:r>
            <a:r>
              <a:rPr lang="tr-TR" sz="8000" dirty="0" smtClean="0">
                <a:latin typeface="Comic Sans MS" pitchFamily="66" charset="0"/>
              </a:rPr>
              <a:t> </a:t>
            </a:r>
            <a:r>
              <a:rPr lang="tr-TR" sz="8000" dirty="0" err="1" smtClean="0">
                <a:latin typeface="Comic Sans MS" pitchFamily="66" charset="0"/>
              </a:rPr>
              <a:t>go</a:t>
            </a:r>
            <a:r>
              <a:rPr lang="tr-TR" sz="8000" dirty="0" smtClean="0">
                <a:latin typeface="Comic Sans MS" pitchFamily="66" charset="0"/>
              </a:rPr>
              <a:t> </a:t>
            </a:r>
            <a:r>
              <a:rPr lang="tr-TR" sz="8000" dirty="0" err="1" smtClean="0">
                <a:latin typeface="Comic Sans MS" pitchFamily="66" charset="0"/>
              </a:rPr>
              <a:t>to</a:t>
            </a:r>
            <a:r>
              <a:rPr lang="tr-TR" sz="8000" dirty="0" smtClean="0">
                <a:latin typeface="Comic Sans MS" pitchFamily="66" charset="0"/>
              </a:rPr>
              <a:t> </a:t>
            </a:r>
            <a:r>
              <a:rPr lang="tr-TR" sz="8000" dirty="0" err="1" smtClean="0">
                <a:latin typeface="Comic Sans MS" pitchFamily="66" charset="0"/>
              </a:rPr>
              <a:t>the</a:t>
            </a:r>
            <a:r>
              <a:rPr lang="tr-TR" sz="8000" dirty="0" smtClean="0">
                <a:latin typeface="Comic Sans MS" pitchFamily="66" charset="0"/>
              </a:rPr>
              <a:t> </a:t>
            </a:r>
            <a:r>
              <a:rPr lang="tr-TR" sz="8000" dirty="0" err="1" smtClean="0">
                <a:latin typeface="Comic Sans MS" pitchFamily="66" charset="0"/>
              </a:rPr>
              <a:t>vet</a:t>
            </a:r>
            <a:r>
              <a:rPr lang="tr-TR" sz="8000" dirty="0" smtClean="0">
                <a:latin typeface="Comic Sans MS" pitchFamily="66" charset="0"/>
              </a:rPr>
              <a:t> </a:t>
            </a:r>
            <a:r>
              <a:rPr lang="tr-TR" sz="8000" dirty="0" err="1" smtClean="0">
                <a:latin typeface="Comic Sans MS" pitchFamily="66" charset="0"/>
              </a:rPr>
              <a:t>today</a:t>
            </a:r>
            <a:r>
              <a:rPr lang="tr-TR" sz="8000" dirty="0" smtClean="0">
                <a:latin typeface="Comic Sans MS" pitchFamily="66" charset="0"/>
              </a:rPr>
              <a:t>. </a:t>
            </a:r>
            <a:r>
              <a:rPr lang="tr-TR" sz="8000" dirty="0" err="1" smtClean="0">
                <a:latin typeface="Comic Sans MS" pitchFamily="66" charset="0"/>
              </a:rPr>
              <a:t>She</a:t>
            </a:r>
            <a:r>
              <a:rPr lang="tr-TR" sz="8000" dirty="0" smtClean="0">
                <a:latin typeface="Comic Sans MS" pitchFamily="66" charset="0"/>
              </a:rPr>
              <a:t> </a:t>
            </a:r>
            <a:r>
              <a:rPr lang="tr-TR" sz="8000" dirty="0" err="1" smtClean="0">
                <a:latin typeface="Comic Sans MS" pitchFamily="66" charset="0"/>
              </a:rPr>
              <a:t>cried</a:t>
            </a:r>
            <a:r>
              <a:rPr lang="tr-TR" sz="8000" dirty="0" smtClean="0">
                <a:latin typeface="Comic Sans MS" pitchFamily="66" charset="0"/>
              </a:rPr>
              <a:t> </a:t>
            </a:r>
            <a:r>
              <a:rPr lang="tr-TR" sz="8000" dirty="0" err="1" smtClean="0">
                <a:latin typeface="Comic Sans MS" pitchFamily="66" charset="0"/>
              </a:rPr>
              <a:t>and</a:t>
            </a:r>
            <a:r>
              <a:rPr lang="tr-TR" sz="8000" dirty="0" smtClean="0">
                <a:latin typeface="Comic Sans MS" pitchFamily="66" charset="0"/>
              </a:rPr>
              <a:t> </a:t>
            </a:r>
            <a:r>
              <a:rPr lang="tr-TR" sz="8000" dirty="0" err="1" smtClean="0">
                <a:latin typeface="Comic Sans MS" pitchFamily="66" charset="0"/>
              </a:rPr>
              <a:t>cried</a:t>
            </a:r>
            <a:r>
              <a:rPr lang="tr-TR" sz="8000" dirty="0" smtClean="0">
                <a:latin typeface="Comic Sans MS" pitchFamily="66" charset="0"/>
              </a:rPr>
              <a:t> </a:t>
            </a:r>
            <a:r>
              <a:rPr lang="tr-TR" sz="8000" dirty="0" err="1" smtClean="0">
                <a:latin typeface="Comic Sans MS" pitchFamily="66" charset="0"/>
              </a:rPr>
              <a:t>when</a:t>
            </a:r>
            <a:r>
              <a:rPr lang="tr-TR" sz="8000" dirty="0" smtClean="0">
                <a:latin typeface="Comic Sans MS" pitchFamily="66" charset="0"/>
              </a:rPr>
              <a:t> </a:t>
            </a:r>
            <a:r>
              <a:rPr lang="tr-TR" sz="8000" dirty="0" err="1" smtClean="0">
                <a:latin typeface="Comic Sans MS" pitchFamily="66" charset="0"/>
              </a:rPr>
              <a:t>they</a:t>
            </a:r>
            <a:r>
              <a:rPr lang="tr-TR" sz="8000" dirty="0" smtClean="0">
                <a:latin typeface="Comic Sans MS" pitchFamily="66" charset="0"/>
              </a:rPr>
              <a:t> </a:t>
            </a:r>
            <a:r>
              <a:rPr lang="tr-TR" sz="8000" dirty="0" err="1" smtClean="0">
                <a:latin typeface="Comic Sans MS" pitchFamily="66" charset="0"/>
              </a:rPr>
              <a:t>clipped</a:t>
            </a:r>
            <a:r>
              <a:rPr lang="tr-TR" sz="8000" dirty="0" smtClean="0">
                <a:latin typeface="Comic Sans MS" pitchFamily="66" charset="0"/>
              </a:rPr>
              <a:t> her </a:t>
            </a:r>
            <a:r>
              <a:rPr lang="tr-TR" sz="8000" dirty="0" err="1" smtClean="0">
                <a:latin typeface="Comic Sans MS" pitchFamily="66" charset="0"/>
              </a:rPr>
              <a:t>toenails</a:t>
            </a:r>
            <a:r>
              <a:rPr lang="tr-TR" sz="8000" dirty="0" smtClean="0">
                <a:latin typeface="Comic Sans MS" pitchFamily="66" charset="0"/>
              </a:rPr>
              <a:t>, but </a:t>
            </a:r>
            <a:r>
              <a:rPr lang="tr-TR" sz="8000" dirty="0" err="1" smtClean="0">
                <a:latin typeface="Comic Sans MS" pitchFamily="66" charset="0"/>
              </a:rPr>
              <a:t>then</a:t>
            </a:r>
            <a:r>
              <a:rPr lang="tr-TR" sz="8000" dirty="0" smtClean="0">
                <a:latin typeface="Comic Sans MS" pitchFamily="66" charset="0"/>
              </a:rPr>
              <a:t> </a:t>
            </a:r>
            <a:r>
              <a:rPr lang="tr-TR" sz="8000" dirty="0" err="1" smtClean="0">
                <a:latin typeface="Comic Sans MS" pitchFamily="66" charset="0"/>
              </a:rPr>
              <a:t>she</a:t>
            </a:r>
            <a:r>
              <a:rPr lang="tr-TR" sz="8000" dirty="0" smtClean="0">
                <a:latin typeface="Comic Sans MS" pitchFamily="66" charset="0"/>
              </a:rPr>
              <a:t> </a:t>
            </a:r>
            <a:r>
              <a:rPr lang="tr-TR" sz="8000" dirty="0" err="1" smtClean="0">
                <a:latin typeface="Comic Sans MS" pitchFamily="66" charset="0"/>
              </a:rPr>
              <a:t>was</a:t>
            </a:r>
            <a:r>
              <a:rPr lang="tr-TR" sz="8000" dirty="0" smtClean="0">
                <a:latin typeface="Comic Sans MS" pitchFamily="66" charset="0"/>
              </a:rPr>
              <a:t> </a:t>
            </a:r>
            <a:r>
              <a:rPr lang="tr-TR" sz="8000" dirty="0" err="1" smtClean="0">
                <a:latin typeface="Comic Sans MS" pitchFamily="66" charset="0"/>
              </a:rPr>
              <a:t>fine</a:t>
            </a:r>
            <a:r>
              <a:rPr lang="tr-TR" sz="8000" dirty="0" smtClean="0">
                <a:latin typeface="Comic Sans MS" pitchFamily="66" charset="0"/>
              </a:rPr>
              <a:t> </a:t>
            </a:r>
            <a:r>
              <a:rPr lang="tr-TR" sz="8000" dirty="0" err="1" smtClean="0">
                <a:latin typeface="Comic Sans MS" pitchFamily="66" charset="0"/>
              </a:rPr>
              <a:t>when</a:t>
            </a:r>
            <a:r>
              <a:rPr lang="tr-TR" sz="8000" dirty="0" smtClean="0">
                <a:latin typeface="Comic Sans MS" pitchFamily="66" charset="0"/>
              </a:rPr>
              <a:t> </a:t>
            </a:r>
            <a:r>
              <a:rPr lang="tr-TR" sz="8000" dirty="0" err="1" smtClean="0">
                <a:latin typeface="Comic Sans MS" pitchFamily="66" charset="0"/>
              </a:rPr>
              <a:t>they</a:t>
            </a:r>
            <a:r>
              <a:rPr lang="tr-TR" sz="8000" dirty="0" smtClean="0">
                <a:latin typeface="Comic Sans MS" pitchFamily="66" charset="0"/>
              </a:rPr>
              <a:t> </a:t>
            </a:r>
            <a:r>
              <a:rPr lang="tr-TR" sz="8000" dirty="0" err="1" smtClean="0">
                <a:latin typeface="Comic Sans MS" pitchFamily="66" charset="0"/>
              </a:rPr>
              <a:t>gave</a:t>
            </a:r>
            <a:r>
              <a:rPr lang="tr-TR" sz="8000" dirty="0" smtClean="0">
                <a:latin typeface="Comic Sans MS" pitchFamily="66" charset="0"/>
              </a:rPr>
              <a:t> her a </a:t>
            </a:r>
            <a:r>
              <a:rPr lang="tr-TR" sz="8000" dirty="0" err="1" smtClean="0">
                <a:latin typeface="Comic Sans MS" pitchFamily="66" charset="0"/>
              </a:rPr>
              <a:t>shot</a:t>
            </a:r>
            <a:r>
              <a:rPr lang="tr-TR" sz="8000" dirty="0" smtClean="0">
                <a:latin typeface="Comic Sans MS" pitchFamily="66" charset="0"/>
              </a:rPr>
              <a:t>!</a:t>
            </a:r>
            <a:br>
              <a:rPr lang="tr-TR" sz="8000" dirty="0" smtClean="0">
                <a:latin typeface="Comic Sans MS" pitchFamily="66" charset="0"/>
              </a:rPr>
            </a:br>
            <a:r>
              <a:rPr lang="tr-TR" sz="8000" dirty="0" smtClean="0">
                <a:latin typeface="Comic Sans MS" pitchFamily="66" charset="0"/>
              </a:rPr>
              <a:t/>
            </a:r>
            <a:br>
              <a:rPr lang="tr-TR" sz="8000" dirty="0" smtClean="0">
                <a:latin typeface="Comic Sans MS" pitchFamily="66" charset="0"/>
              </a:rPr>
            </a:br>
            <a:r>
              <a:rPr lang="tr-TR" sz="8000" dirty="0" smtClean="0">
                <a:latin typeface="Comic Sans MS" pitchFamily="66" charset="0"/>
              </a:rPr>
              <a:t>       </a:t>
            </a:r>
            <a:r>
              <a:rPr lang="tr-TR" sz="8000" i="1" dirty="0" err="1" smtClean="0">
                <a:latin typeface="Comic Sans MS" pitchFamily="66" charset="0"/>
              </a:rPr>
              <a:t>The</a:t>
            </a:r>
            <a:r>
              <a:rPr lang="tr-TR" sz="8000" i="1" dirty="0" smtClean="0">
                <a:latin typeface="Comic Sans MS" pitchFamily="66" charset="0"/>
              </a:rPr>
              <a:t> </a:t>
            </a:r>
            <a:r>
              <a:rPr lang="tr-TR" sz="8000" i="1" dirty="0" err="1" smtClean="0">
                <a:latin typeface="Comic Sans MS" pitchFamily="66" charset="0"/>
              </a:rPr>
              <a:t>book</a:t>
            </a:r>
            <a:r>
              <a:rPr lang="tr-TR" sz="8000" i="1" dirty="0" smtClean="0">
                <a:latin typeface="Comic Sans MS" pitchFamily="66" charset="0"/>
              </a:rPr>
              <a:t> </a:t>
            </a:r>
            <a:r>
              <a:rPr lang="tr-TR" sz="8000" i="1" dirty="0" err="1" smtClean="0">
                <a:latin typeface="Comic Sans MS" pitchFamily="66" charset="0"/>
              </a:rPr>
              <a:t>we</a:t>
            </a:r>
            <a:r>
              <a:rPr lang="tr-TR" sz="8000" i="1" dirty="0" smtClean="0">
                <a:latin typeface="Comic Sans MS" pitchFamily="66" charset="0"/>
              </a:rPr>
              <a:t> had </a:t>
            </a:r>
            <a:r>
              <a:rPr lang="tr-TR" sz="8000" i="1" dirty="0" err="1" smtClean="0">
                <a:latin typeface="Comic Sans MS" pitchFamily="66" charset="0"/>
              </a:rPr>
              <a:t>to</a:t>
            </a:r>
            <a:r>
              <a:rPr lang="tr-TR" sz="8000" i="1" dirty="0" smtClean="0">
                <a:latin typeface="Comic Sans MS" pitchFamily="66" charset="0"/>
              </a:rPr>
              <a:t> </a:t>
            </a:r>
            <a:r>
              <a:rPr lang="tr-TR" sz="8000" i="1" dirty="0" err="1" smtClean="0">
                <a:latin typeface="Comic Sans MS" pitchFamily="66" charset="0"/>
              </a:rPr>
              <a:t>read</a:t>
            </a:r>
            <a:r>
              <a:rPr lang="tr-TR" sz="8000" i="1" dirty="0" smtClean="0">
                <a:latin typeface="Comic Sans MS" pitchFamily="66" charset="0"/>
              </a:rPr>
              <a:t> </a:t>
            </a:r>
            <a:r>
              <a:rPr lang="tr-TR" sz="8000" i="1" dirty="0" err="1" smtClean="0">
                <a:latin typeface="Comic Sans MS" pitchFamily="66" charset="0"/>
              </a:rPr>
              <a:t>for</a:t>
            </a:r>
            <a:r>
              <a:rPr lang="tr-TR" sz="8000" i="1" dirty="0" smtClean="0">
                <a:latin typeface="Comic Sans MS" pitchFamily="66" charset="0"/>
              </a:rPr>
              <a:t> </a:t>
            </a:r>
            <a:r>
              <a:rPr lang="tr-TR" sz="8000" i="1" dirty="0" err="1" smtClean="0">
                <a:latin typeface="Comic Sans MS" pitchFamily="66" charset="0"/>
              </a:rPr>
              <a:t>class</a:t>
            </a:r>
            <a:r>
              <a:rPr lang="tr-TR" sz="8000" i="1" dirty="0" smtClean="0">
                <a:latin typeface="Comic Sans MS" pitchFamily="66" charset="0"/>
              </a:rPr>
              <a:t> </a:t>
            </a:r>
            <a:r>
              <a:rPr lang="tr-TR" sz="8000" i="1" dirty="0" err="1" smtClean="0">
                <a:latin typeface="Comic Sans MS" pitchFamily="66" charset="0"/>
              </a:rPr>
              <a:t>was</a:t>
            </a:r>
            <a:r>
              <a:rPr lang="tr-TR" sz="8000" i="1" dirty="0" smtClean="0">
                <a:latin typeface="Comic Sans MS" pitchFamily="66" charset="0"/>
              </a:rPr>
              <a:t> </a:t>
            </a:r>
            <a:r>
              <a:rPr lang="tr-TR" sz="8000" i="1" dirty="0" err="1" smtClean="0">
                <a:latin typeface="Comic Sans MS" pitchFamily="66" charset="0"/>
              </a:rPr>
              <a:t>really</a:t>
            </a:r>
            <a:r>
              <a:rPr lang="tr-TR" sz="8000" i="1" dirty="0" smtClean="0">
                <a:latin typeface="Comic Sans MS" pitchFamily="66" charset="0"/>
              </a:rPr>
              <a:t> </a:t>
            </a:r>
            <a:r>
              <a:rPr lang="tr-TR" sz="8000" i="1" dirty="0" err="1" smtClean="0">
                <a:latin typeface="Comic Sans MS" pitchFamily="66" charset="0"/>
              </a:rPr>
              <a:t>long</a:t>
            </a:r>
            <a:r>
              <a:rPr lang="tr-TR" sz="8000" i="1" dirty="0" smtClean="0">
                <a:latin typeface="Comic Sans MS" pitchFamily="66" charset="0"/>
              </a:rPr>
              <a:t> </a:t>
            </a:r>
            <a:r>
              <a:rPr lang="tr-TR" sz="8000" i="1" dirty="0" err="1" smtClean="0">
                <a:latin typeface="Comic Sans MS" pitchFamily="66" charset="0"/>
              </a:rPr>
              <a:t>my</a:t>
            </a:r>
            <a:r>
              <a:rPr lang="tr-TR" sz="8000" i="1" dirty="0" smtClean="0">
                <a:latin typeface="Comic Sans MS" pitchFamily="66" charset="0"/>
              </a:rPr>
              <a:t> </a:t>
            </a:r>
            <a:r>
              <a:rPr lang="tr-TR" sz="8000" i="1" dirty="0" err="1" smtClean="0">
                <a:latin typeface="Comic Sans MS" pitchFamily="66" charset="0"/>
              </a:rPr>
              <a:t>teacher</a:t>
            </a:r>
            <a:r>
              <a:rPr lang="tr-TR" sz="8000" i="1" dirty="0" smtClean="0">
                <a:latin typeface="Comic Sans MS" pitchFamily="66" charset="0"/>
              </a:rPr>
              <a:t> </a:t>
            </a:r>
            <a:r>
              <a:rPr lang="tr-TR" sz="8000" i="1" dirty="0" err="1" smtClean="0">
                <a:latin typeface="Comic Sans MS" pitchFamily="66" charset="0"/>
              </a:rPr>
              <a:t>doesn’t</a:t>
            </a:r>
            <a:r>
              <a:rPr lang="tr-TR" sz="8000" i="1" dirty="0" smtClean="0">
                <a:latin typeface="Comic Sans MS" pitchFamily="66" charset="0"/>
              </a:rPr>
              <a:t> </a:t>
            </a:r>
            <a:r>
              <a:rPr lang="tr-TR" sz="8000" i="1" dirty="0" err="1" smtClean="0">
                <a:latin typeface="Comic Sans MS" pitchFamily="66" charset="0"/>
              </a:rPr>
              <a:t>seem</a:t>
            </a:r>
            <a:r>
              <a:rPr lang="tr-TR" sz="8000" i="1" dirty="0" smtClean="0">
                <a:latin typeface="Comic Sans MS" pitchFamily="66" charset="0"/>
              </a:rPr>
              <a:t> </a:t>
            </a:r>
            <a:r>
              <a:rPr lang="tr-TR" sz="8000" i="1" dirty="0" err="1" smtClean="0">
                <a:latin typeface="Comic Sans MS" pitchFamily="66" charset="0"/>
              </a:rPr>
              <a:t>to</a:t>
            </a:r>
            <a:r>
              <a:rPr lang="tr-TR" sz="8000" i="1" dirty="0" smtClean="0">
                <a:latin typeface="Comic Sans MS" pitchFamily="66" charset="0"/>
              </a:rPr>
              <a:t> </a:t>
            </a:r>
            <a:r>
              <a:rPr lang="tr-TR" sz="8000" i="1" dirty="0" err="1" smtClean="0">
                <a:latin typeface="Comic Sans MS" pitchFamily="66" charset="0"/>
              </a:rPr>
              <a:t>understand</a:t>
            </a:r>
            <a:r>
              <a:rPr lang="tr-TR" sz="8000" i="1" dirty="0" smtClean="0">
                <a:latin typeface="Comic Sans MS" pitchFamily="66" charset="0"/>
              </a:rPr>
              <a:t> </a:t>
            </a:r>
            <a:r>
              <a:rPr lang="tr-TR" sz="8000" i="1" dirty="0" err="1" smtClean="0">
                <a:latin typeface="Comic Sans MS" pitchFamily="66" charset="0"/>
              </a:rPr>
              <a:t>that</a:t>
            </a:r>
            <a:r>
              <a:rPr lang="tr-TR" sz="8000" i="1" dirty="0" smtClean="0">
                <a:latin typeface="Comic Sans MS" pitchFamily="66" charset="0"/>
              </a:rPr>
              <a:t> </a:t>
            </a:r>
            <a:r>
              <a:rPr lang="tr-TR" sz="8000" i="1" dirty="0" err="1" smtClean="0">
                <a:latin typeface="Comic Sans MS" pitchFamily="66" charset="0"/>
              </a:rPr>
              <a:t>we</a:t>
            </a:r>
            <a:r>
              <a:rPr lang="tr-TR" sz="8000" i="1" dirty="0" smtClean="0">
                <a:latin typeface="Comic Sans MS" pitchFamily="66" charset="0"/>
              </a:rPr>
              <a:t> </a:t>
            </a:r>
            <a:r>
              <a:rPr lang="tr-TR" sz="8000" i="1" dirty="0" err="1" smtClean="0">
                <a:latin typeface="Comic Sans MS" pitchFamily="66" charset="0"/>
              </a:rPr>
              <a:t>have</a:t>
            </a:r>
            <a:r>
              <a:rPr lang="tr-TR" sz="8000" i="1" dirty="0" smtClean="0">
                <a:latin typeface="Comic Sans MS" pitchFamily="66" charset="0"/>
              </a:rPr>
              <a:t> </a:t>
            </a:r>
            <a:r>
              <a:rPr lang="tr-TR" sz="8000" i="1" dirty="0" err="1" smtClean="0">
                <a:latin typeface="Comic Sans MS" pitchFamily="66" charset="0"/>
              </a:rPr>
              <a:t>other</a:t>
            </a:r>
            <a:r>
              <a:rPr lang="tr-TR" sz="8000" i="1" dirty="0" smtClean="0">
                <a:latin typeface="Comic Sans MS" pitchFamily="66" charset="0"/>
              </a:rPr>
              <a:t> </a:t>
            </a:r>
            <a:r>
              <a:rPr lang="tr-TR" sz="8000" i="1" dirty="0" err="1" smtClean="0">
                <a:latin typeface="Comic Sans MS" pitchFamily="66" charset="0"/>
              </a:rPr>
              <a:t>classes</a:t>
            </a:r>
            <a:r>
              <a:rPr lang="tr-TR" sz="8000" i="1" dirty="0" smtClean="0">
                <a:latin typeface="Comic Sans MS" pitchFamily="66" charset="0"/>
              </a:rPr>
              <a:t> </a:t>
            </a:r>
            <a:r>
              <a:rPr lang="tr-TR" sz="8000" i="1" dirty="0" err="1" smtClean="0">
                <a:latin typeface="Comic Sans MS" pitchFamily="66" charset="0"/>
              </a:rPr>
              <a:t>to</a:t>
            </a:r>
            <a:r>
              <a:rPr lang="tr-TR" sz="8000" i="1" dirty="0" smtClean="0">
                <a:latin typeface="Comic Sans MS" pitchFamily="66" charset="0"/>
              </a:rPr>
              <a:t> </a:t>
            </a:r>
            <a:r>
              <a:rPr lang="tr-TR" sz="8000" i="1" dirty="0" err="1" smtClean="0">
                <a:latin typeface="Comic Sans MS" pitchFamily="66" charset="0"/>
              </a:rPr>
              <a:t>read</a:t>
            </a:r>
            <a:r>
              <a:rPr lang="tr-TR" sz="8000" i="1" dirty="0" smtClean="0">
                <a:latin typeface="Comic Sans MS" pitchFamily="66" charset="0"/>
              </a:rPr>
              <a:t> </a:t>
            </a:r>
            <a:r>
              <a:rPr lang="tr-TR" sz="8000" i="1" dirty="0" err="1" smtClean="0">
                <a:latin typeface="Comic Sans MS" pitchFamily="66" charset="0"/>
              </a:rPr>
              <a:t>for</a:t>
            </a:r>
            <a:r>
              <a:rPr lang="tr-TR" sz="8000" i="1" dirty="0" smtClean="0">
                <a:latin typeface="Comic Sans MS" pitchFamily="66" charset="0"/>
              </a:rPr>
              <a:t> </a:t>
            </a:r>
            <a:r>
              <a:rPr lang="tr-TR" sz="8000" i="1" dirty="0" err="1" smtClean="0">
                <a:latin typeface="Comic Sans MS" pitchFamily="66" charset="0"/>
              </a:rPr>
              <a:t>too</a:t>
            </a:r>
            <a:r>
              <a:rPr lang="tr-TR" sz="8000" dirty="0" smtClean="0">
                <a:latin typeface="Comic Sans MS" pitchFamily="66" charset="0"/>
              </a:rPr>
              <a:t>.</a:t>
            </a:r>
          </a:p>
          <a:p>
            <a:pPr>
              <a:buNone/>
            </a:pPr>
            <a:r>
              <a:rPr lang="tr-TR" sz="8000" dirty="0" smtClean="0">
                <a:latin typeface="Comic Sans MS" pitchFamily="66" charset="0"/>
              </a:rPr>
              <a:t>        (</a:t>
            </a:r>
            <a:r>
              <a:rPr lang="tr-TR" sz="8000" dirty="0" err="1" smtClean="0">
                <a:latin typeface="Comic Sans MS" pitchFamily="66" charset="0"/>
              </a:rPr>
              <a:t>The</a:t>
            </a:r>
            <a:r>
              <a:rPr lang="tr-TR" sz="8000" dirty="0" smtClean="0">
                <a:latin typeface="Comic Sans MS" pitchFamily="66" charset="0"/>
              </a:rPr>
              <a:t> </a:t>
            </a:r>
            <a:r>
              <a:rPr lang="tr-TR" sz="8000" dirty="0" err="1" smtClean="0">
                <a:latin typeface="Comic Sans MS" pitchFamily="66" charset="0"/>
              </a:rPr>
              <a:t>book</a:t>
            </a:r>
            <a:r>
              <a:rPr lang="tr-TR" sz="8000" dirty="0" smtClean="0">
                <a:latin typeface="Comic Sans MS" pitchFamily="66" charset="0"/>
              </a:rPr>
              <a:t> </a:t>
            </a:r>
            <a:r>
              <a:rPr lang="tr-TR" sz="8000" dirty="0" err="1" smtClean="0">
                <a:latin typeface="Comic Sans MS" pitchFamily="66" charset="0"/>
              </a:rPr>
              <a:t>we</a:t>
            </a:r>
            <a:r>
              <a:rPr lang="tr-TR" sz="8000" dirty="0" smtClean="0">
                <a:latin typeface="Comic Sans MS" pitchFamily="66" charset="0"/>
              </a:rPr>
              <a:t> had </a:t>
            </a:r>
            <a:r>
              <a:rPr lang="tr-TR" sz="8000" dirty="0" err="1" smtClean="0">
                <a:latin typeface="Comic Sans MS" pitchFamily="66" charset="0"/>
              </a:rPr>
              <a:t>to</a:t>
            </a:r>
            <a:r>
              <a:rPr lang="tr-TR" sz="8000" dirty="0" smtClean="0">
                <a:latin typeface="Comic Sans MS" pitchFamily="66" charset="0"/>
              </a:rPr>
              <a:t> </a:t>
            </a:r>
            <a:r>
              <a:rPr lang="tr-TR" sz="8000" dirty="0" err="1" smtClean="0">
                <a:latin typeface="Comic Sans MS" pitchFamily="66" charset="0"/>
              </a:rPr>
              <a:t>read</a:t>
            </a:r>
            <a:r>
              <a:rPr lang="tr-TR" sz="8000" dirty="0" smtClean="0">
                <a:latin typeface="Comic Sans MS" pitchFamily="66" charset="0"/>
              </a:rPr>
              <a:t> </a:t>
            </a:r>
            <a:r>
              <a:rPr lang="tr-TR" sz="8000" dirty="0" err="1" smtClean="0">
                <a:latin typeface="Comic Sans MS" pitchFamily="66" charset="0"/>
              </a:rPr>
              <a:t>for</a:t>
            </a:r>
            <a:r>
              <a:rPr lang="tr-TR" sz="8000" dirty="0" smtClean="0">
                <a:latin typeface="Comic Sans MS" pitchFamily="66" charset="0"/>
              </a:rPr>
              <a:t> </a:t>
            </a:r>
            <a:r>
              <a:rPr lang="tr-TR" sz="8000" dirty="0" err="1" smtClean="0">
                <a:latin typeface="Comic Sans MS" pitchFamily="66" charset="0"/>
              </a:rPr>
              <a:t>class</a:t>
            </a:r>
            <a:r>
              <a:rPr lang="tr-TR" sz="8000" dirty="0" smtClean="0">
                <a:latin typeface="Comic Sans MS" pitchFamily="66" charset="0"/>
              </a:rPr>
              <a:t> </a:t>
            </a:r>
            <a:r>
              <a:rPr lang="tr-TR" sz="8000" dirty="0" err="1" smtClean="0">
                <a:latin typeface="Comic Sans MS" pitchFamily="66" charset="0"/>
              </a:rPr>
              <a:t>was</a:t>
            </a:r>
            <a:r>
              <a:rPr lang="tr-TR" sz="8000" dirty="0" smtClean="0">
                <a:latin typeface="Comic Sans MS" pitchFamily="66" charset="0"/>
              </a:rPr>
              <a:t> </a:t>
            </a:r>
            <a:r>
              <a:rPr lang="tr-TR" sz="8000" dirty="0" err="1" smtClean="0">
                <a:latin typeface="Comic Sans MS" pitchFamily="66" charset="0"/>
              </a:rPr>
              <a:t>really</a:t>
            </a:r>
            <a:r>
              <a:rPr lang="tr-TR" sz="8000" dirty="0" smtClean="0">
                <a:latin typeface="Comic Sans MS" pitchFamily="66" charset="0"/>
              </a:rPr>
              <a:t> </a:t>
            </a:r>
            <a:r>
              <a:rPr lang="tr-TR" sz="8000" dirty="0" err="1" smtClean="0">
                <a:latin typeface="Comic Sans MS" pitchFamily="66" charset="0"/>
              </a:rPr>
              <a:t>long</a:t>
            </a:r>
            <a:r>
              <a:rPr lang="tr-TR" sz="8000" dirty="0" smtClean="0">
                <a:latin typeface="Comic Sans MS" pitchFamily="66" charset="0"/>
              </a:rPr>
              <a:t>. </a:t>
            </a:r>
            <a:r>
              <a:rPr lang="tr-TR" sz="8000" dirty="0" err="1" smtClean="0">
                <a:latin typeface="Comic Sans MS" pitchFamily="66" charset="0"/>
              </a:rPr>
              <a:t>My</a:t>
            </a:r>
            <a:r>
              <a:rPr lang="tr-TR" sz="8000" dirty="0" smtClean="0">
                <a:latin typeface="Comic Sans MS" pitchFamily="66" charset="0"/>
              </a:rPr>
              <a:t> </a:t>
            </a:r>
            <a:r>
              <a:rPr lang="tr-TR" sz="8000" dirty="0" err="1" smtClean="0">
                <a:latin typeface="Comic Sans MS" pitchFamily="66" charset="0"/>
              </a:rPr>
              <a:t>teacher</a:t>
            </a:r>
            <a:r>
              <a:rPr lang="tr-TR" sz="8000" dirty="0" smtClean="0">
                <a:latin typeface="Comic Sans MS" pitchFamily="66" charset="0"/>
              </a:rPr>
              <a:t> </a:t>
            </a:r>
            <a:r>
              <a:rPr lang="tr-TR" sz="8000" dirty="0" err="1" smtClean="0">
                <a:latin typeface="Comic Sans MS" pitchFamily="66" charset="0"/>
              </a:rPr>
              <a:t>doesn’t</a:t>
            </a:r>
            <a:r>
              <a:rPr lang="tr-TR" sz="8000" dirty="0" smtClean="0">
                <a:latin typeface="Comic Sans MS" pitchFamily="66" charset="0"/>
              </a:rPr>
              <a:t> </a:t>
            </a:r>
            <a:r>
              <a:rPr lang="tr-TR" sz="8000" dirty="0" err="1" smtClean="0">
                <a:latin typeface="Comic Sans MS" pitchFamily="66" charset="0"/>
              </a:rPr>
              <a:t>seem</a:t>
            </a:r>
            <a:r>
              <a:rPr lang="tr-TR" sz="8000" dirty="0" smtClean="0">
                <a:latin typeface="Comic Sans MS" pitchFamily="66" charset="0"/>
              </a:rPr>
              <a:t> </a:t>
            </a:r>
            <a:r>
              <a:rPr lang="tr-TR" sz="8000" dirty="0" err="1" smtClean="0">
                <a:latin typeface="Comic Sans MS" pitchFamily="66" charset="0"/>
              </a:rPr>
              <a:t>to</a:t>
            </a:r>
            <a:r>
              <a:rPr lang="tr-TR" sz="8000" dirty="0" smtClean="0">
                <a:latin typeface="Comic Sans MS" pitchFamily="66" charset="0"/>
              </a:rPr>
              <a:t> </a:t>
            </a:r>
            <a:r>
              <a:rPr lang="tr-TR" sz="8000" dirty="0" err="1" smtClean="0">
                <a:latin typeface="Comic Sans MS" pitchFamily="66" charset="0"/>
              </a:rPr>
              <a:t>understand</a:t>
            </a:r>
            <a:r>
              <a:rPr lang="tr-TR" sz="8000" dirty="0" smtClean="0">
                <a:latin typeface="Comic Sans MS" pitchFamily="66" charset="0"/>
              </a:rPr>
              <a:t> </a:t>
            </a:r>
            <a:r>
              <a:rPr lang="tr-TR" sz="8000" dirty="0" err="1" smtClean="0">
                <a:latin typeface="Comic Sans MS" pitchFamily="66" charset="0"/>
              </a:rPr>
              <a:t>that</a:t>
            </a:r>
            <a:r>
              <a:rPr lang="tr-TR" sz="8000" dirty="0" smtClean="0">
                <a:latin typeface="Comic Sans MS" pitchFamily="66" charset="0"/>
              </a:rPr>
              <a:t> </a:t>
            </a:r>
            <a:r>
              <a:rPr lang="tr-TR" sz="8000" dirty="0" err="1" smtClean="0">
                <a:latin typeface="Comic Sans MS" pitchFamily="66" charset="0"/>
              </a:rPr>
              <a:t>we</a:t>
            </a:r>
            <a:r>
              <a:rPr lang="tr-TR" sz="8000" dirty="0" smtClean="0">
                <a:latin typeface="Comic Sans MS" pitchFamily="66" charset="0"/>
              </a:rPr>
              <a:t> </a:t>
            </a:r>
            <a:r>
              <a:rPr lang="tr-TR" sz="8000" dirty="0" err="1" smtClean="0">
                <a:latin typeface="Comic Sans MS" pitchFamily="66" charset="0"/>
              </a:rPr>
              <a:t>have</a:t>
            </a:r>
            <a:r>
              <a:rPr lang="tr-TR" sz="8000" dirty="0" smtClean="0">
                <a:latin typeface="Comic Sans MS" pitchFamily="66" charset="0"/>
              </a:rPr>
              <a:t> </a:t>
            </a:r>
            <a:r>
              <a:rPr lang="tr-TR" sz="8000" dirty="0" err="1" smtClean="0">
                <a:latin typeface="Comic Sans MS" pitchFamily="66" charset="0"/>
              </a:rPr>
              <a:t>other</a:t>
            </a:r>
            <a:r>
              <a:rPr lang="tr-TR" sz="8000" dirty="0" smtClean="0">
                <a:latin typeface="Comic Sans MS" pitchFamily="66" charset="0"/>
              </a:rPr>
              <a:t> </a:t>
            </a:r>
            <a:r>
              <a:rPr lang="tr-TR" sz="8000" dirty="0" err="1" smtClean="0">
                <a:latin typeface="Comic Sans MS" pitchFamily="66" charset="0"/>
              </a:rPr>
              <a:t>classes</a:t>
            </a:r>
            <a:r>
              <a:rPr lang="tr-TR" sz="8000" dirty="0" smtClean="0">
                <a:latin typeface="Comic Sans MS" pitchFamily="66" charset="0"/>
              </a:rPr>
              <a:t> </a:t>
            </a:r>
            <a:r>
              <a:rPr lang="tr-TR" sz="8000" dirty="0" err="1" smtClean="0">
                <a:latin typeface="Comic Sans MS" pitchFamily="66" charset="0"/>
              </a:rPr>
              <a:t>to</a:t>
            </a:r>
            <a:r>
              <a:rPr lang="tr-TR" sz="8000" dirty="0" smtClean="0">
                <a:latin typeface="Comic Sans MS" pitchFamily="66" charset="0"/>
              </a:rPr>
              <a:t> </a:t>
            </a:r>
            <a:r>
              <a:rPr lang="tr-TR" sz="8000" dirty="0" err="1" smtClean="0">
                <a:latin typeface="Comic Sans MS" pitchFamily="66" charset="0"/>
              </a:rPr>
              <a:t>read</a:t>
            </a:r>
            <a:r>
              <a:rPr lang="tr-TR" sz="8000" dirty="0" smtClean="0">
                <a:latin typeface="Comic Sans MS" pitchFamily="66" charset="0"/>
              </a:rPr>
              <a:t> </a:t>
            </a:r>
            <a:r>
              <a:rPr lang="tr-TR" sz="8000" dirty="0" err="1" smtClean="0">
                <a:latin typeface="Comic Sans MS" pitchFamily="66" charset="0"/>
              </a:rPr>
              <a:t>for</a:t>
            </a:r>
            <a:r>
              <a:rPr lang="tr-TR" sz="8000" dirty="0" smtClean="0">
                <a:latin typeface="Comic Sans MS" pitchFamily="66" charset="0"/>
              </a:rPr>
              <a:t> </a:t>
            </a:r>
            <a:r>
              <a:rPr lang="tr-TR" sz="8000" dirty="0" err="1" smtClean="0">
                <a:latin typeface="Comic Sans MS" pitchFamily="66" charset="0"/>
              </a:rPr>
              <a:t>too</a:t>
            </a:r>
            <a:r>
              <a:rPr lang="tr-TR" sz="8000" dirty="0" smtClean="0">
                <a:latin typeface="Comic Sans MS" pitchFamily="66" charset="0"/>
              </a:rPr>
              <a:t>.)</a:t>
            </a:r>
          </a:p>
          <a:p>
            <a:pPr>
              <a:buNone/>
            </a:pPr>
            <a:endParaRPr lang="tr-TR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5544616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tr-TR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      </a:t>
            </a:r>
            <a:r>
              <a:rPr lang="tr-TR" dirty="0" err="1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Run</a:t>
            </a:r>
            <a:r>
              <a:rPr lang="tr-TR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-On</a:t>
            </a:r>
            <a:r>
              <a:rPr lang="tr-TR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: </a:t>
            </a:r>
            <a:r>
              <a:rPr lang="tr-TR" dirty="0" err="1">
                <a:latin typeface="Comic Sans MS" pitchFamily="66" charset="0"/>
              </a:rPr>
              <a:t>The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grocery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store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was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really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packed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with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people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there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must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have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been</a:t>
            </a:r>
            <a:r>
              <a:rPr lang="tr-TR" dirty="0">
                <a:latin typeface="Comic Sans MS" pitchFamily="66" charset="0"/>
              </a:rPr>
              <a:t> a </a:t>
            </a:r>
            <a:r>
              <a:rPr lang="tr-TR" dirty="0" err="1">
                <a:latin typeface="Comic Sans MS" pitchFamily="66" charset="0"/>
              </a:rPr>
              <a:t>big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sale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today</a:t>
            </a:r>
            <a:r>
              <a:rPr lang="tr-TR" dirty="0">
                <a:latin typeface="Comic Sans MS" pitchFamily="66" charset="0"/>
              </a:rPr>
              <a:t>.</a:t>
            </a:r>
          </a:p>
          <a:p>
            <a:pPr lvl="0" algn="just">
              <a:buNone/>
            </a:pPr>
            <a:r>
              <a:rPr lang="tr-TR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      </a:t>
            </a:r>
            <a:r>
              <a:rPr lang="tr-TR" dirty="0" err="1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Correction</a:t>
            </a:r>
            <a:r>
              <a:rPr lang="tr-TR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tr-TR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1: </a:t>
            </a:r>
            <a:r>
              <a:rPr lang="tr-TR" dirty="0" err="1">
                <a:latin typeface="Comic Sans MS" pitchFamily="66" charset="0"/>
              </a:rPr>
              <a:t>The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grocery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store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was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really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packed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with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people</a:t>
            </a:r>
            <a:r>
              <a:rPr lang="tr-TR" dirty="0">
                <a:latin typeface="Comic Sans MS" pitchFamily="66" charset="0"/>
              </a:rPr>
              <a:t>. </a:t>
            </a:r>
            <a:r>
              <a:rPr lang="tr-TR" dirty="0" err="1">
                <a:latin typeface="Comic Sans MS" pitchFamily="66" charset="0"/>
              </a:rPr>
              <a:t>There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must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have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been</a:t>
            </a:r>
            <a:r>
              <a:rPr lang="tr-TR" dirty="0">
                <a:latin typeface="Comic Sans MS" pitchFamily="66" charset="0"/>
              </a:rPr>
              <a:t> a </a:t>
            </a:r>
            <a:r>
              <a:rPr lang="tr-TR" dirty="0" err="1">
                <a:latin typeface="Comic Sans MS" pitchFamily="66" charset="0"/>
              </a:rPr>
              <a:t>big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sale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today</a:t>
            </a:r>
            <a:r>
              <a:rPr lang="tr-TR" dirty="0">
                <a:latin typeface="Comic Sans MS" pitchFamily="66" charset="0"/>
              </a:rPr>
              <a:t>.</a:t>
            </a:r>
          </a:p>
          <a:p>
            <a:pPr algn="just">
              <a:buNone/>
            </a:pPr>
            <a:r>
              <a:rPr lang="tr-TR" dirty="0" smtClean="0">
                <a:latin typeface="Comic Sans MS" pitchFamily="66" charset="0"/>
              </a:rPr>
              <a:t>   </a:t>
            </a:r>
            <a:r>
              <a:rPr lang="tr-TR" dirty="0" err="1" smtClean="0">
                <a:latin typeface="Comic Sans MS" pitchFamily="66" charset="0"/>
              </a:rPr>
              <a:t>Here</a:t>
            </a:r>
            <a:r>
              <a:rPr lang="tr-TR" dirty="0">
                <a:latin typeface="Comic Sans MS" pitchFamily="66" charset="0"/>
              </a:rPr>
              <a:t>, </a:t>
            </a:r>
            <a:r>
              <a:rPr lang="tr-TR" dirty="0" err="1">
                <a:latin typeface="Comic Sans MS" pitchFamily="66" charset="0"/>
              </a:rPr>
              <a:t>the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error</a:t>
            </a:r>
            <a:r>
              <a:rPr lang="tr-TR" dirty="0">
                <a:latin typeface="Comic Sans MS" pitchFamily="66" charset="0"/>
              </a:rPr>
              <a:t> has </a:t>
            </a:r>
            <a:r>
              <a:rPr lang="tr-TR" dirty="0" err="1">
                <a:latin typeface="Comic Sans MS" pitchFamily="66" charset="0"/>
              </a:rPr>
              <a:t>been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corrected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by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simply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breaking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the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run</a:t>
            </a:r>
            <a:r>
              <a:rPr lang="tr-TR" dirty="0" smtClean="0">
                <a:latin typeface="Comic Sans MS" pitchFamily="66" charset="0"/>
              </a:rPr>
              <a:t>-on </a:t>
            </a:r>
            <a:r>
              <a:rPr lang="tr-TR" dirty="0" err="1">
                <a:latin typeface="Comic Sans MS" pitchFamily="66" charset="0"/>
              </a:rPr>
              <a:t>sentence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into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two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sentences</a:t>
            </a:r>
            <a:r>
              <a:rPr lang="tr-TR" dirty="0">
                <a:latin typeface="Comic Sans MS" pitchFamily="66" charset="0"/>
              </a:rPr>
              <a:t>.</a:t>
            </a:r>
          </a:p>
          <a:p>
            <a:pPr lvl="0" algn="just">
              <a:buNone/>
            </a:pPr>
            <a:r>
              <a:rPr lang="tr-TR" dirty="0" smtClean="0">
                <a:latin typeface="Comic Sans MS" pitchFamily="66" charset="0"/>
              </a:rPr>
              <a:t>       </a:t>
            </a:r>
            <a:r>
              <a:rPr lang="tr-TR" dirty="0" err="1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Correction</a:t>
            </a:r>
            <a:r>
              <a:rPr lang="tr-TR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tr-TR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2: </a:t>
            </a:r>
            <a:r>
              <a:rPr lang="tr-TR" dirty="0" err="1">
                <a:latin typeface="Comic Sans MS" pitchFamily="66" charset="0"/>
              </a:rPr>
              <a:t>The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grocery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store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was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really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packed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with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people</a:t>
            </a:r>
            <a:r>
              <a:rPr lang="tr-TR" dirty="0">
                <a:latin typeface="Comic Sans MS" pitchFamily="66" charset="0"/>
              </a:rPr>
              <a:t>, </a:t>
            </a:r>
            <a:r>
              <a:rPr lang="tr-TR" dirty="0" err="1">
                <a:latin typeface="Comic Sans MS" pitchFamily="66" charset="0"/>
              </a:rPr>
              <a:t>so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there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must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have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been</a:t>
            </a:r>
            <a:r>
              <a:rPr lang="tr-TR" dirty="0">
                <a:latin typeface="Comic Sans MS" pitchFamily="66" charset="0"/>
              </a:rPr>
              <a:t> a </a:t>
            </a:r>
            <a:r>
              <a:rPr lang="tr-TR" dirty="0" err="1">
                <a:latin typeface="Comic Sans MS" pitchFamily="66" charset="0"/>
              </a:rPr>
              <a:t>big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sale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today</a:t>
            </a:r>
            <a:r>
              <a:rPr lang="tr-TR" dirty="0">
                <a:latin typeface="Comic Sans MS" pitchFamily="66" charset="0"/>
              </a:rPr>
              <a:t>.</a:t>
            </a:r>
          </a:p>
          <a:p>
            <a:pPr algn="just">
              <a:buNone/>
            </a:pPr>
            <a:r>
              <a:rPr lang="tr-TR" dirty="0" err="1">
                <a:latin typeface="Comic Sans MS" pitchFamily="66" charset="0"/>
              </a:rPr>
              <a:t>In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this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case</a:t>
            </a:r>
            <a:r>
              <a:rPr lang="tr-TR" dirty="0">
                <a:latin typeface="Comic Sans MS" pitchFamily="66" charset="0"/>
              </a:rPr>
              <a:t>, </a:t>
            </a:r>
            <a:r>
              <a:rPr lang="tr-TR" dirty="0" err="1">
                <a:latin typeface="Comic Sans MS" pitchFamily="66" charset="0"/>
              </a:rPr>
              <a:t>the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sentence</a:t>
            </a:r>
            <a:r>
              <a:rPr lang="tr-TR" dirty="0">
                <a:latin typeface="Comic Sans MS" pitchFamily="66" charset="0"/>
              </a:rPr>
              <a:t> has </a:t>
            </a:r>
            <a:r>
              <a:rPr lang="tr-TR" dirty="0" err="1">
                <a:latin typeface="Comic Sans MS" pitchFamily="66" charset="0"/>
              </a:rPr>
              <a:t>been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corrected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by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adding</a:t>
            </a:r>
            <a:r>
              <a:rPr lang="tr-TR" dirty="0">
                <a:latin typeface="Comic Sans MS" pitchFamily="66" charset="0"/>
              </a:rPr>
              <a:t> a </a:t>
            </a:r>
            <a:r>
              <a:rPr lang="tr-TR" dirty="0" err="1">
                <a:latin typeface="Comic Sans MS" pitchFamily="66" charset="0"/>
              </a:rPr>
              <a:t>coordinating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conjunction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and</a:t>
            </a:r>
            <a:r>
              <a:rPr lang="tr-TR" dirty="0">
                <a:latin typeface="Comic Sans MS" pitchFamily="66" charset="0"/>
              </a:rPr>
              <a:t> a </a:t>
            </a:r>
            <a:r>
              <a:rPr lang="tr-TR" dirty="0" err="1">
                <a:latin typeface="Comic Sans MS" pitchFamily="66" charset="0"/>
              </a:rPr>
              <a:t>comma</a:t>
            </a:r>
            <a:r>
              <a:rPr lang="tr-TR" dirty="0">
                <a:latin typeface="Comic Sans MS" pitchFamily="66" charset="0"/>
              </a:rPr>
              <a:t>. </a:t>
            </a:r>
            <a:r>
              <a:rPr lang="tr-TR" dirty="0" err="1">
                <a:latin typeface="Comic Sans MS" pitchFamily="66" charset="0"/>
              </a:rPr>
              <a:t>This</a:t>
            </a:r>
            <a:r>
              <a:rPr lang="tr-TR" dirty="0">
                <a:latin typeface="Comic Sans MS" pitchFamily="66" charset="0"/>
              </a:rPr>
              <a:t> is a </a:t>
            </a:r>
            <a:r>
              <a:rPr lang="tr-TR" dirty="0" err="1">
                <a:latin typeface="Comic Sans MS" pitchFamily="66" charset="0"/>
              </a:rPr>
              <a:t>compound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sentence</a:t>
            </a:r>
            <a:r>
              <a:rPr lang="tr-TR" dirty="0">
                <a:latin typeface="Comic Sans MS" pitchFamily="66" charset="0"/>
              </a:rPr>
              <a:t>.</a:t>
            </a:r>
          </a:p>
          <a:p>
            <a:pPr lvl="0" algn="just">
              <a:buNone/>
            </a:pPr>
            <a:r>
              <a:rPr lang="tr-TR" dirty="0" smtClean="0">
                <a:latin typeface="Comic Sans MS" pitchFamily="66" charset="0"/>
              </a:rPr>
              <a:t>       </a:t>
            </a:r>
            <a:r>
              <a:rPr lang="tr-TR" dirty="0" err="1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Correction</a:t>
            </a:r>
            <a:r>
              <a:rPr lang="tr-TR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tr-TR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3: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u="sng" dirty="0" err="1">
                <a:latin typeface="Comic Sans MS" pitchFamily="66" charset="0"/>
              </a:rPr>
              <a:t>Because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dirty="0" err="1">
                <a:latin typeface="Comic Sans MS" pitchFamily="66" charset="0"/>
              </a:rPr>
              <a:t>the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grocery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store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was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really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packed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with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people</a:t>
            </a:r>
            <a:r>
              <a:rPr lang="tr-TR" dirty="0">
                <a:latin typeface="Comic Sans MS" pitchFamily="66" charset="0"/>
              </a:rPr>
              <a:t>, </a:t>
            </a:r>
            <a:r>
              <a:rPr lang="tr-TR" dirty="0" err="1">
                <a:latin typeface="Comic Sans MS" pitchFamily="66" charset="0"/>
              </a:rPr>
              <a:t>there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must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have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been</a:t>
            </a:r>
            <a:r>
              <a:rPr lang="tr-TR" dirty="0">
                <a:latin typeface="Comic Sans MS" pitchFamily="66" charset="0"/>
              </a:rPr>
              <a:t> a </a:t>
            </a:r>
            <a:r>
              <a:rPr lang="tr-TR" dirty="0" err="1">
                <a:latin typeface="Comic Sans MS" pitchFamily="66" charset="0"/>
              </a:rPr>
              <a:t>big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sale</a:t>
            </a:r>
            <a:r>
              <a:rPr lang="tr-TR" dirty="0">
                <a:latin typeface="Comic Sans MS" pitchFamily="66" charset="0"/>
              </a:rPr>
              <a:t>.</a:t>
            </a:r>
          </a:p>
          <a:p>
            <a:pPr>
              <a:buNone/>
            </a:pPr>
            <a:endParaRPr lang="tr-TR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0219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r-TR" dirty="0" smtClean="0"/>
              <a:t>    </a:t>
            </a: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r>
              <a:rPr lang="tr-TR" dirty="0" smtClean="0"/>
              <a:t> </a:t>
            </a:r>
            <a:r>
              <a:rPr lang="tr-TR" dirty="0" smtClean="0"/>
              <a:t>    </a:t>
            </a:r>
            <a:r>
              <a:rPr lang="tr-TR" dirty="0" smtClean="0"/>
              <a:t>   </a:t>
            </a:r>
            <a:r>
              <a:rPr lang="tr-TR" dirty="0" err="1" smtClean="0"/>
              <a:t>In</a:t>
            </a:r>
            <a:r>
              <a:rPr lang="tr-TR" dirty="0" smtClean="0"/>
              <a:t> </a:t>
            </a:r>
            <a:r>
              <a:rPr lang="tr-TR" dirty="0" err="1"/>
              <a:t>this</a:t>
            </a:r>
            <a:r>
              <a:rPr lang="tr-TR" dirty="0"/>
              <a:t> </a:t>
            </a:r>
            <a:r>
              <a:rPr lang="tr-TR" dirty="0" err="1"/>
              <a:t>example</a:t>
            </a:r>
            <a:r>
              <a:rPr lang="tr-TR" dirty="0"/>
              <a:t>,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sentence</a:t>
            </a:r>
            <a:r>
              <a:rPr lang="tr-TR" dirty="0"/>
              <a:t> has </a:t>
            </a:r>
            <a:r>
              <a:rPr lang="tr-TR" dirty="0" err="1"/>
              <a:t>been</a:t>
            </a:r>
            <a:r>
              <a:rPr lang="tr-TR" dirty="0"/>
              <a:t> </a:t>
            </a:r>
            <a:r>
              <a:rPr lang="tr-TR" dirty="0" err="1"/>
              <a:t>corrected</a:t>
            </a:r>
            <a:r>
              <a:rPr lang="tr-TR" dirty="0"/>
              <a:t> </a:t>
            </a:r>
            <a:r>
              <a:rPr lang="tr-TR" dirty="0" err="1"/>
              <a:t>by</a:t>
            </a:r>
            <a:r>
              <a:rPr lang="tr-TR" dirty="0"/>
              <a:t> </a:t>
            </a:r>
            <a:r>
              <a:rPr lang="tr-TR" dirty="0" err="1"/>
              <a:t>adding</a:t>
            </a:r>
            <a:r>
              <a:rPr lang="tr-TR" dirty="0"/>
              <a:t> a </a:t>
            </a:r>
            <a:r>
              <a:rPr lang="tr-TR" dirty="0" err="1"/>
              <a:t>subordinating</a:t>
            </a:r>
            <a:r>
              <a:rPr lang="tr-TR" dirty="0"/>
              <a:t> </a:t>
            </a:r>
            <a:r>
              <a:rPr lang="tr-TR" dirty="0" err="1"/>
              <a:t>conjunction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a </a:t>
            </a:r>
            <a:r>
              <a:rPr lang="tr-TR" dirty="0" err="1"/>
              <a:t>comma</a:t>
            </a:r>
            <a:r>
              <a:rPr lang="tr-TR" dirty="0"/>
              <a:t>. </a:t>
            </a:r>
            <a:r>
              <a:rPr lang="tr-TR" dirty="0" err="1"/>
              <a:t>This</a:t>
            </a:r>
            <a:r>
              <a:rPr lang="tr-TR" dirty="0"/>
              <a:t> is a </a:t>
            </a:r>
            <a:r>
              <a:rPr lang="tr-TR" dirty="0" err="1"/>
              <a:t>complex</a:t>
            </a:r>
            <a:r>
              <a:rPr lang="tr-TR" dirty="0"/>
              <a:t> </a:t>
            </a:r>
            <a:r>
              <a:rPr lang="tr-TR" dirty="0" err="1"/>
              <a:t>sentence</a:t>
            </a:r>
            <a:r>
              <a:rPr lang="tr-TR" dirty="0"/>
              <a:t>.</a:t>
            </a:r>
            <a:br>
              <a:rPr lang="tr-TR" dirty="0"/>
            </a:br>
            <a:r>
              <a:rPr lang="tr-TR" dirty="0"/>
              <a:t/>
            </a:r>
            <a:br>
              <a:rPr lang="tr-TR" dirty="0"/>
            </a:br>
            <a:endParaRPr lang="tr-TR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021907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tr-TR" b="1" dirty="0" err="1">
                <a:solidFill>
                  <a:schemeClr val="accent1">
                    <a:lumMod val="75000"/>
                  </a:schemeClr>
                </a:solidFill>
              </a:rPr>
              <a:t>Run</a:t>
            </a:r>
            <a:r>
              <a:rPr lang="tr-TR" b="1" dirty="0">
                <a:solidFill>
                  <a:schemeClr val="accent1">
                    <a:lumMod val="75000"/>
                  </a:schemeClr>
                </a:solidFill>
              </a:rPr>
              <a:t>-on </a:t>
            </a:r>
            <a:r>
              <a:rPr lang="tr-TR" b="1" dirty="0" err="1">
                <a:solidFill>
                  <a:schemeClr val="accent1">
                    <a:lumMod val="75000"/>
                  </a:schemeClr>
                </a:solidFill>
              </a:rPr>
              <a:t>Sentences</a:t>
            </a:r>
            <a:r>
              <a:rPr lang="tr-TR" b="1" dirty="0">
                <a:solidFill>
                  <a:schemeClr val="accent1">
                    <a:lumMod val="75000"/>
                  </a:schemeClr>
                </a:solidFill>
              </a:rPr>
              <a:t>:</a:t>
            </a:r>
            <a:r>
              <a:rPr lang="tr-TR" dirty="0"/>
              <a:t/>
            </a:r>
            <a:br>
              <a:rPr lang="tr-TR" dirty="0"/>
            </a:br>
            <a:endParaRPr lang="tr-TR" dirty="0"/>
          </a:p>
          <a:p>
            <a:pPr lvl="0">
              <a:buNone/>
            </a:pPr>
            <a:r>
              <a:rPr lang="tr-TR" dirty="0" smtClean="0"/>
              <a:t>     Adam </a:t>
            </a:r>
            <a:r>
              <a:rPr lang="tr-TR" dirty="0"/>
              <a:t>is a </a:t>
            </a:r>
            <a:r>
              <a:rPr lang="tr-TR" dirty="0" err="1"/>
              <a:t>sweet</a:t>
            </a:r>
            <a:r>
              <a:rPr lang="tr-TR" dirty="0"/>
              <a:t> boy he </a:t>
            </a:r>
            <a:r>
              <a:rPr lang="tr-TR" dirty="0" err="1"/>
              <a:t>really</a:t>
            </a:r>
            <a:r>
              <a:rPr lang="tr-TR" dirty="0"/>
              <a:t> </a:t>
            </a:r>
            <a:r>
              <a:rPr lang="tr-TR" dirty="0" err="1"/>
              <a:t>loves</a:t>
            </a:r>
            <a:r>
              <a:rPr lang="tr-TR" dirty="0"/>
              <a:t> </a:t>
            </a:r>
            <a:r>
              <a:rPr lang="tr-TR" dirty="0" err="1"/>
              <a:t>animals</a:t>
            </a:r>
            <a:r>
              <a:rPr lang="tr-TR" dirty="0"/>
              <a:t>.</a:t>
            </a:r>
          </a:p>
          <a:p>
            <a:pPr lvl="0">
              <a:buNone/>
            </a:pPr>
            <a:r>
              <a:rPr lang="tr-TR" dirty="0" smtClean="0"/>
              <a:t>     Adam </a:t>
            </a:r>
            <a:r>
              <a:rPr lang="tr-TR" dirty="0"/>
              <a:t>is a </a:t>
            </a:r>
            <a:r>
              <a:rPr lang="tr-TR" dirty="0" err="1"/>
              <a:t>sweet</a:t>
            </a:r>
            <a:r>
              <a:rPr lang="tr-TR" dirty="0"/>
              <a:t> boy, he </a:t>
            </a:r>
            <a:r>
              <a:rPr lang="tr-TR" dirty="0" err="1"/>
              <a:t>really</a:t>
            </a:r>
            <a:r>
              <a:rPr lang="tr-TR" dirty="0"/>
              <a:t> </a:t>
            </a:r>
            <a:r>
              <a:rPr lang="tr-TR" dirty="0" err="1"/>
              <a:t>loves</a:t>
            </a:r>
            <a:r>
              <a:rPr lang="tr-TR" dirty="0"/>
              <a:t> </a:t>
            </a:r>
            <a:r>
              <a:rPr lang="tr-TR" dirty="0" err="1"/>
              <a:t>animals</a:t>
            </a:r>
            <a:r>
              <a:rPr lang="tr-TR" dirty="0" smtClean="0"/>
              <a:t>.</a:t>
            </a:r>
          </a:p>
          <a:p>
            <a:pPr lvl="0">
              <a:buNone/>
            </a:pPr>
            <a:endParaRPr lang="tr-TR" dirty="0"/>
          </a:p>
          <a:p>
            <a:pPr>
              <a:buNone/>
            </a:pPr>
            <a:r>
              <a:rPr lang="tr-TR" dirty="0" smtClean="0"/>
              <a:t>    </a:t>
            </a:r>
            <a:r>
              <a:rPr lang="tr-TR" dirty="0" err="1" smtClean="0"/>
              <a:t>Sometimes</a:t>
            </a:r>
            <a:r>
              <a:rPr lang="tr-TR" dirty="0" smtClean="0"/>
              <a:t> </a:t>
            </a:r>
            <a:r>
              <a:rPr lang="tr-TR" dirty="0" err="1"/>
              <a:t>two</a:t>
            </a:r>
            <a:r>
              <a:rPr lang="tr-TR" dirty="0"/>
              <a:t> </a:t>
            </a:r>
            <a:r>
              <a:rPr lang="tr-TR" dirty="0" err="1"/>
              <a:t>sentences</a:t>
            </a:r>
            <a:r>
              <a:rPr lang="tr-TR" dirty="0"/>
              <a:t> </a:t>
            </a:r>
            <a:r>
              <a:rPr lang="tr-TR" dirty="0" err="1"/>
              <a:t>are</a:t>
            </a:r>
            <a:r>
              <a:rPr lang="tr-TR" dirty="0"/>
              <a:t> </a:t>
            </a:r>
            <a:r>
              <a:rPr lang="tr-TR" dirty="0" err="1"/>
              <a:t>very</a:t>
            </a:r>
            <a:r>
              <a:rPr lang="tr-TR" dirty="0"/>
              <a:t> </a:t>
            </a:r>
            <a:r>
              <a:rPr lang="tr-TR" dirty="0" err="1"/>
              <a:t>closely</a:t>
            </a:r>
            <a:r>
              <a:rPr lang="tr-TR" dirty="0"/>
              <a:t> </a:t>
            </a:r>
            <a:r>
              <a:rPr lang="tr-TR" dirty="0" err="1"/>
              <a:t>related</a:t>
            </a:r>
            <a:r>
              <a:rPr lang="tr-TR" dirty="0"/>
              <a:t> in </a:t>
            </a:r>
            <a:r>
              <a:rPr lang="tr-TR" dirty="0" err="1" smtClean="0"/>
              <a:t>meaning</a:t>
            </a:r>
            <a:r>
              <a:rPr lang="tr-TR" dirty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dirty="0" err="1"/>
              <a:t>full</a:t>
            </a:r>
            <a:r>
              <a:rPr lang="tr-TR" dirty="0"/>
              <a:t> </a:t>
            </a:r>
            <a:r>
              <a:rPr lang="tr-TR" u="sng" dirty="0" err="1">
                <a:hlinkClick r:id="rId2"/>
              </a:rPr>
              <a:t>end</a:t>
            </a:r>
            <a:r>
              <a:rPr lang="tr-TR" u="sng" dirty="0">
                <a:hlinkClick r:id="rId2"/>
              </a:rPr>
              <a:t>-stop </a:t>
            </a:r>
            <a:r>
              <a:rPr lang="tr-TR" u="sng" dirty="0" err="1">
                <a:hlinkClick r:id="rId2"/>
              </a:rPr>
              <a:t>punctuation</a:t>
            </a:r>
            <a:r>
              <a:rPr lang="tr-TR" dirty="0"/>
              <a:t> </a:t>
            </a:r>
            <a:r>
              <a:rPr lang="tr-TR" dirty="0" err="1"/>
              <a:t>may</a:t>
            </a:r>
            <a:r>
              <a:rPr lang="tr-TR" dirty="0"/>
              <a:t> </a:t>
            </a:r>
            <a:r>
              <a:rPr lang="tr-TR" dirty="0" err="1"/>
              <a:t>seem</a:t>
            </a:r>
            <a:r>
              <a:rPr lang="tr-TR" dirty="0"/>
              <a:t> </a:t>
            </a:r>
            <a:r>
              <a:rPr lang="tr-TR" dirty="0" err="1"/>
              <a:t>too</a:t>
            </a:r>
            <a:r>
              <a:rPr lang="tr-TR" dirty="0"/>
              <a:t> </a:t>
            </a:r>
            <a:r>
              <a:rPr lang="tr-TR" dirty="0" err="1"/>
              <a:t>strong</a:t>
            </a:r>
            <a:r>
              <a:rPr lang="tr-TR" dirty="0"/>
              <a:t>. A </a:t>
            </a:r>
            <a:r>
              <a:rPr lang="tr-TR" u="sng" dirty="0" err="1">
                <a:hlinkClick r:id="rId3"/>
              </a:rPr>
              <a:t>semicolon</a:t>
            </a:r>
            <a:r>
              <a:rPr lang="tr-TR" dirty="0"/>
              <a:t> can </a:t>
            </a:r>
            <a:r>
              <a:rPr lang="tr-TR" dirty="0" err="1"/>
              <a:t>then</a:t>
            </a:r>
            <a:r>
              <a:rPr lang="tr-TR" dirty="0"/>
              <a:t> be </a:t>
            </a:r>
            <a:r>
              <a:rPr lang="tr-TR" dirty="0" err="1"/>
              <a:t>used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divide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two</a:t>
            </a:r>
            <a:r>
              <a:rPr lang="tr-TR" dirty="0"/>
              <a:t> </a:t>
            </a:r>
            <a:r>
              <a:rPr lang="tr-TR" dirty="0" err="1"/>
              <a:t>sentences</a:t>
            </a:r>
            <a:r>
              <a:rPr lang="tr-TR" dirty="0"/>
              <a:t>. . . .</a:t>
            </a:r>
          </a:p>
          <a:p>
            <a:pPr>
              <a:buNone/>
            </a:pPr>
            <a:endParaRPr lang="tr-TR" i="1" dirty="0" smtClean="0"/>
          </a:p>
          <a:p>
            <a:pPr>
              <a:buNone/>
            </a:pPr>
            <a:r>
              <a:rPr lang="tr-TR" i="1" dirty="0" smtClean="0"/>
              <a:t>     </a:t>
            </a:r>
            <a:r>
              <a:rPr lang="tr-TR" i="1" dirty="0" err="1" smtClean="0">
                <a:solidFill>
                  <a:schemeClr val="accent1">
                    <a:lumMod val="75000"/>
                  </a:schemeClr>
                </a:solidFill>
              </a:rPr>
              <a:t>Run</a:t>
            </a:r>
            <a:r>
              <a:rPr lang="tr-TR" i="1" dirty="0" smtClean="0">
                <a:solidFill>
                  <a:schemeClr val="accent1">
                    <a:lumMod val="75000"/>
                  </a:schemeClr>
                </a:solidFill>
              </a:rPr>
              <a:t>-on</a:t>
            </a:r>
            <a:r>
              <a:rPr lang="tr-TR" dirty="0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tr-TR" dirty="0" err="1"/>
              <a:t>It</a:t>
            </a:r>
            <a:r>
              <a:rPr lang="tr-TR" dirty="0"/>
              <a:t> </a:t>
            </a:r>
            <a:r>
              <a:rPr lang="tr-TR" dirty="0" err="1"/>
              <a:t>was</a:t>
            </a:r>
            <a:r>
              <a:rPr lang="tr-TR" dirty="0"/>
              <a:t> a </a:t>
            </a:r>
            <a:r>
              <a:rPr lang="tr-TR" dirty="0" err="1"/>
              <a:t>beautiful</a:t>
            </a:r>
            <a:r>
              <a:rPr lang="tr-TR" dirty="0"/>
              <a:t> </a:t>
            </a:r>
            <a:r>
              <a:rPr lang="tr-TR" dirty="0" err="1"/>
              <a:t>day</a:t>
            </a:r>
            <a:r>
              <a:rPr lang="tr-TR" dirty="0"/>
              <a:t> </a:t>
            </a:r>
            <a:r>
              <a:rPr lang="tr-TR" dirty="0" err="1"/>
              <a:t>there</a:t>
            </a:r>
            <a:r>
              <a:rPr lang="tr-TR" dirty="0"/>
              <a:t> </a:t>
            </a:r>
            <a:r>
              <a:rPr lang="tr-TR" dirty="0" err="1"/>
              <a:t>was</a:t>
            </a:r>
            <a:r>
              <a:rPr lang="tr-TR" dirty="0"/>
              <a:t> not a </a:t>
            </a:r>
            <a:r>
              <a:rPr lang="tr-TR" dirty="0" err="1"/>
              <a:t>cloud</a:t>
            </a:r>
            <a:r>
              <a:rPr lang="tr-TR" dirty="0"/>
              <a:t> in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sky</a:t>
            </a:r>
            <a:r>
              <a:rPr lang="tr-TR" dirty="0"/>
              <a:t>.</a:t>
            </a:r>
            <a:br>
              <a:rPr lang="tr-TR" dirty="0"/>
            </a:br>
            <a:r>
              <a:rPr lang="tr-TR" i="1" dirty="0" err="1">
                <a:solidFill>
                  <a:schemeClr val="accent1">
                    <a:lumMod val="75000"/>
                  </a:schemeClr>
                </a:solidFill>
              </a:rPr>
              <a:t>Correct</a:t>
            </a:r>
            <a:r>
              <a:rPr lang="tr-TR" i="1" dirty="0">
                <a:solidFill>
                  <a:schemeClr val="accent1">
                    <a:lumMod val="75000"/>
                  </a:schemeClr>
                </a:solidFill>
              </a:rPr>
              <a:t>:</a:t>
            </a:r>
            <a:r>
              <a:rPr lang="tr-TR" dirty="0">
                <a:solidFill>
                  <a:schemeClr val="accent1">
                    <a:lumMod val="75000"/>
                  </a:schemeClr>
                </a:solidFill>
              </a:rPr>
              <a:t> </a:t>
            </a:r>
            <a:r>
              <a:rPr lang="tr-TR" dirty="0" err="1"/>
              <a:t>It</a:t>
            </a:r>
            <a:r>
              <a:rPr lang="tr-TR" dirty="0"/>
              <a:t> </a:t>
            </a:r>
            <a:r>
              <a:rPr lang="tr-TR" dirty="0" err="1"/>
              <a:t>was</a:t>
            </a:r>
            <a:r>
              <a:rPr lang="tr-TR" dirty="0"/>
              <a:t> a </a:t>
            </a:r>
            <a:r>
              <a:rPr lang="tr-TR" dirty="0" err="1"/>
              <a:t>beautiful</a:t>
            </a:r>
            <a:r>
              <a:rPr lang="tr-TR" dirty="0"/>
              <a:t> </a:t>
            </a:r>
            <a:r>
              <a:rPr lang="tr-TR" dirty="0" err="1"/>
              <a:t>day</a:t>
            </a:r>
            <a:r>
              <a:rPr lang="tr-TR" dirty="0"/>
              <a:t>; </a:t>
            </a:r>
            <a:r>
              <a:rPr lang="tr-TR" dirty="0" err="1"/>
              <a:t>there</a:t>
            </a:r>
            <a:r>
              <a:rPr lang="tr-TR" dirty="0"/>
              <a:t> </a:t>
            </a:r>
            <a:r>
              <a:rPr lang="tr-TR" dirty="0" err="1"/>
              <a:t>was</a:t>
            </a:r>
            <a:r>
              <a:rPr lang="tr-TR" dirty="0"/>
              <a:t> not a </a:t>
            </a:r>
            <a:r>
              <a:rPr lang="tr-TR" dirty="0" err="1"/>
              <a:t>cloud</a:t>
            </a:r>
            <a:r>
              <a:rPr lang="tr-TR" dirty="0"/>
              <a:t> in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sky</a:t>
            </a:r>
            <a:r>
              <a:rPr lang="tr-TR" dirty="0"/>
              <a:t>.</a:t>
            </a:r>
          </a:p>
          <a:p>
            <a:pPr>
              <a:buNone/>
            </a:pPr>
            <a:endParaRPr lang="tr-TR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32859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tr-TR" dirty="0" smtClean="0"/>
              <a:t>        A</a:t>
            </a:r>
            <a:r>
              <a:rPr lang="tr-TR" dirty="0"/>
              <a:t> </a:t>
            </a:r>
            <a:r>
              <a:rPr lang="tr-TR" b="1" dirty="0" err="1"/>
              <a:t>run</a:t>
            </a:r>
            <a:r>
              <a:rPr lang="tr-TR" b="1" dirty="0"/>
              <a:t>-on </a:t>
            </a:r>
            <a:r>
              <a:rPr lang="tr-TR" b="1" dirty="0" err="1"/>
              <a:t>sentence</a:t>
            </a:r>
            <a:r>
              <a:rPr lang="tr-TR" dirty="0"/>
              <a:t> can </a:t>
            </a:r>
            <a:r>
              <a:rPr lang="tr-TR" dirty="0" err="1"/>
              <a:t>sometimes</a:t>
            </a:r>
            <a:r>
              <a:rPr lang="tr-TR" dirty="0"/>
              <a:t> be </a:t>
            </a:r>
            <a:r>
              <a:rPr lang="tr-TR" dirty="0" err="1"/>
              <a:t>prevented</a:t>
            </a:r>
            <a:r>
              <a:rPr lang="tr-TR" dirty="0"/>
              <a:t> </a:t>
            </a:r>
            <a:r>
              <a:rPr lang="tr-TR" dirty="0" err="1"/>
              <a:t>by</a:t>
            </a:r>
            <a:r>
              <a:rPr lang="tr-TR" dirty="0"/>
              <a:t> </a:t>
            </a:r>
            <a:r>
              <a:rPr lang="tr-TR" dirty="0" err="1"/>
              <a:t>using</a:t>
            </a:r>
            <a:r>
              <a:rPr lang="tr-TR" dirty="0"/>
              <a:t> a </a:t>
            </a:r>
            <a:r>
              <a:rPr lang="tr-TR" u="sng" dirty="0" err="1">
                <a:solidFill>
                  <a:srgbClr val="FF0000"/>
                </a:solidFill>
                <a:hlinkClick r:id="rId2"/>
              </a:rPr>
              <a:t>comma</a:t>
            </a:r>
            <a:r>
              <a:rPr lang="tr-TR" dirty="0"/>
              <a:t> 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joining</a:t>
            </a:r>
            <a:r>
              <a:rPr lang="tr-TR" dirty="0"/>
              <a:t> </a:t>
            </a:r>
            <a:r>
              <a:rPr lang="tr-TR" dirty="0" err="1"/>
              <a:t>word</a:t>
            </a:r>
            <a:r>
              <a:rPr lang="tr-TR" dirty="0">
                <a:solidFill>
                  <a:srgbClr val="FF0000"/>
                </a:solidFill>
              </a:rPr>
              <a:t> (</a:t>
            </a:r>
            <a:r>
              <a:rPr lang="tr-TR" u="sng" dirty="0" err="1">
                <a:solidFill>
                  <a:srgbClr val="FF0000"/>
                </a:solidFill>
                <a:hlinkClick r:id="rId3"/>
              </a:rPr>
              <a:t>coordinate</a:t>
            </a:r>
            <a:r>
              <a:rPr lang="tr-TR" u="sng" dirty="0">
                <a:solidFill>
                  <a:srgbClr val="FF0000"/>
                </a:solidFill>
                <a:hlinkClick r:id="rId3"/>
              </a:rPr>
              <a:t> </a:t>
            </a:r>
            <a:r>
              <a:rPr lang="tr-TR" u="sng" dirty="0" err="1">
                <a:solidFill>
                  <a:srgbClr val="FF0000"/>
                </a:solidFill>
                <a:hlinkClick r:id="rId3"/>
              </a:rPr>
              <a:t>conjunction</a:t>
            </a:r>
            <a:r>
              <a:rPr lang="tr-TR" dirty="0">
                <a:solidFill>
                  <a:srgbClr val="FF0000"/>
                </a:solidFill>
              </a:rPr>
              <a:t>)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join</a:t>
            </a:r>
            <a:r>
              <a:rPr lang="tr-TR" dirty="0"/>
              <a:t> </a:t>
            </a:r>
            <a:r>
              <a:rPr lang="tr-TR" dirty="0" err="1"/>
              <a:t>sentences</a:t>
            </a:r>
            <a:r>
              <a:rPr lang="tr-TR" dirty="0"/>
              <a:t> </a:t>
            </a:r>
            <a:r>
              <a:rPr lang="tr-TR" dirty="0" err="1"/>
              <a:t>together</a:t>
            </a:r>
            <a:r>
              <a:rPr lang="tr-TR" dirty="0" smtClean="0"/>
              <a:t>.</a:t>
            </a:r>
          </a:p>
          <a:p>
            <a:pPr>
              <a:buNone/>
            </a:pPr>
            <a:r>
              <a:rPr lang="tr-TR" dirty="0" smtClean="0"/>
              <a:t>      </a:t>
            </a:r>
            <a:r>
              <a:rPr lang="tr-TR" i="1" dirty="0" err="1" smtClean="0">
                <a:solidFill>
                  <a:schemeClr val="accent1">
                    <a:lumMod val="75000"/>
                  </a:schemeClr>
                </a:solidFill>
              </a:rPr>
              <a:t>Wrong</a:t>
            </a:r>
            <a:r>
              <a:rPr lang="tr-TR" i="1" dirty="0">
                <a:solidFill>
                  <a:schemeClr val="accent1">
                    <a:lumMod val="75000"/>
                  </a:schemeClr>
                </a:solidFill>
              </a:rPr>
              <a:t>:</a:t>
            </a:r>
            <a:r>
              <a:rPr lang="tr-TR" dirty="0"/>
              <a:t> John </a:t>
            </a:r>
            <a:r>
              <a:rPr lang="tr-TR" dirty="0" err="1"/>
              <a:t>went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movies</a:t>
            </a:r>
            <a:r>
              <a:rPr lang="tr-TR" dirty="0"/>
              <a:t> </a:t>
            </a:r>
            <a:r>
              <a:rPr lang="tr-TR" i="1" dirty="0"/>
              <a:t>x</a:t>
            </a:r>
            <a:r>
              <a:rPr lang="tr-TR" dirty="0"/>
              <a:t> </a:t>
            </a:r>
            <a:r>
              <a:rPr lang="tr-TR" dirty="0" err="1"/>
              <a:t>Sue</a:t>
            </a:r>
            <a:r>
              <a:rPr lang="tr-TR" dirty="0"/>
              <a:t> </a:t>
            </a:r>
            <a:r>
              <a:rPr lang="tr-TR" dirty="0" err="1"/>
              <a:t>stayed</a:t>
            </a:r>
            <a:r>
              <a:rPr lang="tr-TR" dirty="0"/>
              <a:t> </a:t>
            </a:r>
            <a:r>
              <a:rPr lang="tr-TR" dirty="0" err="1"/>
              <a:t>home</a:t>
            </a:r>
            <a:r>
              <a:rPr lang="tr-TR" dirty="0"/>
              <a:t>.</a:t>
            </a:r>
            <a:br>
              <a:rPr lang="tr-TR" dirty="0"/>
            </a:br>
            <a:r>
              <a:rPr lang="tr-TR" dirty="0" smtClean="0"/>
              <a:t>  </a:t>
            </a:r>
            <a:r>
              <a:rPr lang="tr-TR" i="1" dirty="0" err="1" smtClean="0">
                <a:solidFill>
                  <a:schemeClr val="accent1">
                    <a:lumMod val="75000"/>
                  </a:schemeClr>
                </a:solidFill>
              </a:rPr>
              <a:t>Correct</a:t>
            </a:r>
            <a:r>
              <a:rPr lang="tr-TR" i="1" dirty="0">
                <a:solidFill>
                  <a:schemeClr val="accent1">
                    <a:lumMod val="75000"/>
                  </a:schemeClr>
                </a:solidFill>
              </a:rPr>
              <a:t>:</a:t>
            </a:r>
            <a:r>
              <a:rPr lang="tr-TR" dirty="0">
                <a:solidFill>
                  <a:schemeClr val="accent1">
                    <a:lumMod val="75000"/>
                  </a:schemeClr>
                </a:solidFill>
              </a:rPr>
              <a:t> </a:t>
            </a:r>
            <a:r>
              <a:rPr lang="tr-TR" dirty="0"/>
              <a:t>John </a:t>
            </a:r>
            <a:r>
              <a:rPr lang="tr-TR" dirty="0" err="1"/>
              <a:t>went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movies</a:t>
            </a:r>
            <a:r>
              <a:rPr lang="tr-TR" dirty="0"/>
              <a:t>,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Sue</a:t>
            </a:r>
            <a:r>
              <a:rPr lang="tr-TR" dirty="0"/>
              <a:t> </a:t>
            </a:r>
            <a:r>
              <a:rPr lang="tr-TR" dirty="0" err="1"/>
              <a:t>stayed</a:t>
            </a:r>
            <a:r>
              <a:rPr lang="tr-TR" dirty="0"/>
              <a:t> </a:t>
            </a:r>
            <a:r>
              <a:rPr lang="tr-TR" dirty="0" err="1"/>
              <a:t>home</a:t>
            </a:r>
            <a:r>
              <a:rPr lang="tr-TR" dirty="0"/>
              <a:t>.</a:t>
            </a:r>
          </a:p>
          <a:p>
            <a:pPr>
              <a:buNone/>
            </a:pPr>
            <a:r>
              <a:rPr lang="tr-TR" dirty="0" smtClean="0"/>
              <a:t>      "[</a:t>
            </a:r>
            <a:r>
              <a:rPr lang="tr-TR" dirty="0" err="1"/>
              <a:t>Another</a:t>
            </a:r>
            <a:r>
              <a:rPr lang="tr-TR" dirty="0"/>
              <a:t> </a:t>
            </a:r>
            <a:r>
              <a:rPr lang="tr-TR" dirty="0" err="1"/>
              <a:t>way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correct</a:t>
            </a:r>
            <a:r>
              <a:rPr lang="tr-TR" dirty="0"/>
              <a:t> a </a:t>
            </a:r>
            <a:r>
              <a:rPr lang="tr-TR" dirty="0" err="1"/>
              <a:t>run</a:t>
            </a:r>
            <a:r>
              <a:rPr lang="tr-TR" dirty="0"/>
              <a:t>-on </a:t>
            </a:r>
            <a:r>
              <a:rPr lang="tr-TR" dirty="0" err="1"/>
              <a:t>sentence</a:t>
            </a:r>
            <a:r>
              <a:rPr lang="tr-TR" dirty="0"/>
              <a:t> is </a:t>
            </a:r>
            <a:r>
              <a:rPr lang="tr-TR" dirty="0" err="1"/>
              <a:t>to</a:t>
            </a:r>
            <a:r>
              <a:rPr lang="tr-TR" dirty="0"/>
              <a:t>] </a:t>
            </a:r>
            <a:r>
              <a:rPr lang="tr-TR" dirty="0" err="1"/>
              <a:t>change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 </a:t>
            </a:r>
            <a:r>
              <a:rPr lang="tr-TR" b="1" dirty="0" err="1"/>
              <a:t>run</a:t>
            </a:r>
            <a:r>
              <a:rPr lang="tr-TR" b="1" dirty="0"/>
              <a:t>-on</a:t>
            </a:r>
            <a:r>
              <a:rPr lang="tr-TR" dirty="0"/>
              <a:t> </a:t>
            </a:r>
            <a:r>
              <a:rPr lang="tr-TR" dirty="0" err="1"/>
              <a:t>to</a:t>
            </a:r>
            <a:r>
              <a:rPr lang="tr-TR" dirty="0"/>
              <a:t> a </a:t>
            </a:r>
            <a:r>
              <a:rPr lang="tr-TR" u="sng" dirty="0" err="1">
                <a:solidFill>
                  <a:srgbClr val="FF0000"/>
                </a:solidFill>
                <a:hlinkClick r:id="rId4"/>
              </a:rPr>
              <a:t>complex</a:t>
            </a:r>
            <a:r>
              <a:rPr lang="tr-TR" u="sng" dirty="0">
                <a:solidFill>
                  <a:srgbClr val="FF0000"/>
                </a:solidFill>
                <a:hlinkClick r:id="rId4"/>
              </a:rPr>
              <a:t> </a:t>
            </a:r>
            <a:r>
              <a:rPr lang="tr-TR" u="sng" dirty="0" err="1">
                <a:solidFill>
                  <a:srgbClr val="FF0000"/>
                </a:solidFill>
                <a:hlinkClick r:id="rId4"/>
              </a:rPr>
              <a:t>sentence</a:t>
            </a:r>
            <a:r>
              <a:rPr lang="tr-TR" dirty="0"/>
              <a:t> </a:t>
            </a:r>
            <a:r>
              <a:rPr lang="tr-TR" dirty="0" err="1"/>
              <a:t>by</a:t>
            </a:r>
            <a:r>
              <a:rPr lang="tr-TR" dirty="0"/>
              <a:t> </a:t>
            </a:r>
            <a:r>
              <a:rPr lang="tr-TR" dirty="0" err="1"/>
              <a:t>placing</a:t>
            </a:r>
            <a:r>
              <a:rPr lang="tr-TR" dirty="0"/>
              <a:t> a </a:t>
            </a:r>
            <a:r>
              <a:rPr lang="tr-TR" u="sng" dirty="0" err="1">
                <a:solidFill>
                  <a:srgbClr val="FF0000"/>
                </a:solidFill>
                <a:hlinkClick r:id="rId5"/>
              </a:rPr>
              <a:t>subordinating</a:t>
            </a:r>
            <a:r>
              <a:rPr lang="tr-TR" u="sng" dirty="0">
                <a:solidFill>
                  <a:srgbClr val="FF0000"/>
                </a:solidFill>
                <a:hlinkClick r:id="rId5"/>
              </a:rPr>
              <a:t> </a:t>
            </a:r>
            <a:r>
              <a:rPr lang="tr-TR" u="sng" dirty="0" err="1">
                <a:solidFill>
                  <a:srgbClr val="FF0000"/>
                </a:solidFill>
                <a:hlinkClick r:id="rId5"/>
              </a:rPr>
              <a:t>conjunction</a:t>
            </a:r>
            <a:r>
              <a:rPr lang="tr-TR" dirty="0"/>
              <a:t> </a:t>
            </a:r>
            <a:r>
              <a:rPr lang="tr-TR" dirty="0" err="1"/>
              <a:t>before</a:t>
            </a:r>
            <a:r>
              <a:rPr lang="tr-TR" dirty="0"/>
              <a:t> </a:t>
            </a:r>
            <a:r>
              <a:rPr lang="tr-TR" dirty="0" err="1"/>
              <a:t>one</a:t>
            </a:r>
            <a:r>
              <a:rPr lang="tr-TR" dirty="0"/>
              <a:t> of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clauses</a:t>
            </a:r>
            <a:r>
              <a:rPr lang="tr-TR" dirty="0"/>
              <a:t>:</a:t>
            </a:r>
          </a:p>
          <a:p>
            <a:pPr>
              <a:buNone/>
            </a:pPr>
            <a:r>
              <a:rPr lang="tr-TR" i="1" dirty="0" smtClean="0"/>
              <a:t>       </a:t>
            </a:r>
            <a:r>
              <a:rPr lang="tr-TR" i="1" dirty="0" err="1" smtClean="0">
                <a:solidFill>
                  <a:schemeClr val="accent1">
                    <a:lumMod val="75000"/>
                  </a:schemeClr>
                </a:solidFill>
              </a:rPr>
              <a:t>Run</a:t>
            </a:r>
            <a:r>
              <a:rPr lang="tr-TR" i="1" dirty="0" smtClean="0">
                <a:solidFill>
                  <a:schemeClr val="accent1">
                    <a:lumMod val="75000"/>
                  </a:schemeClr>
                </a:solidFill>
              </a:rPr>
              <a:t>-on</a:t>
            </a:r>
            <a:r>
              <a:rPr lang="tr-TR" dirty="0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tr-TR" dirty="0"/>
              <a:t>I </a:t>
            </a:r>
            <a:r>
              <a:rPr lang="tr-TR" dirty="0" err="1"/>
              <a:t>don't</a:t>
            </a:r>
            <a:r>
              <a:rPr lang="tr-TR" dirty="0"/>
              <a:t> </a:t>
            </a:r>
            <a:r>
              <a:rPr lang="tr-TR" dirty="0" err="1"/>
              <a:t>play</a:t>
            </a:r>
            <a:r>
              <a:rPr lang="tr-TR" dirty="0"/>
              <a:t> </a:t>
            </a:r>
            <a:r>
              <a:rPr lang="tr-TR" dirty="0" err="1"/>
              <a:t>tennis</a:t>
            </a:r>
            <a:r>
              <a:rPr lang="tr-TR" dirty="0"/>
              <a:t> </a:t>
            </a:r>
            <a:r>
              <a:rPr lang="tr-TR" dirty="0" err="1"/>
              <a:t>well</a:t>
            </a:r>
            <a:r>
              <a:rPr lang="tr-TR" dirty="0"/>
              <a:t> I </a:t>
            </a:r>
            <a:r>
              <a:rPr lang="tr-TR" dirty="0" err="1"/>
              <a:t>have</a:t>
            </a:r>
            <a:r>
              <a:rPr lang="tr-TR" dirty="0"/>
              <a:t> a </a:t>
            </a:r>
            <a:r>
              <a:rPr lang="tr-TR" dirty="0" err="1"/>
              <a:t>poor</a:t>
            </a:r>
            <a:r>
              <a:rPr lang="tr-TR" dirty="0"/>
              <a:t> </a:t>
            </a:r>
            <a:r>
              <a:rPr lang="tr-TR" dirty="0" err="1"/>
              <a:t>backhand</a:t>
            </a:r>
            <a:r>
              <a:rPr lang="tr-TR" dirty="0"/>
              <a:t>.</a:t>
            </a:r>
            <a:br>
              <a:rPr lang="tr-TR" dirty="0"/>
            </a:br>
            <a:r>
              <a:rPr lang="tr-TR" dirty="0" smtClean="0"/>
              <a:t>  </a:t>
            </a:r>
            <a:r>
              <a:rPr lang="tr-TR" i="1" dirty="0" err="1" smtClean="0">
                <a:solidFill>
                  <a:schemeClr val="accent1">
                    <a:lumMod val="75000"/>
                  </a:schemeClr>
                </a:solidFill>
              </a:rPr>
              <a:t>Correct</a:t>
            </a:r>
            <a:r>
              <a:rPr lang="tr-TR" i="1" dirty="0">
                <a:solidFill>
                  <a:schemeClr val="accent1">
                    <a:lumMod val="75000"/>
                  </a:schemeClr>
                </a:solidFill>
              </a:rPr>
              <a:t>:</a:t>
            </a:r>
            <a:r>
              <a:rPr lang="tr-TR" dirty="0">
                <a:solidFill>
                  <a:schemeClr val="accent1">
                    <a:lumMod val="75000"/>
                  </a:schemeClr>
                </a:solidFill>
              </a:rPr>
              <a:t> </a:t>
            </a:r>
            <a:r>
              <a:rPr lang="tr-TR" dirty="0"/>
              <a:t>I </a:t>
            </a:r>
            <a:r>
              <a:rPr lang="tr-TR" dirty="0" err="1"/>
              <a:t>don't</a:t>
            </a:r>
            <a:r>
              <a:rPr lang="tr-TR" dirty="0"/>
              <a:t> </a:t>
            </a:r>
            <a:r>
              <a:rPr lang="tr-TR" dirty="0" err="1"/>
              <a:t>play</a:t>
            </a:r>
            <a:r>
              <a:rPr lang="tr-TR" dirty="0"/>
              <a:t> </a:t>
            </a:r>
            <a:r>
              <a:rPr lang="tr-TR" dirty="0" err="1"/>
              <a:t>tennis</a:t>
            </a:r>
            <a:r>
              <a:rPr lang="tr-TR" dirty="0"/>
              <a:t> </a:t>
            </a:r>
            <a:r>
              <a:rPr lang="tr-TR" dirty="0" err="1"/>
              <a:t>well</a:t>
            </a:r>
            <a:r>
              <a:rPr lang="tr-TR" dirty="0"/>
              <a:t> </a:t>
            </a:r>
            <a:r>
              <a:rPr lang="tr-TR" i="1" dirty="0" err="1"/>
              <a:t>because</a:t>
            </a:r>
            <a:r>
              <a:rPr lang="tr-TR" dirty="0"/>
              <a:t> I </a:t>
            </a:r>
            <a:r>
              <a:rPr lang="tr-TR" dirty="0" err="1"/>
              <a:t>have</a:t>
            </a:r>
            <a:r>
              <a:rPr lang="tr-TR" dirty="0"/>
              <a:t> a </a:t>
            </a:r>
            <a:r>
              <a:rPr lang="tr-TR" dirty="0" err="1"/>
              <a:t>poor</a:t>
            </a:r>
            <a:r>
              <a:rPr lang="tr-TR" dirty="0"/>
              <a:t> </a:t>
            </a:r>
            <a:r>
              <a:rPr lang="tr-TR" dirty="0" err="1"/>
              <a:t>backhand</a:t>
            </a:r>
            <a:r>
              <a:rPr lang="tr-TR" dirty="0"/>
              <a:t>.</a:t>
            </a:r>
          </a:p>
          <a:p>
            <a:pPr>
              <a:buNone/>
            </a:pPr>
            <a:endParaRPr lang="tr-TR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368152"/>
          </a:xfrm>
        </p:spPr>
        <p:txBody>
          <a:bodyPr>
            <a:normAutofit fontScale="90000"/>
          </a:bodyPr>
          <a:lstStyle/>
          <a:p>
            <a:r>
              <a:rPr lang="tr-TR" b="1" dirty="0">
                <a:solidFill>
                  <a:schemeClr val="accent1">
                    <a:lumMod val="75000"/>
                  </a:schemeClr>
                </a:solidFill>
              </a:rPr>
              <a:t>PARALLEL SENTENCES</a:t>
            </a:r>
            <a:br>
              <a:rPr lang="tr-TR" b="1" dirty="0">
                <a:solidFill>
                  <a:schemeClr val="accent1">
                    <a:lumMod val="75000"/>
                  </a:schemeClr>
                </a:solidFill>
              </a:rPr>
            </a:br>
            <a:endParaRPr lang="tr-TR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8965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r-TR" b="1" dirty="0" smtClean="0"/>
              <a:t>        </a:t>
            </a:r>
          </a:p>
          <a:p>
            <a:pPr>
              <a:buNone/>
            </a:pPr>
            <a:r>
              <a:rPr lang="tr-TR" b="1" dirty="0" smtClean="0"/>
              <a:t>       </a:t>
            </a:r>
            <a:r>
              <a:rPr lang="tr-TR" dirty="0">
                <a:latin typeface="Comic Sans MS" pitchFamily="66" charset="0"/>
              </a:rPr>
              <a:t> </a:t>
            </a:r>
            <a:endParaRPr lang="tr-TR" dirty="0" smtClean="0">
              <a:latin typeface="Comic Sans MS" pitchFamily="66" charset="0"/>
            </a:endParaRPr>
          </a:p>
          <a:p>
            <a:pPr>
              <a:buNone/>
            </a:pPr>
            <a:endParaRPr lang="tr-TR" dirty="0" smtClean="0">
              <a:latin typeface="Comic Sans MS" pitchFamily="66" charset="0"/>
            </a:endParaRPr>
          </a:p>
          <a:p>
            <a:pPr>
              <a:buNone/>
            </a:pPr>
            <a:r>
              <a:rPr lang="tr-TR" dirty="0" smtClean="0">
                <a:latin typeface="Comic Sans MS" pitchFamily="66" charset="0"/>
              </a:rPr>
              <a:t>                   in </a:t>
            </a:r>
            <a:r>
              <a:rPr lang="tr-TR" dirty="0" err="1">
                <a:latin typeface="Comic Sans MS" pitchFamily="66" charset="0"/>
              </a:rPr>
              <a:t>sentences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refers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to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matching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grammatical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structures</a:t>
            </a:r>
            <a:r>
              <a:rPr lang="tr-TR" dirty="0">
                <a:latin typeface="Comic Sans MS" pitchFamily="66" charset="0"/>
              </a:rPr>
              <a:t>. </a:t>
            </a:r>
            <a:r>
              <a:rPr lang="tr-TR" dirty="0" err="1">
                <a:latin typeface="Comic Sans MS" pitchFamily="66" charset="0"/>
              </a:rPr>
              <a:t>Elements</a:t>
            </a:r>
            <a:r>
              <a:rPr lang="tr-TR" dirty="0">
                <a:latin typeface="Comic Sans MS" pitchFamily="66" charset="0"/>
              </a:rPr>
              <a:t> in a </a:t>
            </a:r>
            <a:r>
              <a:rPr lang="tr-TR" dirty="0" err="1">
                <a:latin typeface="Comic Sans MS" pitchFamily="66" charset="0"/>
              </a:rPr>
              <a:t>sentence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that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have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the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same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function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or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express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similar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ideas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should</a:t>
            </a:r>
            <a:r>
              <a:rPr lang="tr-TR" dirty="0">
                <a:latin typeface="Comic Sans MS" pitchFamily="66" charset="0"/>
              </a:rPr>
              <a:t> be </a:t>
            </a:r>
            <a:r>
              <a:rPr lang="tr-TR" dirty="0" err="1">
                <a:latin typeface="Comic Sans MS" pitchFamily="66" charset="0"/>
              </a:rPr>
              <a:t>grammatically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parallel</a:t>
            </a:r>
            <a:r>
              <a:rPr lang="tr-TR" dirty="0">
                <a:latin typeface="Comic Sans MS" pitchFamily="66" charset="0"/>
              </a:rPr>
              <a:t>, </a:t>
            </a:r>
            <a:r>
              <a:rPr lang="tr-TR" dirty="0" err="1">
                <a:latin typeface="Comic Sans MS" pitchFamily="66" charset="0"/>
              </a:rPr>
              <a:t>or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grammatically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matched</a:t>
            </a:r>
            <a:r>
              <a:rPr lang="tr-TR" dirty="0">
                <a:latin typeface="Comic Sans MS" pitchFamily="66" charset="0"/>
              </a:rPr>
              <a:t>. </a:t>
            </a:r>
            <a:r>
              <a:rPr lang="tr-TR" dirty="0" err="1">
                <a:latin typeface="Comic Sans MS" pitchFamily="66" charset="0"/>
              </a:rPr>
              <a:t>Parallelism</a:t>
            </a:r>
            <a:r>
              <a:rPr lang="tr-TR" dirty="0">
                <a:latin typeface="Comic Sans MS" pitchFamily="66" charset="0"/>
              </a:rPr>
              <a:t> is </a:t>
            </a:r>
            <a:r>
              <a:rPr lang="tr-TR" dirty="0" err="1">
                <a:latin typeface="Comic Sans MS" pitchFamily="66" charset="0"/>
              </a:rPr>
              <a:t>used</a:t>
            </a:r>
            <a:r>
              <a:rPr lang="tr-TR" dirty="0">
                <a:latin typeface="Comic Sans MS" pitchFamily="66" charset="0"/>
              </a:rPr>
              <a:t> as a </a:t>
            </a:r>
            <a:r>
              <a:rPr lang="tr-TR" dirty="0" err="1">
                <a:latin typeface="Comic Sans MS" pitchFamily="66" charset="0"/>
              </a:rPr>
              <a:t>rhetorical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and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stylistic</a:t>
            </a:r>
            <a:r>
              <a:rPr lang="tr-TR" dirty="0">
                <a:latin typeface="Comic Sans MS" pitchFamily="66" charset="0"/>
              </a:rPr>
              <a:t> device in </a:t>
            </a:r>
            <a:r>
              <a:rPr lang="tr-TR" dirty="0" err="1">
                <a:latin typeface="Comic Sans MS" pitchFamily="66" charset="0"/>
              </a:rPr>
              <a:t>literature</a:t>
            </a:r>
            <a:r>
              <a:rPr lang="tr-TR" dirty="0">
                <a:latin typeface="Comic Sans MS" pitchFamily="66" charset="0"/>
              </a:rPr>
              <a:t>, </a:t>
            </a:r>
            <a:r>
              <a:rPr lang="tr-TR" dirty="0" err="1">
                <a:latin typeface="Comic Sans MS" pitchFamily="66" charset="0"/>
              </a:rPr>
              <a:t>speeches</a:t>
            </a:r>
            <a:r>
              <a:rPr lang="tr-TR" dirty="0">
                <a:latin typeface="Comic Sans MS" pitchFamily="66" charset="0"/>
              </a:rPr>
              <a:t>, </a:t>
            </a:r>
            <a:r>
              <a:rPr lang="tr-TR" dirty="0" err="1">
                <a:latin typeface="Comic Sans MS" pitchFamily="66" charset="0"/>
              </a:rPr>
              <a:t>advertising</a:t>
            </a:r>
            <a:r>
              <a:rPr lang="tr-TR" dirty="0">
                <a:latin typeface="Comic Sans MS" pitchFamily="66" charset="0"/>
              </a:rPr>
              <a:t>, </a:t>
            </a:r>
            <a:r>
              <a:rPr lang="tr-TR" dirty="0" err="1">
                <a:latin typeface="Comic Sans MS" pitchFamily="66" charset="0"/>
              </a:rPr>
              <a:t>and</a:t>
            </a:r>
            <a:r>
              <a:rPr lang="tr-TR" dirty="0">
                <a:latin typeface="Comic Sans MS" pitchFamily="66" charset="0"/>
              </a:rPr>
              <a:t> popular </a:t>
            </a:r>
            <a:r>
              <a:rPr lang="tr-TR" dirty="0" err="1">
                <a:latin typeface="Comic Sans MS" pitchFamily="66" charset="0"/>
              </a:rPr>
              <a:t>songs</a:t>
            </a:r>
            <a:r>
              <a:rPr lang="tr-TR" dirty="0">
                <a:latin typeface="Comic Sans MS" pitchFamily="66" charset="0"/>
              </a:rPr>
              <a:t>.</a:t>
            </a:r>
          </a:p>
          <a:p>
            <a:pPr lvl="0">
              <a:buNone/>
            </a:pPr>
            <a:r>
              <a:rPr lang="tr-TR" dirty="0" smtClean="0">
                <a:latin typeface="Comic Sans MS" pitchFamily="66" charset="0"/>
              </a:rPr>
              <a:t>         </a:t>
            </a:r>
            <a:endParaRPr lang="tr-TR" dirty="0">
              <a:latin typeface="Comic Sans MS" pitchFamily="66" charset="0"/>
            </a:endParaRPr>
          </a:p>
        </p:txBody>
      </p:sp>
      <p:pic>
        <p:nvPicPr>
          <p:cNvPr id="4" name="3 Resim" descr="images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988840"/>
            <a:ext cx="2314575" cy="1323975"/>
          </a:xfrm>
          <a:prstGeom prst="rect">
            <a:avLst/>
          </a:prstGeo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68552"/>
          </a:xfrm>
        </p:spPr>
        <p:txBody>
          <a:bodyPr/>
          <a:lstStyle/>
          <a:p>
            <a:pPr lvl="0">
              <a:buNone/>
            </a:pPr>
            <a:r>
              <a:rPr lang="tr-TR" dirty="0" smtClean="0">
                <a:latin typeface="Comic Sans MS" pitchFamily="66" charset="0"/>
              </a:rPr>
              <a:t>    I </a:t>
            </a:r>
            <a:r>
              <a:rPr lang="tr-TR" dirty="0" err="1" smtClean="0">
                <a:latin typeface="Comic Sans MS" pitchFamily="66" charset="0"/>
              </a:rPr>
              <a:t>sighed</a:t>
            </a:r>
            <a:r>
              <a:rPr lang="tr-TR" dirty="0" smtClean="0">
                <a:latin typeface="Comic Sans MS" pitchFamily="66" charset="0"/>
              </a:rPr>
              <a:t> as a </a:t>
            </a:r>
            <a:r>
              <a:rPr lang="tr-TR" dirty="0" err="1" smtClean="0">
                <a:latin typeface="Comic Sans MS" pitchFamily="66" charset="0"/>
              </a:rPr>
              <a:t>lover</a:t>
            </a:r>
            <a:r>
              <a:rPr lang="tr-TR" dirty="0" smtClean="0">
                <a:latin typeface="Comic Sans MS" pitchFamily="66" charset="0"/>
              </a:rPr>
              <a:t>, I </a:t>
            </a:r>
            <a:r>
              <a:rPr lang="tr-TR" dirty="0" err="1" smtClean="0">
                <a:latin typeface="Comic Sans MS" pitchFamily="66" charset="0"/>
              </a:rPr>
              <a:t>obeyed</a:t>
            </a:r>
            <a:r>
              <a:rPr lang="tr-TR" dirty="0" smtClean="0">
                <a:latin typeface="Comic Sans MS" pitchFamily="66" charset="0"/>
              </a:rPr>
              <a:t> as a son—Edward </a:t>
            </a:r>
            <a:r>
              <a:rPr lang="tr-TR" dirty="0" err="1" smtClean="0">
                <a:latin typeface="Comic Sans MS" pitchFamily="66" charset="0"/>
              </a:rPr>
              <a:t>Gibbon</a:t>
            </a:r>
            <a:r>
              <a:rPr lang="tr-TR" dirty="0" smtClean="0">
                <a:latin typeface="Comic Sans MS" pitchFamily="66" charset="0"/>
              </a:rPr>
              <a:t/>
            </a:r>
            <a:br>
              <a:rPr lang="tr-TR" dirty="0" smtClean="0">
                <a:latin typeface="Comic Sans MS" pitchFamily="66" charset="0"/>
              </a:rPr>
            </a:br>
            <a:r>
              <a:rPr lang="tr-TR" dirty="0" err="1" smtClean="0">
                <a:latin typeface="Comic Sans MS" pitchFamily="66" charset="0"/>
              </a:rPr>
              <a:t>Reading</a:t>
            </a:r>
            <a:r>
              <a:rPr lang="tr-TR" dirty="0" smtClean="0">
                <a:latin typeface="Comic Sans MS" pitchFamily="66" charset="0"/>
              </a:rPr>
              <a:t> is </a:t>
            </a:r>
            <a:r>
              <a:rPr lang="tr-TR" dirty="0" err="1" smtClean="0">
                <a:latin typeface="Comic Sans MS" pitchFamily="66" charset="0"/>
              </a:rPr>
              <a:t>to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the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mind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what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exercise</a:t>
            </a:r>
            <a:r>
              <a:rPr lang="tr-TR" dirty="0" smtClean="0">
                <a:latin typeface="Comic Sans MS" pitchFamily="66" charset="0"/>
              </a:rPr>
              <a:t> is </a:t>
            </a:r>
            <a:r>
              <a:rPr lang="tr-TR" dirty="0" err="1" smtClean="0">
                <a:latin typeface="Comic Sans MS" pitchFamily="66" charset="0"/>
              </a:rPr>
              <a:t>to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the</a:t>
            </a:r>
            <a:r>
              <a:rPr lang="tr-TR" dirty="0" smtClean="0">
                <a:latin typeface="Comic Sans MS" pitchFamily="66" charset="0"/>
              </a:rPr>
              <a:t> body—Joseph </a:t>
            </a:r>
            <a:r>
              <a:rPr lang="tr-TR" dirty="0" err="1" smtClean="0">
                <a:latin typeface="Comic Sans MS" pitchFamily="66" charset="0"/>
              </a:rPr>
              <a:t>Addison</a:t>
            </a:r>
            <a:r>
              <a:rPr lang="tr-TR" dirty="0" smtClean="0">
                <a:latin typeface="Comic Sans MS" pitchFamily="66" charset="0"/>
              </a:rPr>
              <a:t/>
            </a:r>
            <a:br>
              <a:rPr lang="tr-TR" dirty="0" smtClean="0">
                <a:latin typeface="Comic Sans MS" pitchFamily="66" charset="0"/>
              </a:rPr>
            </a:br>
            <a:r>
              <a:rPr lang="tr-TR" dirty="0" smtClean="0">
                <a:latin typeface="Comic Sans MS" pitchFamily="66" charset="0"/>
              </a:rPr>
              <a:t>Ask not </a:t>
            </a:r>
            <a:r>
              <a:rPr lang="tr-TR" dirty="0" err="1" smtClean="0">
                <a:latin typeface="Comic Sans MS" pitchFamily="66" charset="0"/>
              </a:rPr>
              <a:t>what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your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country</a:t>
            </a:r>
            <a:r>
              <a:rPr lang="tr-TR" dirty="0" smtClean="0">
                <a:latin typeface="Comic Sans MS" pitchFamily="66" charset="0"/>
              </a:rPr>
              <a:t> can do </a:t>
            </a:r>
            <a:r>
              <a:rPr lang="tr-TR" dirty="0" err="1" smtClean="0">
                <a:latin typeface="Comic Sans MS" pitchFamily="66" charset="0"/>
              </a:rPr>
              <a:t>for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you</a:t>
            </a:r>
            <a:r>
              <a:rPr lang="tr-TR" dirty="0" smtClean="0">
                <a:latin typeface="Comic Sans MS" pitchFamily="66" charset="0"/>
              </a:rPr>
              <a:t>; ask </a:t>
            </a:r>
            <a:r>
              <a:rPr lang="tr-TR" dirty="0" err="1" smtClean="0">
                <a:latin typeface="Comic Sans MS" pitchFamily="66" charset="0"/>
              </a:rPr>
              <a:t>what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you</a:t>
            </a:r>
            <a:r>
              <a:rPr lang="tr-TR" dirty="0" smtClean="0">
                <a:latin typeface="Comic Sans MS" pitchFamily="66" charset="0"/>
              </a:rPr>
              <a:t> can do </a:t>
            </a:r>
            <a:r>
              <a:rPr lang="tr-TR" dirty="0" err="1" smtClean="0">
                <a:latin typeface="Comic Sans MS" pitchFamily="66" charset="0"/>
              </a:rPr>
              <a:t>for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your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country</a:t>
            </a:r>
            <a:r>
              <a:rPr lang="tr-TR" dirty="0" smtClean="0">
                <a:latin typeface="Comic Sans MS" pitchFamily="66" charset="0"/>
              </a:rPr>
              <a:t>—John F. Kennedy</a:t>
            </a:r>
          </a:p>
          <a:p>
            <a:pPr>
              <a:buNone/>
            </a:pPr>
            <a:r>
              <a:rPr lang="tr-TR" dirty="0" smtClean="0">
                <a:latin typeface="Comic Sans MS" pitchFamily="66" charset="0"/>
              </a:rPr>
              <a:t>        </a:t>
            </a:r>
          </a:p>
          <a:p>
            <a:pPr>
              <a:buNone/>
            </a:pPr>
            <a:r>
              <a:rPr lang="tr-TR" dirty="0" smtClean="0">
                <a:latin typeface="Comic Sans MS" pitchFamily="66" charset="0"/>
              </a:rPr>
              <a:t>     </a:t>
            </a:r>
            <a:r>
              <a:rPr lang="tr-TR" dirty="0" err="1" smtClean="0">
                <a:latin typeface="Comic Sans MS" pitchFamily="66" charset="0"/>
              </a:rPr>
              <a:t>Parallelism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lends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balance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and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grace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to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writing</a:t>
            </a:r>
            <a:r>
              <a:rPr lang="tr-TR" dirty="0" smtClean="0">
                <a:latin typeface="Comic Sans MS" pitchFamily="66" charset="0"/>
              </a:rPr>
              <a:t>. </a:t>
            </a:r>
            <a:r>
              <a:rPr lang="tr-TR" dirty="0" err="1" smtClean="0">
                <a:latin typeface="Comic Sans MS" pitchFamily="66" charset="0"/>
              </a:rPr>
              <a:t>It</a:t>
            </a:r>
            <a:r>
              <a:rPr lang="tr-TR" dirty="0" smtClean="0">
                <a:latin typeface="Comic Sans MS" pitchFamily="66" charset="0"/>
              </a:rPr>
              <a:t> can </a:t>
            </a:r>
            <a:r>
              <a:rPr lang="tr-TR" dirty="0" err="1" smtClean="0">
                <a:latin typeface="Comic Sans MS" pitchFamily="66" charset="0"/>
              </a:rPr>
              <a:t>make</a:t>
            </a:r>
            <a:r>
              <a:rPr lang="tr-TR" dirty="0" smtClean="0">
                <a:latin typeface="Comic Sans MS" pitchFamily="66" charset="0"/>
              </a:rPr>
              <a:t> a </a:t>
            </a:r>
            <a:r>
              <a:rPr lang="tr-TR" dirty="0" err="1" smtClean="0">
                <a:latin typeface="Comic Sans MS" pitchFamily="66" charset="0"/>
              </a:rPr>
              <a:t>sentence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memorable</a:t>
            </a:r>
            <a:r>
              <a:rPr lang="tr-TR" dirty="0" smtClean="0">
                <a:latin typeface="Comic Sans MS" pitchFamily="66" charset="0"/>
              </a:rPr>
              <a:t>. </a:t>
            </a:r>
            <a:r>
              <a:rPr lang="tr-TR" dirty="0" err="1" smtClean="0">
                <a:latin typeface="Comic Sans MS" pitchFamily="66" charset="0"/>
              </a:rPr>
              <a:t>Even</a:t>
            </a:r>
            <a:r>
              <a:rPr lang="tr-TR" dirty="0" smtClean="0">
                <a:latin typeface="Comic Sans MS" pitchFamily="66" charset="0"/>
              </a:rPr>
              <a:t> in </a:t>
            </a:r>
            <a:r>
              <a:rPr lang="tr-TR" dirty="0" err="1" smtClean="0">
                <a:latin typeface="Comic Sans MS" pitchFamily="66" charset="0"/>
              </a:rPr>
              <a:t>prose</a:t>
            </a:r>
            <a:r>
              <a:rPr lang="tr-TR" dirty="0" smtClean="0">
                <a:latin typeface="Comic Sans MS" pitchFamily="66" charset="0"/>
              </a:rPr>
              <a:t> not </a:t>
            </a:r>
            <a:r>
              <a:rPr lang="tr-TR" dirty="0" err="1" smtClean="0">
                <a:latin typeface="Comic Sans MS" pitchFamily="66" charset="0"/>
              </a:rPr>
              <a:t>destined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for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greatness</a:t>
            </a:r>
            <a:r>
              <a:rPr lang="tr-TR" dirty="0" smtClean="0">
                <a:latin typeface="Comic Sans MS" pitchFamily="66" charset="0"/>
              </a:rPr>
              <a:t>, </a:t>
            </a:r>
            <a:r>
              <a:rPr lang="tr-TR" dirty="0" err="1" smtClean="0">
                <a:latin typeface="Comic Sans MS" pitchFamily="66" charset="0"/>
              </a:rPr>
              <a:t>parallelism</a:t>
            </a:r>
            <a:r>
              <a:rPr lang="tr-TR" dirty="0" smtClean="0">
                <a:latin typeface="Comic Sans MS" pitchFamily="66" charset="0"/>
              </a:rPr>
              <a:t> is </a:t>
            </a:r>
            <a:r>
              <a:rPr lang="tr-TR" dirty="0" err="1" smtClean="0">
                <a:latin typeface="Comic Sans MS" pitchFamily="66" charset="0"/>
              </a:rPr>
              <a:t>important</a:t>
            </a:r>
            <a:r>
              <a:rPr lang="tr-TR" dirty="0" smtClean="0"/>
              <a:t>.  </a:t>
            </a:r>
            <a:endParaRPr lang="tr-TR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76664"/>
          </a:xfrm>
        </p:spPr>
        <p:txBody>
          <a:bodyPr>
            <a:normAutofit fontScale="92500"/>
          </a:bodyPr>
          <a:lstStyle/>
          <a:p>
            <a:pPr>
              <a:buNone/>
            </a:pPr>
            <a:endParaRPr lang="tr-TR" b="1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tr-TR" b="1" i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    </a:t>
            </a:r>
            <a:r>
              <a:rPr lang="tr-TR" b="1" i="1" dirty="0" err="1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Faulty</a:t>
            </a:r>
            <a:r>
              <a:rPr lang="tr-TR" b="1" i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tr-TR" b="1" i="1" dirty="0" err="1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parallelism</a:t>
            </a:r>
            <a:endParaRPr lang="tr-TR" b="1" i="1" dirty="0" smtClean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endParaRPr lang="tr-TR" b="1" i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tr-TR" dirty="0" smtClean="0">
                <a:latin typeface="Comic Sans MS" pitchFamily="66" charset="0"/>
              </a:rPr>
              <a:t>        A </a:t>
            </a:r>
            <a:r>
              <a:rPr lang="tr-TR" dirty="0" err="1">
                <a:latin typeface="Comic Sans MS" pitchFamily="66" charset="0"/>
              </a:rPr>
              <a:t>failure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to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create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grammatically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parallel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structures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when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they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are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appropriate</a:t>
            </a:r>
            <a:r>
              <a:rPr lang="tr-TR" dirty="0">
                <a:latin typeface="Comic Sans MS" pitchFamily="66" charset="0"/>
              </a:rPr>
              <a:t> is </a:t>
            </a:r>
            <a:r>
              <a:rPr lang="tr-TR" dirty="0" err="1">
                <a:latin typeface="Comic Sans MS" pitchFamily="66" charset="0"/>
              </a:rPr>
              <a:t>referred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to</a:t>
            </a:r>
            <a:r>
              <a:rPr lang="tr-TR" dirty="0">
                <a:latin typeface="Comic Sans MS" pitchFamily="66" charset="0"/>
              </a:rPr>
              <a:t> as </a:t>
            </a:r>
            <a:r>
              <a:rPr lang="tr-TR" b="1" dirty="0" err="1">
                <a:latin typeface="Comic Sans MS" pitchFamily="66" charset="0"/>
              </a:rPr>
              <a:t>faulty</a:t>
            </a:r>
            <a:r>
              <a:rPr lang="tr-TR" b="1" dirty="0">
                <a:latin typeface="Comic Sans MS" pitchFamily="66" charset="0"/>
              </a:rPr>
              <a:t> </a:t>
            </a:r>
            <a:r>
              <a:rPr lang="tr-TR" b="1" dirty="0" err="1">
                <a:latin typeface="Comic Sans MS" pitchFamily="66" charset="0"/>
              </a:rPr>
              <a:t>parallelism</a:t>
            </a:r>
            <a:r>
              <a:rPr lang="tr-TR" b="1" dirty="0">
                <a:latin typeface="Comic Sans MS" pitchFamily="66" charset="0"/>
              </a:rPr>
              <a:t>.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dirty="0" err="1">
                <a:latin typeface="Comic Sans MS" pitchFamily="66" charset="0"/>
              </a:rPr>
              <a:t>In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the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following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examples</a:t>
            </a:r>
            <a:r>
              <a:rPr lang="tr-TR" dirty="0">
                <a:latin typeface="Comic Sans MS" pitchFamily="66" charset="0"/>
              </a:rPr>
              <a:t>, </a:t>
            </a:r>
            <a:r>
              <a:rPr lang="tr-TR" dirty="0" err="1">
                <a:latin typeface="Comic Sans MS" pitchFamily="66" charset="0"/>
              </a:rPr>
              <a:t>note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the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difference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between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correct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parallel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structure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and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faulty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parallelism</a:t>
            </a:r>
            <a:r>
              <a:rPr lang="tr-TR" dirty="0">
                <a:latin typeface="Comic Sans MS" pitchFamily="66" charset="0"/>
              </a:rPr>
              <a:t>.</a:t>
            </a:r>
          </a:p>
          <a:p>
            <a:pPr lvl="0">
              <a:buNone/>
            </a:pPr>
            <a:r>
              <a:rPr lang="tr-TR" dirty="0" smtClean="0">
                <a:latin typeface="Comic Sans MS" pitchFamily="66" charset="0"/>
              </a:rPr>
              <a:t>        </a:t>
            </a:r>
            <a:r>
              <a:rPr lang="tr-TR" dirty="0" err="1" smtClean="0">
                <a:latin typeface="Comic Sans MS" pitchFamily="66" charset="0"/>
              </a:rPr>
              <a:t>What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counts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isn't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i="1" dirty="0" err="1">
                <a:latin typeface="Comic Sans MS" pitchFamily="66" charset="0"/>
              </a:rPr>
              <a:t>how</a:t>
            </a:r>
            <a:r>
              <a:rPr lang="tr-TR" i="1" dirty="0">
                <a:latin typeface="Comic Sans MS" pitchFamily="66" charset="0"/>
              </a:rPr>
              <a:t> </a:t>
            </a:r>
            <a:r>
              <a:rPr lang="tr-TR" i="1" dirty="0" err="1">
                <a:latin typeface="Comic Sans MS" pitchFamily="66" charset="0"/>
              </a:rPr>
              <a:t>you</a:t>
            </a:r>
            <a:r>
              <a:rPr lang="tr-TR" i="1" dirty="0">
                <a:latin typeface="Comic Sans MS" pitchFamily="66" charset="0"/>
              </a:rPr>
              <a:t> </a:t>
            </a:r>
            <a:r>
              <a:rPr lang="tr-TR" i="1" dirty="0" err="1">
                <a:latin typeface="Comic Sans MS" pitchFamily="66" charset="0"/>
              </a:rPr>
              <a:t>look</a:t>
            </a:r>
            <a:r>
              <a:rPr lang="tr-TR" dirty="0">
                <a:latin typeface="Comic Sans MS" pitchFamily="66" charset="0"/>
              </a:rPr>
              <a:t> but </a:t>
            </a:r>
            <a:r>
              <a:rPr lang="tr-TR" i="1" dirty="0" err="1">
                <a:latin typeface="Comic Sans MS" pitchFamily="66" charset="0"/>
              </a:rPr>
              <a:t>how</a:t>
            </a:r>
            <a:r>
              <a:rPr lang="tr-TR" i="1" dirty="0">
                <a:latin typeface="Comic Sans MS" pitchFamily="66" charset="0"/>
              </a:rPr>
              <a:t> </a:t>
            </a:r>
            <a:r>
              <a:rPr lang="tr-TR" i="1" dirty="0" err="1">
                <a:latin typeface="Comic Sans MS" pitchFamily="66" charset="0"/>
              </a:rPr>
              <a:t>you</a:t>
            </a:r>
            <a:r>
              <a:rPr lang="tr-TR" i="1" dirty="0">
                <a:latin typeface="Comic Sans MS" pitchFamily="66" charset="0"/>
              </a:rPr>
              <a:t> </a:t>
            </a:r>
            <a:r>
              <a:rPr lang="tr-TR" i="1" dirty="0" err="1">
                <a:latin typeface="Comic Sans MS" pitchFamily="66" charset="0"/>
              </a:rPr>
              <a:t>behave</a:t>
            </a:r>
            <a:r>
              <a:rPr lang="tr-TR" dirty="0">
                <a:latin typeface="Comic Sans MS" pitchFamily="66" charset="0"/>
              </a:rPr>
              <a:t>. </a:t>
            </a:r>
            <a:br>
              <a:rPr lang="tr-TR" dirty="0">
                <a:latin typeface="Comic Sans MS" pitchFamily="66" charset="0"/>
              </a:rPr>
            </a:br>
            <a:r>
              <a:rPr lang="tr-TR" b="1" cap="small" dirty="0">
                <a:latin typeface="Comic Sans MS" pitchFamily="66" charset="0"/>
              </a:rPr>
              <a:t> </a:t>
            </a:r>
            <a:r>
              <a:rPr lang="tr-TR" b="1" cap="small" dirty="0" smtClean="0">
                <a:latin typeface="Comic Sans MS" pitchFamily="66" charset="0"/>
              </a:rPr>
              <a:t>   </a:t>
            </a:r>
            <a:r>
              <a:rPr lang="tr-TR" dirty="0" err="1" smtClean="0">
                <a:latin typeface="Comic Sans MS" pitchFamily="66" charset="0"/>
              </a:rPr>
              <a:t>What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counts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isn't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i="1" dirty="0" err="1">
                <a:latin typeface="Comic Sans MS" pitchFamily="66" charset="0"/>
              </a:rPr>
              <a:t>how</a:t>
            </a:r>
            <a:r>
              <a:rPr lang="tr-TR" i="1" dirty="0">
                <a:latin typeface="Comic Sans MS" pitchFamily="66" charset="0"/>
              </a:rPr>
              <a:t> </a:t>
            </a:r>
            <a:r>
              <a:rPr lang="tr-TR" i="1" dirty="0" err="1">
                <a:latin typeface="Comic Sans MS" pitchFamily="66" charset="0"/>
              </a:rPr>
              <a:t>you</a:t>
            </a:r>
            <a:r>
              <a:rPr lang="tr-TR" i="1" dirty="0">
                <a:latin typeface="Comic Sans MS" pitchFamily="66" charset="0"/>
              </a:rPr>
              <a:t> </a:t>
            </a:r>
            <a:r>
              <a:rPr lang="tr-TR" i="1" dirty="0" err="1">
                <a:latin typeface="Comic Sans MS" pitchFamily="66" charset="0"/>
              </a:rPr>
              <a:t>look</a:t>
            </a:r>
            <a:r>
              <a:rPr lang="tr-TR" dirty="0">
                <a:latin typeface="Comic Sans MS" pitchFamily="66" charset="0"/>
              </a:rPr>
              <a:t> but </a:t>
            </a:r>
            <a:r>
              <a:rPr lang="tr-TR" i="1" dirty="0" err="1">
                <a:latin typeface="Comic Sans MS" pitchFamily="66" charset="0"/>
              </a:rPr>
              <a:t>your</a:t>
            </a:r>
            <a:r>
              <a:rPr lang="tr-TR" i="1" dirty="0">
                <a:latin typeface="Comic Sans MS" pitchFamily="66" charset="0"/>
              </a:rPr>
              <a:t> </a:t>
            </a:r>
            <a:r>
              <a:rPr lang="tr-TR" i="1" dirty="0" err="1">
                <a:latin typeface="Comic Sans MS" pitchFamily="66" charset="0"/>
              </a:rPr>
              <a:t>behavior</a:t>
            </a:r>
            <a:r>
              <a:rPr lang="tr-TR" dirty="0">
                <a:latin typeface="Comic Sans MS" pitchFamily="66" charset="0"/>
              </a:rPr>
              <a:t>. </a:t>
            </a:r>
          </a:p>
          <a:p>
            <a:pPr lvl="0">
              <a:buNone/>
            </a:pPr>
            <a:r>
              <a:rPr lang="tr-TR" dirty="0" smtClean="0">
                <a:latin typeface="Comic Sans MS" pitchFamily="66" charset="0"/>
              </a:rPr>
              <a:t>        </a:t>
            </a:r>
            <a:r>
              <a:rPr lang="tr-TR" dirty="0" err="1" smtClean="0">
                <a:latin typeface="Comic Sans MS" pitchFamily="66" charset="0"/>
              </a:rPr>
              <a:t>The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president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promised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to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i="1" dirty="0">
                <a:latin typeface="Comic Sans MS" pitchFamily="66" charset="0"/>
              </a:rPr>
              <a:t>reform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dirty="0" err="1">
                <a:latin typeface="Comic Sans MS" pitchFamily="66" charset="0"/>
              </a:rPr>
              <a:t>health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care</a:t>
            </a:r>
            <a:r>
              <a:rPr lang="tr-TR" dirty="0">
                <a:latin typeface="Comic Sans MS" pitchFamily="66" charset="0"/>
              </a:rPr>
              <a:t>, </a:t>
            </a:r>
            <a:r>
              <a:rPr lang="tr-TR" i="1" dirty="0" err="1">
                <a:latin typeface="Comic Sans MS" pitchFamily="66" charset="0"/>
              </a:rPr>
              <a:t>preserve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dirty="0" err="1">
                <a:latin typeface="Comic Sans MS" pitchFamily="66" charset="0"/>
              </a:rPr>
              <a:t>social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security</a:t>
            </a:r>
            <a:r>
              <a:rPr lang="tr-TR" dirty="0">
                <a:latin typeface="Comic Sans MS" pitchFamily="66" charset="0"/>
              </a:rPr>
              <a:t>, </a:t>
            </a:r>
            <a:r>
              <a:rPr lang="tr-TR" dirty="0" err="1">
                <a:latin typeface="Comic Sans MS" pitchFamily="66" charset="0"/>
              </a:rPr>
              <a:t>and</a:t>
            </a:r>
            <a:r>
              <a:rPr lang="tr-TR" i="1" dirty="0" err="1">
                <a:latin typeface="Comic Sans MS" pitchFamily="66" charset="0"/>
              </a:rPr>
              <a:t>balance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dirty="0" err="1">
                <a:latin typeface="Comic Sans MS" pitchFamily="66" charset="0"/>
              </a:rPr>
              <a:t>the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budget</a:t>
            </a:r>
            <a:r>
              <a:rPr lang="tr-TR" dirty="0">
                <a:latin typeface="Comic Sans MS" pitchFamily="66" charset="0"/>
              </a:rPr>
              <a:t>. </a:t>
            </a:r>
            <a:br>
              <a:rPr lang="tr-TR" dirty="0">
                <a:latin typeface="Comic Sans MS" pitchFamily="66" charset="0"/>
              </a:rPr>
            </a:br>
            <a:r>
              <a:rPr lang="tr-TR" b="1" cap="small" dirty="0">
                <a:latin typeface="Comic Sans MS" pitchFamily="66" charset="0"/>
              </a:rPr>
              <a:t> </a:t>
            </a:r>
            <a:r>
              <a:rPr lang="tr-TR" b="1" cap="small" dirty="0" smtClean="0">
                <a:latin typeface="Comic Sans MS" pitchFamily="66" charset="0"/>
              </a:rPr>
              <a:t>   </a:t>
            </a:r>
            <a:r>
              <a:rPr lang="tr-TR" dirty="0" err="1" smtClean="0">
                <a:latin typeface="Comic Sans MS" pitchFamily="66" charset="0"/>
              </a:rPr>
              <a:t>The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president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promised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to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i="1" dirty="0">
                <a:latin typeface="Comic Sans MS" pitchFamily="66" charset="0"/>
              </a:rPr>
              <a:t>reform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dirty="0" err="1">
                <a:latin typeface="Comic Sans MS" pitchFamily="66" charset="0"/>
              </a:rPr>
              <a:t>health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care</a:t>
            </a:r>
            <a:r>
              <a:rPr lang="tr-TR" dirty="0">
                <a:latin typeface="Comic Sans MS" pitchFamily="66" charset="0"/>
              </a:rPr>
              <a:t>, </a:t>
            </a:r>
            <a:r>
              <a:rPr lang="tr-TR" i="1" dirty="0" err="1">
                <a:latin typeface="Comic Sans MS" pitchFamily="66" charset="0"/>
              </a:rPr>
              <a:t>preserve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dirty="0" err="1">
                <a:latin typeface="Comic Sans MS" pitchFamily="66" charset="0"/>
              </a:rPr>
              <a:t>social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security</a:t>
            </a:r>
            <a:r>
              <a:rPr lang="tr-TR" dirty="0">
                <a:latin typeface="Comic Sans MS" pitchFamily="66" charset="0"/>
              </a:rPr>
              <a:t>, </a:t>
            </a:r>
            <a:r>
              <a:rPr lang="tr-TR" dirty="0" err="1">
                <a:latin typeface="Comic Sans MS" pitchFamily="66" charset="0"/>
              </a:rPr>
              <a:t>and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i="1" dirty="0">
                <a:latin typeface="Comic Sans MS" pitchFamily="66" charset="0"/>
              </a:rPr>
              <a:t>a </a:t>
            </a:r>
            <a:r>
              <a:rPr lang="tr-TR" i="1" dirty="0" err="1">
                <a:latin typeface="Comic Sans MS" pitchFamily="66" charset="0"/>
              </a:rPr>
              <a:t>balanced</a:t>
            </a:r>
            <a:r>
              <a:rPr lang="tr-TR" i="1" dirty="0">
                <a:latin typeface="Comic Sans MS" pitchFamily="66" charset="0"/>
              </a:rPr>
              <a:t> </a:t>
            </a:r>
            <a:r>
              <a:rPr lang="tr-TR" i="1" dirty="0" err="1">
                <a:latin typeface="Comic Sans MS" pitchFamily="66" charset="0"/>
              </a:rPr>
              <a:t>budget</a:t>
            </a:r>
            <a:r>
              <a:rPr lang="tr-TR" dirty="0">
                <a:latin typeface="Comic Sans MS" pitchFamily="66" charset="0"/>
              </a:rPr>
              <a:t>. </a:t>
            </a:r>
          </a:p>
          <a:p>
            <a:pPr>
              <a:buNone/>
            </a:pPr>
            <a:endParaRPr lang="tr-TR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err="1" smtClean="0">
                <a:latin typeface="Comic Sans MS" pitchFamily="66" charset="0"/>
              </a:rPr>
              <a:t>The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Definition</a:t>
            </a:r>
            <a:r>
              <a:rPr lang="tr-TR" dirty="0" smtClean="0">
                <a:latin typeface="Comic Sans MS" pitchFamily="66" charset="0"/>
              </a:rPr>
              <a:t> of </a:t>
            </a:r>
            <a:r>
              <a:rPr lang="tr-TR" dirty="0" err="1" smtClean="0">
                <a:latin typeface="Comic Sans MS" pitchFamily="66" charset="0"/>
              </a:rPr>
              <a:t>The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Error</a:t>
            </a:r>
            <a:endParaRPr lang="tr-TR" dirty="0">
              <a:latin typeface="Comic Sans MS" pitchFamily="66" charset="0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tr-TR" dirty="0" smtClean="0"/>
          </a:p>
          <a:p>
            <a:pPr>
              <a:buNone/>
            </a:pPr>
            <a:r>
              <a:rPr lang="tr-TR" dirty="0" smtClean="0">
                <a:latin typeface="Comic Sans MS" pitchFamily="66" charset="0"/>
              </a:rPr>
              <a:t>      A </a:t>
            </a:r>
            <a:r>
              <a:rPr lang="tr-TR" dirty="0" err="1" smtClean="0">
                <a:latin typeface="Comic Sans MS" pitchFamily="66" charset="0"/>
              </a:rPr>
              <a:t>term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used</a:t>
            </a:r>
            <a:r>
              <a:rPr lang="tr-TR" dirty="0" smtClean="0">
                <a:latin typeface="Comic Sans MS" pitchFamily="66" charset="0"/>
              </a:rPr>
              <a:t> in </a:t>
            </a:r>
            <a:r>
              <a:rPr lang="tr-TR" dirty="0" err="1" smtClean="0">
                <a:latin typeface="Comic Sans MS" pitchFamily="66" charset="0"/>
              </a:rPr>
              <a:t>prescriptive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grammar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for</a:t>
            </a:r>
            <a:r>
              <a:rPr lang="tr-TR" dirty="0" smtClean="0">
                <a:latin typeface="Comic Sans MS" pitchFamily="66" charset="0"/>
              </a:rPr>
              <a:t> an </a:t>
            </a:r>
            <a:r>
              <a:rPr lang="tr-TR" dirty="0" err="1" smtClean="0">
                <a:latin typeface="Comic Sans MS" pitchFamily="66" charset="0"/>
              </a:rPr>
              <a:t>instance</a:t>
            </a:r>
            <a:r>
              <a:rPr lang="tr-TR" dirty="0" smtClean="0">
                <a:latin typeface="Comic Sans MS" pitchFamily="66" charset="0"/>
              </a:rPr>
              <a:t> of </a:t>
            </a:r>
            <a:r>
              <a:rPr lang="tr-TR" dirty="0" err="1" smtClean="0">
                <a:latin typeface="Comic Sans MS" pitchFamily="66" charset="0"/>
              </a:rPr>
              <a:t>faulty</a:t>
            </a:r>
            <a:r>
              <a:rPr lang="tr-TR" dirty="0" smtClean="0">
                <a:latin typeface="Comic Sans MS" pitchFamily="66" charset="0"/>
              </a:rPr>
              <a:t>, </a:t>
            </a:r>
            <a:r>
              <a:rPr lang="tr-TR" dirty="0" err="1" smtClean="0">
                <a:latin typeface="Comic Sans MS" pitchFamily="66" charset="0"/>
              </a:rPr>
              <a:t>unconventianal</a:t>
            </a:r>
            <a:r>
              <a:rPr lang="tr-TR" dirty="0" smtClean="0">
                <a:latin typeface="Comic Sans MS" pitchFamily="66" charset="0"/>
              </a:rPr>
              <a:t>, </a:t>
            </a:r>
            <a:r>
              <a:rPr lang="tr-TR" dirty="0" err="1" smtClean="0">
                <a:latin typeface="Comic Sans MS" pitchFamily="66" charset="0"/>
              </a:rPr>
              <a:t>or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controversial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usage</a:t>
            </a:r>
            <a:r>
              <a:rPr lang="tr-TR" dirty="0" smtClean="0">
                <a:latin typeface="Comic Sans MS" pitchFamily="66" charset="0"/>
              </a:rPr>
              <a:t>, </a:t>
            </a:r>
            <a:r>
              <a:rPr lang="tr-TR" dirty="0" err="1" smtClean="0">
                <a:latin typeface="Comic Sans MS" pitchFamily="66" charset="0"/>
              </a:rPr>
              <a:t>such</a:t>
            </a:r>
            <a:r>
              <a:rPr lang="tr-TR" dirty="0" smtClean="0">
                <a:latin typeface="Comic Sans MS" pitchFamily="66" charset="0"/>
              </a:rPr>
              <a:t> as a </a:t>
            </a:r>
            <a:r>
              <a:rPr lang="tr-TR" dirty="0" err="1" smtClean="0">
                <a:latin typeface="Comic Sans MS" pitchFamily="66" charset="0"/>
              </a:rPr>
              <a:t>comma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splice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or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misplaced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modifier</a:t>
            </a:r>
            <a:r>
              <a:rPr lang="tr-TR" dirty="0" smtClean="0">
                <a:latin typeface="Comic Sans MS" pitchFamily="66" charset="0"/>
              </a:rPr>
              <a:t>. </a:t>
            </a:r>
            <a:r>
              <a:rPr lang="tr-TR" dirty="0" err="1" smtClean="0">
                <a:latin typeface="Comic Sans MS" pitchFamily="66" charset="0"/>
              </a:rPr>
              <a:t>Compare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grammatical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error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with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correctness</a:t>
            </a:r>
            <a:r>
              <a:rPr lang="tr-TR" dirty="0" smtClean="0">
                <a:latin typeface="Comic Sans MS" pitchFamily="66" charset="0"/>
              </a:rPr>
              <a:t>.</a:t>
            </a:r>
          </a:p>
          <a:p>
            <a:pPr>
              <a:buNone/>
            </a:pPr>
            <a:endParaRPr lang="tr-TR" dirty="0" smtClean="0"/>
          </a:p>
          <a:p>
            <a:endParaRPr lang="tr-TR" dirty="0"/>
          </a:p>
        </p:txBody>
      </p:sp>
      <p:pic>
        <p:nvPicPr>
          <p:cNvPr id="6" name="5 Resim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8144" y="4365104"/>
            <a:ext cx="2143125" cy="2143125"/>
          </a:xfrm>
          <a:prstGeom prst="rect">
            <a:avLst/>
          </a:prstGeo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3805883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  <a:t>Not Parallel: </a:t>
            </a:r>
            <a:r>
              <a:rPr lang="en-US" dirty="0" smtClean="0">
                <a:latin typeface="Comic Sans MS" pitchFamily="66" charset="0"/>
              </a:rPr>
              <a:t>Tomorrow, I want </a:t>
            </a:r>
            <a:r>
              <a:rPr lang="en-US" u="sng" dirty="0" smtClean="0">
                <a:latin typeface="Comic Sans MS" pitchFamily="66" charset="0"/>
              </a:rPr>
              <a:t>to be shopping</a:t>
            </a:r>
            <a:r>
              <a:rPr lang="en-US" dirty="0" smtClean="0">
                <a:latin typeface="Comic Sans MS" pitchFamily="66" charset="0"/>
              </a:rPr>
              <a:t> and eat lunch with Sarah.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  <a:t>Parallel: </a:t>
            </a:r>
            <a:r>
              <a:rPr lang="en-US" dirty="0" smtClean="0">
                <a:latin typeface="Comic Sans MS" pitchFamily="66" charset="0"/>
              </a:rPr>
              <a:t>Tomorrow, I want to </a:t>
            </a:r>
            <a:r>
              <a:rPr lang="en-US" u="sng" dirty="0" smtClean="0">
                <a:latin typeface="Comic Sans MS" pitchFamily="66" charset="0"/>
              </a:rPr>
              <a:t>shop</a:t>
            </a:r>
            <a:r>
              <a:rPr lang="en-US" dirty="0" smtClean="0">
                <a:latin typeface="Comic Sans MS" pitchFamily="66" charset="0"/>
              </a:rPr>
              <a:t> and </a:t>
            </a:r>
            <a:r>
              <a:rPr lang="en-US" u="sng" dirty="0" smtClean="0">
                <a:latin typeface="Comic Sans MS" pitchFamily="66" charset="0"/>
              </a:rPr>
              <a:t>eat</a:t>
            </a:r>
            <a:r>
              <a:rPr lang="en-US" dirty="0" smtClean="0">
                <a:latin typeface="Comic Sans MS" pitchFamily="66" charset="0"/>
              </a:rPr>
              <a:t> lunch with Sarah. </a:t>
            </a:r>
            <a:br>
              <a:rPr lang="en-US" dirty="0" smtClean="0">
                <a:latin typeface="Comic Sans MS" pitchFamily="66" charset="0"/>
              </a:rPr>
            </a:br>
            <a:r>
              <a:rPr lang="en-US" dirty="0" smtClean="0">
                <a:latin typeface="Comic Sans MS" pitchFamily="66" charset="0"/>
              </a:rPr>
              <a:t/>
            </a:r>
            <a:br>
              <a:rPr lang="en-US" dirty="0" smtClean="0">
                <a:latin typeface="Comic Sans MS" pitchFamily="66" charset="0"/>
              </a:rPr>
            </a:br>
            <a:r>
              <a:rPr lang="en-US" dirty="0" smtClean="0">
                <a:latin typeface="Comic Sans MS" pitchFamily="66" charset="0"/>
              </a:rPr>
              <a:t>In this sentence, the verbs </a:t>
            </a:r>
            <a:r>
              <a:rPr lang="en-US" i="1" dirty="0" smtClean="0">
                <a:latin typeface="Comic Sans MS" pitchFamily="66" charset="0"/>
              </a:rPr>
              <a:t>to be shopping</a:t>
            </a:r>
            <a:r>
              <a:rPr lang="en-US" dirty="0" smtClean="0">
                <a:latin typeface="Comic Sans MS" pitchFamily="66" charset="0"/>
              </a:rPr>
              <a:t> and </a:t>
            </a:r>
            <a:r>
              <a:rPr lang="en-US" i="1" dirty="0" smtClean="0">
                <a:latin typeface="Comic Sans MS" pitchFamily="66" charset="0"/>
              </a:rPr>
              <a:t>eat lunch</a:t>
            </a:r>
            <a:r>
              <a:rPr lang="en-US" dirty="0" smtClean="0">
                <a:latin typeface="Comic Sans MS" pitchFamily="66" charset="0"/>
              </a:rPr>
              <a:t> are the same form. To create parallel structure, the two verbs must be structured in the same form.</a:t>
            </a:r>
          </a:p>
          <a:p>
            <a:pPr>
              <a:buNone/>
            </a:pPr>
            <a:endParaRPr lang="tr-TR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71864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  <a:t>Not Parallel: </a:t>
            </a:r>
            <a:r>
              <a:rPr lang="en-US" dirty="0" smtClean="0">
                <a:latin typeface="Comic Sans MS" pitchFamily="66" charset="0"/>
              </a:rPr>
              <a:t>Sarah and I always like to shop at </a:t>
            </a:r>
            <a:r>
              <a:rPr lang="en-US" u="sng" dirty="0" smtClean="0">
                <a:latin typeface="Comic Sans MS" pitchFamily="66" charset="0"/>
              </a:rPr>
              <a:t>specialty shops</a:t>
            </a:r>
            <a:r>
              <a:rPr lang="en-US" dirty="0" smtClean="0">
                <a:latin typeface="Comic Sans MS" pitchFamily="66" charset="0"/>
              </a:rPr>
              <a:t>, </a:t>
            </a:r>
            <a:r>
              <a:rPr lang="en-US" u="sng" dirty="0" smtClean="0">
                <a:latin typeface="Comic Sans MS" pitchFamily="66" charset="0"/>
              </a:rPr>
              <a:t>shoe stores</a:t>
            </a:r>
            <a:r>
              <a:rPr lang="en-US" dirty="0" smtClean="0">
                <a:latin typeface="Comic Sans MS" pitchFamily="66" charset="0"/>
              </a:rPr>
              <a:t>, and </a:t>
            </a:r>
            <a:r>
              <a:rPr lang="en-US" u="sng" dirty="0" smtClean="0">
                <a:latin typeface="Comic Sans MS" pitchFamily="66" charset="0"/>
              </a:rPr>
              <a:t>in the home stores</a:t>
            </a:r>
            <a:r>
              <a:rPr lang="en-US" dirty="0" smtClean="0">
                <a:latin typeface="Comic Sans MS" pitchFamily="66" charset="0"/>
              </a:rPr>
              <a:t>.</a:t>
            </a:r>
          </a:p>
          <a:p>
            <a:r>
              <a:rPr lang="tr-TR" dirty="0" smtClean="0">
                <a:solidFill>
                  <a:srgbClr val="002060"/>
                </a:solidFill>
                <a:latin typeface="Comic Sans MS" pitchFamily="66" charset="0"/>
              </a:rPr>
              <a:t>Paralel:</a:t>
            </a:r>
            <a: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Sarah and I always like to shop </a:t>
            </a:r>
            <a:r>
              <a:rPr lang="en-US" u="sng" dirty="0" smtClean="0">
                <a:latin typeface="Comic Sans MS" pitchFamily="66" charset="0"/>
              </a:rPr>
              <a:t>at specialty shops</a:t>
            </a:r>
            <a:r>
              <a:rPr lang="en-US" dirty="0" smtClean="0">
                <a:latin typeface="Comic Sans MS" pitchFamily="66" charset="0"/>
              </a:rPr>
              <a:t>, </a:t>
            </a:r>
            <a:r>
              <a:rPr lang="en-US" u="sng" dirty="0" smtClean="0">
                <a:latin typeface="Comic Sans MS" pitchFamily="66" charset="0"/>
              </a:rPr>
              <a:t>in shoe stores</a:t>
            </a:r>
            <a:r>
              <a:rPr lang="en-US" dirty="0" smtClean="0">
                <a:latin typeface="Comic Sans MS" pitchFamily="66" charset="0"/>
              </a:rPr>
              <a:t>, and </a:t>
            </a:r>
            <a:r>
              <a:rPr lang="en-US" u="sng" dirty="0" smtClean="0">
                <a:latin typeface="Comic Sans MS" pitchFamily="66" charset="0"/>
              </a:rPr>
              <a:t>in home stores</a:t>
            </a:r>
            <a:r>
              <a:rPr lang="en-US" dirty="0" smtClean="0">
                <a:latin typeface="Comic Sans MS" pitchFamily="66" charset="0"/>
              </a:rPr>
              <a:t>.</a:t>
            </a:r>
            <a:br>
              <a:rPr lang="en-US" dirty="0" smtClean="0">
                <a:latin typeface="Comic Sans MS" pitchFamily="66" charset="0"/>
              </a:rPr>
            </a:br>
            <a:r>
              <a:rPr lang="en-US" dirty="0" smtClean="0">
                <a:latin typeface="Comic Sans MS" pitchFamily="66" charset="0"/>
              </a:rPr>
              <a:t/>
            </a:r>
            <a:br>
              <a:rPr lang="en-US" dirty="0" smtClean="0">
                <a:latin typeface="Comic Sans MS" pitchFamily="66" charset="0"/>
              </a:rPr>
            </a:br>
            <a:r>
              <a:rPr lang="en-US" dirty="0" smtClean="0">
                <a:latin typeface="Comic Sans MS" pitchFamily="66" charset="0"/>
              </a:rPr>
              <a:t>This sentence lacks parallel structure for a couple of reasons. First, </a:t>
            </a:r>
            <a:r>
              <a:rPr lang="en-US" i="1" dirty="0" smtClean="0">
                <a:latin typeface="Comic Sans MS" pitchFamily="66" charset="0"/>
              </a:rPr>
              <a:t>specialty shops</a:t>
            </a:r>
            <a:r>
              <a:rPr lang="en-US" dirty="0" smtClean="0">
                <a:latin typeface="Comic Sans MS" pitchFamily="66" charset="0"/>
              </a:rPr>
              <a:t> </a:t>
            </a:r>
            <a:r>
              <a:rPr lang="en-US" dirty="0" err="1" smtClean="0">
                <a:latin typeface="Comic Sans MS" pitchFamily="66" charset="0"/>
              </a:rPr>
              <a:t>and</a:t>
            </a:r>
            <a:r>
              <a:rPr lang="en-US" i="1" dirty="0" err="1" smtClean="0">
                <a:latin typeface="Comic Sans MS" pitchFamily="66" charset="0"/>
              </a:rPr>
              <a:t>home</a:t>
            </a:r>
            <a:r>
              <a:rPr lang="en-US" i="1" dirty="0" smtClean="0">
                <a:latin typeface="Comic Sans MS" pitchFamily="66" charset="0"/>
              </a:rPr>
              <a:t> stores</a:t>
            </a:r>
            <a:r>
              <a:rPr lang="en-US" dirty="0" smtClean="0">
                <a:latin typeface="Comic Sans MS" pitchFamily="66" charset="0"/>
              </a:rPr>
              <a:t> are both preceded by prepositions (</a:t>
            </a:r>
            <a:r>
              <a:rPr lang="en-US" i="1" dirty="0" smtClean="0">
                <a:latin typeface="Comic Sans MS" pitchFamily="66" charset="0"/>
              </a:rPr>
              <a:t>at</a:t>
            </a:r>
            <a:r>
              <a:rPr lang="en-US" dirty="0" smtClean="0">
                <a:latin typeface="Comic Sans MS" pitchFamily="66" charset="0"/>
              </a:rPr>
              <a:t> and </a:t>
            </a:r>
            <a:r>
              <a:rPr lang="en-US" i="1" dirty="0" smtClean="0">
                <a:latin typeface="Comic Sans MS" pitchFamily="66" charset="0"/>
              </a:rPr>
              <a:t>in</a:t>
            </a:r>
            <a:r>
              <a:rPr lang="en-US" dirty="0" smtClean="0">
                <a:latin typeface="Comic Sans MS" pitchFamily="66" charset="0"/>
              </a:rPr>
              <a:t>), but </a:t>
            </a:r>
            <a:r>
              <a:rPr lang="en-US" i="1" dirty="0" smtClean="0">
                <a:latin typeface="Comic Sans MS" pitchFamily="66" charset="0"/>
              </a:rPr>
              <a:t>shoe stores</a:t>
            </a:r>
            <a:r>
              <a:rPr lang="en-US" dirty="0" smtClean="0">
                <a:latin typeface="Comic Sans MS" pitchFamily="66" charset="0"/>
              </a:rPr>
              <a:t> is not. Additionally, </a:t>
            </a:r>
            <a:r>
              <a:rPr lang="en-US" i="1" dirty="0" smtClean="0">
                <a:latin typeface="Comic Sans MS" pitchFamily="66" charset="0"/>
              </a:rPr>
              <a:t>home stores</a:t>
            </a:r>
            <a:r>
              <a:rPr lang="en-US" dirty="0" smtClean="0">
                <a:latin typeface="Comic Sans MS" pitchFamily="66" charset="0"/>
              </a:rPr>
              <a:t> is preceded by an article (</a:t>
            </a:r>
            <a:r>
              <a:rPr lang="en-US" i="1" dirty="0" smtClean="0">
                <a:latin typeface="Comic Sans MS" pitchFamily="66" charset="0"/>
              </a:rPr>
              <a:t>the</a:t>
            </a:r>
            <a:r>
              <a:rPr lang="en-US" dirty="0" smtClean="0">
                <a:latin typeface="Comic Sans MS" pitchFamily="66" charset="0"/>
              </a:rPr>
              <a:t>), but </a:t>
            </a:r>
            <a:r>
              <a:rPr lang="en-US" i="1" dirty="0" smtClean="0">
                <a:latin typeface="Comic Sans MS" pitchFamily="66" charset="0"/>
              </a:rPr>
              <a:t>specialty shops</a:t>
            </a:r>
            <a:r>
              <a:rPr lang="en-US" dirty="0" smtClean="0">
                <a:latin typeface="Comic Sans MS" pitchFamily="66" charset="0"/>
              </a:rPr>
              <a:t> and </a:t>
            </a:r>
            <a:r>
              <a:rPr lang="en-US" i="1" dirty="0" smtClean="0">
                <a:latin typeface="Comic Sans MS" pitchFamily="66" charset="0"/>
              </a:rPr>
              <a:t>shoe stores</a:t>
            </a:r>
            <a:r>
              <a:rPr lang="en-US" dirty="0" smtClean="0">
                <a:latin typeface="Comic Sans MS" pitchFamily="66" charset="0"/>
              </a:rPr>
              <a:t> are not.</a:t>
            </a:r>
          </a:p>
          <a:p>
            <a:pPr>
              <a:buNone/>
            </a:pPr>
            <a:endParaRPr lang="tr-TR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71864"/>
          </a:xfrm>
        </p:spPr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  <a:t>Not Parallel: </a:t>
            </a:r>
            <a:r>
              <a:rPr lang="en-US" dirty="0" smtClean="0">
                <a:latin typeface="Comic Sans MS" pitchFamily="66" charset="0"/>
              </a:rPr>
              <a:t>The best places to eat are </a:t>
            </a:r>
            <a:r>
              <a:rPr lang="en-US" u="sng" dirty="0" smtClean="0">
                <a:latin typeface="Comic Sans MS" pitchFamily="66" charset="0"/>
              </a:rPr>
              <a:t>casual</a:t>
            </a:r>
            <a:r>
              <a:rPr lang="en-US" dirty="0" smtClean="0">
                <a:latin typeface="Comic Sans MS" pitchFamily="66" charset="0"/>
              </a:rPr>
              <a:t>, </a:t>
            </a:r>
            <a:r>
              <a:rPr lang="en-US" u="sng" dirty="0" smtClean="0">
                <a:latin typeface="Comic Sans MS" pitchFamily="66" charset="0"/>
              </a:rPr>
              <a:t>fun</a:t>
            </a:r>
            <a:r>
              <a:rPr lang="en-US" dirty="0" smtClean="0">
                <a:latin typeface="Comic Sans MS" pitchFamily="66" charset="0"/>
              </a:rPr>
              <a:t>, and </a:t>
            </a:r>
            <a:r>
              <a:rPr lang="en-US" u="sng" dirty="0" smtClean="0">
                <a:latin typeface="Comic Sans MS" pitchFamily="66" charset="0"/>
              </a:rPr>
              <a:t>you can get a meal for cheap</a:t>
            </a:r>
            <a:r>
              <a:rPr lang="en-US" dirty="0" smtClean="0">
                <a:latin typeface="Comic Sans MS" pitchFamily="66" charset="0"/>
              </a:rPr>
              <a:t>.</a:t>
            </a:r>
          </a:p>
          <a:p>
            <a: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  <a:t>Parallel:</a:t>
            </a:r>
            <a:r>
              <a:rPr lang="en-US" dirty="0" smtClean="0">
                <a:latin typeface="Comic Sans MS" pitchFamily="66" charset="0"/>
              </a:rPr>
              <a:t> The best places to eat are </a:t>
            </a:r>
            <a:r>
              <a:rPr lang="en-US" u="sng" dirty="0" smtClean="0">
                <a:latin typeface="Comic Sans MS" pitchFamily="66" charset="0"/>
              </a:rPr>
              <a:t>casual</a:t>
            </a:r>
            <a:r>
              <a:rPr lang="en-US" dirty="0" smtClean="0">
                <a:latin typeface="Comic Sans MS" pitchFamily="66" charset="0"/>
              </a:rPr>
              <a:t>, </a:t>
            </a:r>
            <a:r>
              <a:rPr lang="en-US" u="sng" dirty="0" smtClean="0">
                <a:latin typeface="Comic Sans MS" pitchFamily="66" charset="0"/>
              </a:rPr>
              <a:t>fun</a:t>
            </a:r>
            <a:r>
              <a:rPr lang="en-US" dirty="0" smtClean="0">
                <a:latin typeface="Comic Sans MS" pitchFamily="66" charset="0"/>
              </a:rPr>
              <a:t>, and </a:t>
            </a:r>
            <a:r>
              <a:rPr lang="en-US" u="sng" dirty="0" smtClean="0">
                <a:latin typeface="Comic Sans MS" pitchFamily="66" charset="0"/>
              </a:rPr>
              <a:t>inexpensive</a:t>
            </a:r>
            <a:r>
              <a:rPr lang="en-US" dirty="0" smtClean="0">
                <a:latin typeface="Comic Sans MS" pitchFamily="66" charset="0"/>
              </a:rPr>
              <a:t>. </a:t>
            </a:r>
            <a:br>
              <a:rPr lang="en-US" dirty="0" smtClean="0">
                <a:latin typeface="Comic Sans MS" pitchFamily="66" charset="0"/>
              </a:rPr>
            </a:br>
            <a:r>
              <a:rPr lang="en-US" dirty="0" smtClean="0">
                <a:latin typeface="Comic Sans MS" pitchFamily="66" charset="0"/>
              </a:rPr>
              <a:t/>
            </a:r>
            <a:br>
              <a:rPr lang="en-US" dirty="0" smtClean="0">
                <a:latin typeface="Comic Sans MS" pitchFamily="66" charset="0"/>
              </a:rPr>
            </a:br>
            <a:r>
              <a:rPr lang="en-US" dirty="0" smtClean="0">
                <a:latin typeface="Comic Sans MS" pitchFamily="66" charset="0"/>
              </a:rPr>
              <a:t>Here, the sentence is not in parallel structure because the list includes words (</a:t>
            </a:r>
            <a:r>
              <a:rPr lang="en-US" i="1" dirty="0" smtClean="0">
                <a:latin typeface="Comic Sans MS" pitchFamily="66" charset="0"/>
              </a:rPr>
              <a:t>casual</a:t>
            </a:r>
            <a:r>
              <a:rPr lang="en-US" dirty="0" smtClean="0">
                <a:latin typeface="Comic Sans MS" pitchFamily="66" charset="0"/>
              </a:rPr>
              <a:t> </a:t>
            </a:r>
            <a:r>
              <a:rPr lang="en-US" dirty="0" err="1" smtClean="0">
                <a:latin typeface="Comic Sans MS" pitchFamily="66" charset="0"/>
              </a:rPr>
              <a:t>and</a:t>
            </a:r>
            <a:r>
              <a:rPr lang="en-US" i="1" dirty="0" err="1" smtClean="0">
                <a:latin typeface="Comic Sans MS" pitchFamily="66" charset="0"/>
              </a:rPr>
              <a:t>fun</a:t>
            </a:r>
            <a:r>
              <a:rPr lang="en-US" dirty="0" smtClean="0">
                <a:latin typeface="Comic Sans MS" pitchFamily="66" charset="0"/>
              </a:rPr>
              <a:t>) and a short phrase (</a:t>
            </a:r>
            <a:r>
              <a:rPr lang="en-US" i="1" dirty="0" smtClean="0">
                <a:latin typeface="Comic Sans MS" pitchFamily="66" charset="0"/>
              </a:rPr>
              <a:t>you can get a meal for cheap</a:t>
            </a:r>
            <a:r>
              <a:rPr lang="en-US" dirty="0" smtClean="0">
                <a:latin typeface="Comic Sans MS" pitchFamily="66" charset="0"/>
              </a:rPr>
              <a:t>). A list should only be composed of either words or short phrases, not both.</a:t>
            </a:r>
          </a:p>
          <a:p>
            <a:pPr>
              <a:buNone/>
            </a:pPr>
            <a:endParaRPr lang="tr-TR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4006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tr-TR" b="1" i="1" dirty="0" err="1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Parallel</a:t>
            </a:r>
            <a:r>
              <a:rPr lang="tr-TR" b="1" i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tr-TR" b="1" i="1" dirty="0" err="1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structure</a:t>
            </a:r>
            <a:r>
              <a:rPr lang="tr-TR" b="1" i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in a </a:t>
            </a:r>
            <a:r>
              <a:rPr lang="tr-TR" b="1" i="1" dirty="0" err="1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series</a:t>
            </a:r>
            <a:endParaRPr lang="tr-TR" b="1" i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tr-TR" dirty="0" smtClean="0">
                <a:latin typeface="Comic Sans MS" pitchFamily="66" charset="0"/>
              </a:rPr>
              <a:t>      </a:t>
            </a:r>
            <a:r>
              <a:rPr lang="tr-TR" dirty="0" err="1" smtClean="0">
                <a:latin typeface="Comic Sans MS" pitchFamily="66" charset="0"/>
              </a:rPr>
              <a:t>When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your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sentence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includes</a:t>
            </a:r>
            <a:r>
              <a:rPr lang="tr-TR" dirty="0">
                <a:latin typeface="Comic Sans MS" pitchFamily="66" charset="0"/>
              </a:rPr>
              <a:t> a </a:t>
            </a:r>
            <a:r>
              <a:rPr lang="tr-TR" b="1" dirty="0" err="1">
                <a:latin typeface="Comic Sans MS" pitchFamily="66" charset="0"/>
              </a:rPr>
              <a:t>series</a:t>
            </a:r>
            <a:r>
              <a:rPr lang="tr-TR" b="1" dirty="0">
                <a:latin typeface="Comic Sans MS" pitchFamily="66" charset="0"/>
              </a:rPr>
              <a:t>,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dirty="0" err="1">
                <a:latin typeface="Comic Sans MS" pitchFamily="66" charset="0"/>
              </a:rPr>
              <a:t>make</a:t>
            </a:r>
            <a:r>
              <a:rPr lang="tr-TR" dirty="0">
                <a:latin typeface="Comic Sans MS" pitchFamily="66" charset="0"/>
              </a:rPr>
              <a:t> sure </a:t>
            </a:r>
            <a:r>
              <a:rPr lang="tr-TR" dirty="0" err="1">
                <a:latin typeface="Comic Sans MS" pitchFamily="66" charset="0"/>
              </a:rPr>
              <a:t>you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have</a:t>
            </a:r>
            <a:r>
              <a:rPr lang="tr-TR" dirty="0">
                <a:latin typeface="Comic Sans MS" pitchFamily="66" charset="0"/>
              </a:rPr>
              <a:t> not </a:t>
            </a:r>
            <a:r>
              <a:rPr lang="tr-TR" dirty="0" err="1">
                <a:latin typeface="Comic Sans MS" pitchFamily="66" charset="0"/>
              </a:rPr>
              <a:t>used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different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grammatical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structures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for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the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items</a:t>
            </a:r>
            <a:r>
              <a:rPr lang="tr-TR" dirty="0">
                <a:latin typeface="Comic Sans MS" pitchFamily="66" charset="0"/>
              </a:rPr>
              <a:t>.</a:t>
            </a:r>
          </a:p>
          <a:p>
            <a:pPr lvl="0">
              <a:buNone/>
            </a:pPr>
            <a:r>
              <a:rPr lang="tr-TR" dirty="0" smtClean="0">
                <a:latin typeface="Comic Sans MS" pitchFamily="66" charset="0"/>
              </a:rPr>
              <a:t>       He </a:t>
            </a:r>
            <a:r>
              <a:rPr lang="tr-TR" dirty="0" err="1">
                <a:latin typeface="Comic Sans MS" pitchFamily="66" charset="0"/>
              </a:rPr>
              <a:t>described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i="1" dirty="0" err="1">
                <a:latin typeface="Comic Sans MS" pitchFamily="66" charset="0"/>
              </a:rPr>
              <a:t>skiing</a:t>
            </a:r>
            <a:r>
              <a:rPr lang="tr-TR" dirty="0">
                <a:latin typeface="Comic Sans MS" pitchFamily="66" charset="0"/>
              </a:rPr>
              <a:t> in </a:t>
            </a:r>
            <a:r>
              <a:rPr lang="tr-TR" dirty="0" err="1">
                <a:latin typeface="Comic Sans MS" pitchFamily="66" charset="0"/>
              </a:rPr>
              <a:t>the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Alps</a:t>
            </a:r>
            <a:r>
              <a:rPr lang="tr-TR" dirty="0">
                <a:latin typeface="Comic Sans MS" pitchFamily="66" charset="0"/>
              </a:rPr>
              <a:t>, </a:t>
            </a:r>
            <a:r>
              <a:rPr lang="tr-TR" i="1" dirty="0" err="1">
                <a:latin typeface="Comic Sans MS" pitchFamily="66" charset="0"/>
              </a:rPr>
              <a:t>swimming</a:t>
            </a:r>
            <a:r>
              <a:rPr lang="tr-TR" dirty="0">
                <a:latin typeface="Comic Sans MS" pitchFamily="66" charset="0"/>
              </a:rPr>
              <a:t> in </a:t>
            </a:r>
            <a:r>
              <a:rPr lang="tr-TR" dirty="0" err="1">
                <a:latin typeface="Comic Sans MS" pitchFamily="66" charset="0"/>
              </a:rPr>
              <a:t>the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Adriatic</a:t>
            </a:r>
            <a:r>
              <a:rPr lang="tr-TR" dirty="0">
                <a:latin typeface="Comic Sans MS" pitchFamily="66" charset="0"/>
              </a:rPr>
              <a:t>, </a:t>
            </a:r>
            <a:r>
              <a:rPr lang="tr-TR" dirty="0" err="1">
                <a:latin typeface="Comic Sans MS" pitchFamily="66" charset="0"/>
              </a:rPr>
              <a:t>and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i="1" dirty="0" err="1">
                <a:latin typeface="Comic Sans MS" pitchFamily="66" charset="0"/>
              </a:rPr>
              <a:t>the</a:t>
            </a:r>
            <a:r>
              <a:rPr lang="tr-TR" i="1" dirty="0">
                <a:latin typeface="Comic Sans MS" pitchFamily="66" charset="0"/>
              </a:rPr>
              <a:t> </a:t>
            </a:r>
            <a:r>
              <a:rPr lang="tr-TR" i="1" dirty="0" err="1">
                <a:latin typeface="Comic Sans MS" pitchFamily="66" charset="0"/>
              </a:rPr>
              <a:t>drive</a:t>
            </a:r>
            <a:r>
              <a:rPr lang="tr-TR" dirty="0" err="1">
                <a:latin typeface="Comic Sans MS" pitchFamily="66" charset="0"/>
              </a:rPr>
              <a:t>across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the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Sahara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Desert</a:t>
            </a:r>
            <a:r>
              <a:rPr lang="tr-TR" dirty="0">
                <a:latin typeface="Comic Sans MS" pitchFamily="66" charset="0"/>
              </a:rPr>
              <a:t>. (</a:t>
            </a:r>
            <a:r>
              <a:rPr lang="tr-TR" dirty="0" err="1">
                <a:latin typeface="Comic Sans MS" pitchFamily="66" charset="0"/>
              </a:rPr>
              <a:t>faulty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parallelism</a:t>
            </a:r>
            <a:r>
              <a:rPr lang="tr-TR" dirty="0">
                <a:latin typeface="Comic Sans MS" pitchFamily="66" charset="0"/>
              </a:rPr>
              <a:t>) </a:t>
            </a:r>
            <a:br>
              <a:rPr lang="tr-TR" dirty="0">
                <a:latin typeface="Comic Sans MS" pitchFamily="66" charset="0"/>
              </a:rPr>
            </a:br>
            <a:r>
              <a:rPr lang="tr-TR" dirty="0">
                <a:latin typeface="Comic Sans MS" pitchFamily="66" charset="0"/>
              </a:rPr>
              <a:t>He </a:t>
            </a:r>
            <a:r>
              <a:rPr lang="tr-TR" dirty="0" err="1">
                <a:latin typeface="Comic Sans MS" pitchFamily="66" charset="0"/>
              </a:rPr>
              <a:t>described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i="1" dirty="0" err="1">
                <a:latin typeface="Comic Sans MS" pitchFamily="66" charset="0"/>
              </a:rPr>
              <a:t>skiing</a:t>
            </a:r>
            <a:r>
              <a:rPr lang="tr-TR" dirty="0">
                <a:latin typeface="Comic Sans MS" pitchFamily="66" charset="0"/>
              </a:rPr>
              <a:t> in </a:t>
            </a:r>
            <a:r>
              <a:rPr lang="tr-TR" dirty="0" err="1">
                <a:latin typeface="Comic Sans MS" pitchFamily="66" charset="0"/>
              </a:rPr>
              <a:t>the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Alps</a:t>
            </a:r>
            <a:r>
              <a:rPr lang="tr-TR" dirty="0">
                <a:latin typeface="Comic Sans MS" pitchFamily="66" charset="0"/>
              </a:rPr>
              <a:t>, </a:t>
            </a:r>
            <a:r>
              <a:rPr lang="tr-TR" i="1" dirty="0" err="1">
                <a:latin typeface="Comic Sans MS" pitchFamily="66" charset="0"/>
              </a:rPr>
              <a:t>swimming</a:t>
            </a:r>
            <a:r>
              <a:rPr lang="tr-TR" dirty="0">
                <a:latin typeface="Comic Sans MS" pitchFamily="66" charset="0"/>
              </a:rPr>
              <a:t> in </a:t>
            </a:r>
            <a:r>
              <a:rPr lang="tr-TR" dirty="0" err="1">
                <a:latin typeface="Comic Sans MS" pitchFamily="66" charset="0"/>
              </a:rPr>
              <a:t>the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Adriatic</a:t>
            </a:r>
            <a:r>
              <a:rPr lang="tr-TR" dirty="0">
                <a:latin typeface="Comic Sans MS" pitchFamily="66" charset="0"/>
              </a:rPr>
              <a:t>, </a:t>
            </a:r>
            <a:r>
              <a:rPr lang="tr-TR" dirty="0" err="1">
                <a:latin typeface="Comic Sans MS" pitchFamily="66" charset="0"/>
              </a:rPr>
              <a:t>and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i="1" dirty="0" err="1">
                <a:latin typeface="Comic Sans MS" pitchFamily="66" charset="0"/>
              </a:rPr>
              <a:t>driving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dirty="0" err="1">
                <a:latin typeface="Comic Sans MS" pitchFamily="66" charset="0"/>
              </a:rPr>
              <a:t>across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the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Sahara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Desert</a:t>
            </a:r>
            <a:r>
              <a:rPr lang="tr-TR" dirty="0">
                <a:latin typeface="Comic Sans MS" pitchFamily="66" charset="0"/>
              </a:rPr>
              <a:t>. (</a:t>
            </a:r>
            <a:r>
              <a:rPr lang="tr-TR" dirty="0" err="1">
                <a:latin typeface="Comic Sans MS" pitchFamily="66" charset="0"/>
              </a:rPr>
              <a:t>parallel</a:t>
            </a:r>
            <a:r>
              <a:rPr lang="tr-TR" dirty="0">
                <a:latin typeface="Comic Sans MS" pitchFamily="66" charset="0"/>
              </a:rPr>
              <a:t>) </a:t>
            </a:r>
          </a:p>
          <a:p>
            <a:pPr>
              <a:buNone/>
            </a:pPr>
            <a:r>
              <a:rPr lang="tr-TR" dirty="0" smtClean="0">
                <a:latin typeface="Comic Sans MS" pitchFamily="66" charset="0"/>
              </a:rPr>
              <a:t>        </a:t>
            </a:r>
            <a:r>
              <a:rPr lang="tr-TR" dirty="0" err="1" smtClean="0">
                <a:latin typeface="Comic Sans MS" pitchFamily="66" charset="0"/>
              </a:rPr>
              <a:t>In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the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parallel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version</a:t>
            </a:r>
            <a:r>
              <a:rPr lang="tr-TR" dirty="0">
                <a:latin typeface="Comic Sans MS" pitchFamily="66" charset="0"/>
              </a:rPr>
              <a:t>, </a:t>
            </a:r>
            <a:r>
              <a:rPr lang="tr-TR" dirty="0" err="1">
                <a:latin typeface="Comic Sans MS" pitchFamily="66" charset="0"/>
              </a:rPr>
              <a:t>all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the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elements</a:t>
            </a:r>
            <a:r>
              <a:rPr lang="tr-TR" dirty="0">
                <a:latin typeface="Comic Sans MS" pitchFamily="66" charset="0"/>
              </a:rPr>
              <a:t> in </a:t>
            </a:r>
            <a:r>
              <a:rPr lang="tr-TR" dirty="0" err="1">
                <a:latin typeface="Comic Sans MS" pitchFamily="66" charset="0"/>
              </a:rPr>
              <a:t>the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series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begin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with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gerunds</a:t>
            </a:r>
            <a:r>
              <a:rPr lang="tr-TR" dirty="0">
                <a:latin typeface="Comic Sans MS" pitchFamily="66" charset="0"/>
              </a:rPr>
              <a:t>: </a:t>
            </a:r>
            <a:r>
              <a:rPr lang="tr-TR" i="1" dirty="0" err="1">
                <a:latin typeface="Comic Sans MS" pitchFamily="66" charset="0"/>
              </a:rPr>
              <a:t>skiing</a:t>
            </a:r>
            <a:r>
              <a:rPr lang="tr-TR" i="1" dirty="0">
                <a:latin typeface="Comic Sans MS" pitchFamily="66" charset="0"/>
              </a:rPr>
              <a:t>, </a:t>
            </a:r>
            <a:r>
              <a:rPr lang="tr-TR" i="1" dirty="0" err="1">
                <a:latin typeface="Comic Sans MS" pitchFamily="66" charset="0"/>
              </a:rPr>
              <a:t>swimming</a:t>
            </a:r>
            <a:r>
              <a:rPr lang="tr-TR" i="1" dirty="0">
                <a:latin typeface="Comic Sans MS" pitchFamily="66" charset="0"/>
              </a:rPr>
              <a:t>, </a:t>
            </a:r>
            <a:r>
              <a:rPr lang="tr-TR" i="1" dirty="0" err="1">
                <a:latin typeface="Comic Sans MS" pitchFamily="66" charset="0"/>
              </a:rPr>
              <a:t>driving</a:t>
            </a:r>
            <a:r>
              <a:rPr lang="tr-TR" dirty="0">
                <a:latin typeface="Comic Sans MS" pitchFamily="66" charset="0"/>
              </a:rPr>
              <a:t>. </a:t>
            </a:r>
            <a:r>
              <a:rPr lang="tr-TR" dirty="0" err="1">
                <a:latin typeface="Comic Sans MS" pitchFamily="66" charset="0"/>
              </a:rPr>
              <a:t>In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the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nonparallel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version</a:t>
            </a:r>
            <a:r>
              <a:rPr lang="tr-TR" dirty="0">
                <a:latin typeface="Comic Sans MS" pitchFamily="66" charset="0"/>
              </a:rPr>
              <a:t>, </a:t>
            </a:r>
            <a:r>
              <a:rPr lang="tr-TR" dirty="0" err="1">
                <a:latin typeface="Comic Sans MS" pitchFamily="66" charset="0"/>
              </a:rPr>
              <a:t>the</a:t>
            </a:r>
            <a:r>
              <a:rPr lang="tr-TR" dirty="0">
                <a:latin typeface="Comic Sans MS" pitchFamily="66" charset="0"/>
              </a:rPr>
              <a:t> final element is a </a:t>
            </a:r>
            <a:r>
              <a:rPr lang="tr-TR" dirty="0" err="1">
                <a:latin typeface="Comic Sans MS" pitchFamily="66" charset="0"/>
              </a:rPr>
              <a:t>noun</a:t>
            </a:r>
            <a:r>
              <a:rPr lang="tr-TR" dirty="0">
                <a:latin typeface="Comic Sans MS" pitchFamily="66" charset="0"/>
              </a:rPr>
              <a:t> but not a </a:t>
            </a:r>
            <a:r>
              <a:rPr lang="tr-TR" dirty="0" err="1">
                <a:latin typeface="Comic Sans MS" pitchFamily="66" charset="0"/>
              </a:rPr>
              <a:t>gerund</a:t>
            </a:r>
            <a:r>
              <a:rPr lang="tr-TR" dirty="0">
                <a:latin typeface="Comic Sans MS" pitchFamily="66" charset="0"/>
              </a:rPr>
              <a:t>.</a:t>
            </a:r>
          </a:p>
          <a:p>
            <a:pPr>
              <a:buNone/>
            </a:pPr>
            <a:endParaRPr lang="tr-TR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5658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tr-TR" dirty="0" smtClean="0">
                <a:latin typeface="Comic Sans MS" pitchFamily="66" charset="0"/>
              </a:rPr>
              <a:t>       </a:t>
            </a:r>
            <a:r>
              <a:rPr lang="tr-TR" dirty="0" err="1" smtClean="0">
                <a:latin typeface="Comic Sans MS" pitchFamily="66" charset="0"/>
              </a:rPr>
              <a:t>The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elements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would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remain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parallel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even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if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the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phrases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following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the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gerunds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were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changed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or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omitted</a:t>
            </a:r>
            <a:r>
              <a:rPr lang="tr-TR" dirty="0">
                <a:latin typeface="Comic Sans MS" pitchFamily="66" charset="0"/>
              </a:rPr>
              <a:t>. </a:t>
            </a:r>
            <a:r>
              <a:rPr lang="tr-TR" dirty="0" err="1">
                <a:latin typeface="Comic Sans MS" pitchFamily="66" charset="0"/>
              </a:rPr>
              <a:t>The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length</a:t>
            </a:r>
            <a:r>
              <a:rPr lang="tr-TR" dirty="0">
                <a:latin typeface="Comic Sans MS" pitchFamily="66" charset="0"/>
              </a:rPr>
              <a:t> of </a:t>
            </a:r>
            <a:r>
              <a:rPr lang="tr-TR" dirty="0" err="1">
                <a:latin typeface="Comic Sans MS" pitchFamily="66" charset="0"/>
              </a:rPr>
              <a:t>the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items</a:t>
            </a:r>
            <a:r>
              <a:rPr lang="tr-TR" dirty="0">
                <a:latin typeface="Comic Sans MS" pitchFamily="66" charset="0"/>
              </a:rPr>
              <a:t> in </a:t>
            </a:r>
            <a:r>
              <a:rPr lang="tr-TR" dirty="0" err="1">
                <a:latin typeface="Comic Sans MS" pitchFamily="66" charset="0"/>
              </a:rPr>
              <a:t>the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series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does</a:t>
            </a:r>
            <a:r>
              <a:rPr lang="tr-TR" dirty="0">
                <a:latin typeface="Comic Sans MS" pitchFamily="66" charset="0"/>
              </a:rPr>
              <a:t> not </a:t>
            </a:r>
            <a:r>
              <a:rPr lang="tr-TR" dirty="0" err="1">
                <a:latin typeface="Comic Sans MS" pitchFamily="66" charset="0"/>
              </a:rPr>
              <a:t>affect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the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parallel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structure</a:t>
            </a:r>
            <a:r>
              <a:rPr lang="tr-TR" dirty="0">
                <a:latin typeface="Comic Sans MS" pitchFamily="66" charset="0"/>
              </a:rPr>
              <a:t>.</a:t>
            </a:r>
          </a:p>
          <a:p>
            <a:pPr lvl="0">
              <a:buNone/>
            </a:pPr>
            <a:r>
              <a:rPr lang="tr-TR" dirty="0" smtClean="0">
                <a:latin typeface="Comic Sans MS" pitchFamily="66" charset="0"/>
              </a:rPr>
              <a:t>        He </a:t>
            </a:r>
            <a:r>
              <a:rPr lang="tr-TR" dirty="0" err="1">
                <a:latin typeface="Comic Sans MS" pitchFamily="66" charset="0"/>
              </a:rPr>
              <a:t>described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i="1" dirty="0" err="1">
                <a:latin typeface="Comic Sans MS" pitchFamily="66" charset="0"/>
              </a:rPr>
              <a:t>skiing</a:t>
            </a:r>
            <a:r>
              <a:rPr lang="tr-TR" i="1" dirty="0">
                <a:latin typeface="Comic Sans MS" pitchFamily="66" charset="0"/>
              </a:rPr>
              <a:t>, </a:t>
            </a:r>
            <a:r>
              <a:rPr lang="tr-TR" i="1" dirty="0" err="1">
                <a:latin typeface="Comic Sans MS" pitchFamily="66" charset="0"/>
              </a:rPr>
              <a:t>swimming</a:t>
            </a:r>
            <a:r>
              <a:rPr lang="tr-TR" dirty="0">
                <a:latin typeface="Comic Sans MS" pitchFamily="66" charset="0"/>
              </a:rPr>
              <a:t> in </a:t>
            </a:r>
            <a:r>
              <a:rPr lang="tr-TR" dirty="0" err="1">
                <a:latin typeface="Comic Sans MS" pitchFamily="66" charset="0"/>
              </a:rPr>
              <a:t>the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Adriatic</a:t>
            </a:r>
            <a:r>
              <a:rPr lang="tr-TR" dirty="0">
                <a:latin typeface="Comic Sans MS" pitchFamily="66" charset="0"/>
              </a:rPr>
              <a:t>, </a:t>
            </a:r>
            <a:r>
              <a:rPr lang="tr-TR" dirty="0" err="1">
                <a:latin typeface="Comic Sans MS" pitchFamily="66" charset="0"/>
              </a:rPr>
              <a:t>and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i="1" dirty="0" err="1">
                <a:latin typeface="Comic Sans MS" pitchFamily="66" charset="0"/>
              </a:rPr>
              <a:t>driving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dirty="0" err="1">
                <a:latin typeface="Comic Sans MS" pitchFamily="66" charset="0"/>
              </a:rPr>
              <a:t>across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the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desert</a:t>
            </a:r>
            <a:r>
              <a:rPr lang="tr-TR" dirty="0">
                <a:latin typeface="Comic Sans MS" pitchFamily="66" charset="0"/>
              </a:rPr>
              <a:t>. (</a:t>
            </a:r>
            <a:r>
              <a:rPr lang="tr-TR" dirty="0" err="1">
                <a:latin typeface="Comic Sans MS" pitchFamily="66" charset="0"/>
              </a:rPr>
              <a:t>parallel</a:t>
            </a:r>
            <a:r>
              <a:rPr lang="tr-TR" dirty="0">
                <a:latin typeface="Comic Sans MS" pitchFamily="66" charset="0"/>
              </a:rPr>
              <a:t>) </a:t>
            </a:r>
          </a:p>
          <a:p>
            <a:pPr>
              <a:buNone/>
            </a:pPr>
            <a:r>
              <a:rPr lang="tr-TR" dirty="0" smtClean="0">
                <a:latin typeface="Comic Sans MS" pitchFamily="66" charset="0"/>
              </a:rPr>
              <a:t>        </a:t>
            </a:r>
            <a:r>
              <a:rPr lang="tr-TR" dirty="0" err="1" smtClean="0">
                <a:latin typeface="Comic Sans MS" pitchFamily="66" charset="0"/>
              </a:rPr>
              <a:t>It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doesn't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matter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what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grammatical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structure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you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choose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for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your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series</a:t>
            </a:r>
            <a:r>
              <a:rPr lang="tr-TR" dirty="0">
                <a:latin typeface="Comic Sans MS" pitchFamily="66" charset="0"/>
              </a:rPr>
              <a:t> as </a:t>
            </a:r>
            <a:r>
              <a:rPr lang="tr-TR" dirty="0" err="1">
                <a:latin typeface="Comic Sans MS" pitchFamily="66" charset="0"/>
              </a:rPr>
              <a:t>long</a:t>
            </a:r>
            <a:r>
              <a:rPr lang="tr-TR" dirty="0">
                <a:latin typeface="Comic Sans MS" pitchFamily="66" charset="0"/>
              </a:rPr>
              <a:t> as </a:t>
            </a:r>
            <a:r>
              <a:rPr lang="tr-TR" dirty="0" err="1">
                <a:latin typeface="Comic Sans MS" pitchFamily="66" charset="0"/>
              </a:rPr>
              <a:t>you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keep</a:t>
            </a:r>
            <a:r>
              <a:rPr lang="tr-TR" dirty="0">
                <a:latin typeface="Comic Sans MS" pitchFamily="66" charset="0"/>
              </a:rPr>
              <a:t> it </a:t>
            </a:r>
            <a:r>
              <a:rPr lang="tr-TR" dirty="0" err="1">
                <a:latin typeface="Comic Sans MS" pitchFamily="66" charset="0"/>
              </a:rPr>
              <a:t>consistent</a:t>
            </a:r>
            <a:r>
              <a:rPr lang="tr-TR" dirty="0">
                <a:latin typeface="Comic Sans MS" pitchFamily="66" charset="0"/>
              </a:rPr>
              <a:t>.</a:t>
            </a:r>
          </a:p>
          <a:p>
            <a:pPr>
              <a:buNone/>
            </a:pPr>
            <a:r>
              <a:rPr lang="tr-TR" dirty="0" smtClean="0">
                <a:latin typeface="Comic Sans MS" pitchFamily="66" charset="0"/>
              </a:rPr>
              <a:t>        </a:t>
            </a:r>
            <a:r>
              <a:rPr lang="tr-TR" dirty="0" err="1" smtClean="0">
                <a:latin typeface="Comic Sans MS" pitchFamily="66" charset="0"/>
              </a:rPr>
              <a:t>Elaine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liked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to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i="1" dirty="0" err="1">
                <a:latin typeface="Comic Sans MS" pitchFamily="66" charset="0"/>
              </a:rPr>
              <a:t>have</a:t>
            </a:r>
            <a:r>
              <a:rPr lang="tr-TR" dirty="0">
                <a:latin typeface="Comic Sans MS" pitchFamily="66" charset="0"/>
              </a:rPr>
              <a:t> a </a:t>
            </a:r>
            <a:r>
              <a:rPr lang="tr-TR" dirty="0" err="1">
                <a:latin typeface="Comic Sans MS" pitchFamily="66" charset="0"/>
              </a:rPr>
              <a:t>beer</a:t>
            </a:r>
            <a:r>
              <a:rPr lang="tr-TR" dirty="0">
                <a:latin typeface="Comic Sans MS" pitchFamily="66" charset="0"/>
              </a:rPr>
              <a:t>, </a:t>
            </a:r>
            <a:r>
              <a:rPr lang="tr-TR" i="1" dirty="0" err="1">
                <a:latin typeface="Comic Sans MS" pitchFamily="66" charset="0"/>
              </a:rPr>
              <a:t>exchange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dirty="0" err="1">
                <a:latin typeface="Comic Sans MS" pitchFamily="66" charset="0"/>
              </a:rPr>
              <a:t>stories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with</a:t>
            </a:r>
            <a:r>
              <a:rPr lang="tr-TR" dirty="0">
                <a:latin typeface="Comic Sans MS" pitchFamily="66" charset="0"/>
              </a:rPr>
              <a:t> her </a:t>
            </a:r>
            <a:r>
              <a:rPr lang="tr-TR" dirty="0" err="1">
                <a:latin typeface="Comic Sans MS" pitchFamily="66" charset="0"/>
              </a:rPr>
              <a:t>friends</a:t>
            </a:r>
            <a:r>
              <a:rPr lang="tr-TR" dirty="0">
                <a:latin typeface="Comic Sans MS" pitchFamily="66" charset="0"/>
              </a:rPr>
              <a:t>, </a:t>
            </a:r>
            <a:r>
              <a:rPr lang="tr-TR" dirty="0" err="1">
                <a:latin typeface="Comic Sans MS" pitchFamily="66" charset="0"/>
              </a:rPr>
              <a:t>and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i="1" dirty="0" err="1">
                <a:latin typeface="Comic Sans MS" pitchFamily="66" charset="0"/>
              </a:rPr>
              <a:t>watch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dirty="0" err="1">
                <a:latin typeface="Comic Sans MS" pitchFamily="66" charset="0"/>
              </a:rPr>
              <a:t>the</a:t>
            </a:r>
            <a:r>
              <a:rPr lang="tr-TR" dirty="0">
                <a:latin typeface="Comic Sans MS" pitchFamily="66" charset="0"/>
              </a:rPr>
              <a:t> men </a:t>
            </a:r>
            <a:r>
              <a:rPr lang="tr-TR" dirty="0" err="1">
                <a:latin typeface="Comic Sans MS" pitchFamily="66" charset="0"/>
              </a:rPr>
              <a:t>walk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by</a:t>
            </a:r>
            <a:r>
              <a:rPr lang="tr-TR" dirty="0">
                <a:latin typeface="Comic Sans MS" pitchFamily="66" charset="0"/>
              </a:rPr>
              <a:t>. (</a:t>
            </a:r>
            <a:r>
              <a:rPr lang="tr-TR" dirty="0" err="1">
                <a:latin typeface="Comic Sans MS" pitchFamily="66" charset="0"/>
              </a:rPr>
              <a:t>parallel</a:t>
            </a:r>
            <a:r>
              <a:rPr lang="tr-TR" dirty="0">
                <a:latin typeface="Comic Sans MS" pitchFamily="66" charset="0"/>
              </a:rPr>
              <a:t>) </a:t>
            </a:r>
            <a:br>
              <a:rPr lang="tr-TR" dirty="0">
                <a:latin typeface="Comic Sans MS" pitchFamily="66" charset="0"/>
              </a:rPr>
            </a:br>
            <a:r>
              <a:rPr lang="tr-TR" dirty="0" smtClean="0">
                <a:latin typeface="Comic Sans MS" pitchFamily="66" charset="0"/>
              </a:rPr>
              <a:t>    </a:t>
            </a:r>
            <a:r>
              <a:rPr lang="tr-TR" dirty="0" err="1" smtClean="0">
                <a:latin typeface="Comic Sans MS" pitchFamily="66" charset="0"/>
              </a:rPr>
              <a:t>Elaine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liked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i="1" dirty="0" err="1">
                <a:latin typeface="Comic Sans MS" pitchFamily="66" charset="0"/>
              </a:rPr>
              <a:t>having</a:t>
            </a:r>
            <a:r>
              <a:rPr lang="tr-TR" dirty="0">
                <a:latin typeface="Comic Sans MS" pitchFamily="66" charset="0"/>
              </a:rPr>
              <a:t> a </a:t>
            </a:r>
            <a:r>
              <a:rPr lang="tr-TR" dirty="0" err="1">
                <a:latin typeface="Comic Sans MS" pitchFamily="66" charset="0"/>
              </a:rPr>
              <a:t>beer</a:t>
            </a:r>
            <a:r>
              <a:rPr lang="tr-TR" dirty="0">
                <a:latin typeface="Comic Sans MS" pitchFamily="66" charset="0"/>
              </a:rPr>
              <a:t>, </a:t>
            </a:r>
            <a:r>
              <a:rPr lang="tr-TR" i="1" dirty="0" err="1">
                <a:latin typeface="Comic Sans MS" pitchFamily="66" charset="0"/>
              </a:rPr>
              <a:t>exchanging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dirty="0" err="1">
                <a:latin typeface="Comic Sans MS" pitchFamily="66" charset="0"/>
              </a:rPr>
              <a:t>stories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with</a:t>
            </a:r>
            <a:r>
              <a:rPr lang="tr-TR" dirty="0">
                <a:latin typeface="Comic Sans MS" pitchFamily="66" charset="0"/>
              </a:rPr>
              <a:t> her </a:t>
            </a:r>
            <a:r>
              <a:rPr lang="tr-TR" dirty="0" err="1">
                <a:latin typeface="Comic Sans MS" pitchFamily="66" charset="0"/>
              </a:rPr>
              <a:t>friends</a:t>
            </a:r>
            <a:r>
              <a:rPr lang="tr-TR" dirty="0">
                <a:latin typeface="Comic Sans MS" pitchFamily="66" charset="0"/>
              </a:rPr>
              <a:t>, </a:t>
            </a:r>
            <a:r>
              <a:rPr lang="tr-TR" dirty="0" err="1">
                <a:latin typeface="Comic Sans MS" pitchFamily="66" charset="0"/>
              </a:rPr>
              <a:t>and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i="1" dirty="0" err="1">
                <a:latin typeface="Comic Sans MS" pitchFamily="66" charset="0"/>
              </a:rPr>
              <a:t>watching</a:t>
            </a:r>
            <a:r>
              <a:rPr lang="tr-TR" dirty="0" err="1">
                <a:latin typeface="Comic Sans MS" pitchFamily="66" charset="0"/>
              </a:rPr>
              <a:t>the</a:t>
            </a:r>
            <a:r>
              <a:rPr lang="tr-TR" dirty="0">
                <a:latin typeface="Comic Sans MS" pitchFamily="66" charset="0"/>
              </a:rPr>
              <a:t> men </a:t>
            </a:r>
            <a:r>
              <a:rPr lang="tr-TR" dirty="0" err="1">
                <a:latin typeface="Comic Sans MS" pitchFamily="66" charset="0"/>
              </a:rPr>
              <a:t>walk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by</a:t>
            </a:r>
            <a:r>
              <a:rPr lang="tr-TR" dirty="0">
                <a:latin typeface="Comic Sans MS" pitchFamily="66" charset="0"/>
              </a:rPr>
              <a:t>. (</a:t>
            </a:r>
            <a:r>
              <a:rPr lang="tr-TR" dirty="0" err="1">
                <a:latin typeface="Comic Sans MS" pitchFamily="66" charset="0"/>
              </a:rPr>
              <a:t>parallel</a:t>
            </a:r>
            <a:endParaRPr lang="tr-TR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54461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tr-TR" dirty="0" smtClean="0">
                <a:latin typeface="Comic Sans MS" pitchFamily="66" charset="0"/>
              </a:rPr>
              <a:t>       </a:t>
            </a:r>
            <a:r>
              <a:rPr lang="tr-TR" dirty="0" err="1" smtClean="0">
                <a:latin typeface="Comic Sans MS" pitchFamily="66" charset="0"/>
              </a:rPr>
              <a:t>When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you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use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words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such</a:t>
            </a:r>
            <a:r>
              <a:rPr lang="tr-TR" dirty="0">
                <a:latin typeface="Comic Sans MS" pitchFamily="66" charset="0"/>
              </a:rPr>
              <a:t> as </a:t>
            </a:r>
            <a:r>
              <a:rPr lang="tr-TR" i="1" dirty="0" err="1">
                <a:latin typeface="Comic Sans MS" pitchFamily="66" charset="0"/>
              </a:rPr>
              <a:t>to</a:t>
            </a:r>
            <a:r>
              <a:rPr lang="tr-TR" i="1" dirty="0">
                <a:latin typeface="Comic Sans MS" pitchFamily="66" charset="0"/>
              </a:rPr>
              <a:t>, a, an, his, her</a:t>
            </a:r>
            <a:r>
              <a:rPr lang="tr-TR" dirty="0">
                <a:latin typeface="Comic Sans MS" pitchFamily="66" charset="0"/>
              </a:rPr>
              <a:t>, </a:t>
            </a:r>
            <a:r>
              <a:rPr lang="tr-TR" dirty="0" err="1">
                <a:latin typeface="Comic Sans MS" pitchFamily="66" charset="0"/>
              </a:rPr>
              <a:t>or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i="1" dirty="0" err="1">
                <a:latin typeface="Comic Sans MS" pitchFamily="66" charset="0"/>
              </a:rPr>
              <a:t>their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dirty="0" err="1">
                <a:latin typeface="Comic Sans MS" pitchFamily="66" charset="0"/>
              </a:rPr>
              <a:t>with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items</a:t>
            </a:r>
            <a:r>
              <a:rPr lang="tr-TR" dirty="0">
                <a:latin typeface="Comic Sans MS" pitchFamily="66" charset="0"/>
              </a:rPr>
              <a:t> in a </a:t>
            </a:r>
            <a:r>
              <a:rPr lang="tr-TR" dirty="0" err="1">
                <a:latin typeface="Comic Sans MS" pitchFamily="66" charset="0"/>
              </a:rPr>
              <a:t>series</a:t>
            </a:r>
            <a:r>
              <a:rPr lang="tr-TR" dirty="0">
                <a:latin typeface="Comic Sans MS" pitchFamily="66" charset="0"/>
              </a:rPr>
              <a:t>, </a:t>
            </a:r>
            <a:r>
              <a:rPr lang="tr-TR" dirty="0" err="1">
                <a:latin typeface="Comic Sans MS" pitchFamily="66" charset="0"/>
              </a:rPr>
              <a:t>you</a:t>
            </a:r>
            <a:r>
              <a:rPr lang="tr-TR" dirty="0">
                <a:latin typeface="Comic Sans MS" pitchFamily="66" charset="0"/>
              </a:rPr>
              <a:t> can </a:t>
            </a:r>
            <a:r>
              <a:rPr lang="tr-TR" dirty="0" err="1">
                <a:latin typeface="Comic Sans MS" pitchFamily="66" charset="0"/>
              </a:rPr>
              <a:t>use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the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word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with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the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first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item</a:t>
            </a:r>
            <a:r>
              <a:rPr lang="tr-TR" dirty="0">
                <a:latin typeface="Comic Sans MS" pitchFamily="66" charset="0"/>
              </a:rPr>
              <a:t>, </a:t>
            </a:r>
            <a:r>
              <a:rPr lang="tr-TR" dirty="0" err="1">
                <a:latin typeface="Comic Sans MS" pitchFamily="66" charset="0"/>
              </a:rPr>
              <a:t>thus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having</a:t>
            </a:r>
            <a:r>
              <a:rPr lang="tr-TR" dirty="0">
                <a:latin typeface="Comic Sans MS" pitchFamily="66" charset="0"/>
              </a:rPr>
              <a:t> it </a:t>
            </a:r>
            <a:r>
              <a:rPr lang="tr-TR" dirty="0" err="1">
                <a:latin typeface="Comic Sans MS" pitchFamily="66" charset="0"/>
              </a:rPr>
              <a:t>apply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to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all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the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items</a:t>
            </a:r>
            <a:r>
              <a:rPr lang="tr-TR" dirty="0">
                <a:latin typeface="Comic Sans MS" pitchFamily="66" charset="0"/>
              </a:rPr>
              <a:t>; </a:t>
            </a:r>
            <a:r>
              <a:rPr lang="tr-TR" dirty="0" err="1">
                <a:latin typeface="Comic Sans MS" pitchFamily="66" charset="0"/>
              </a:rPr>
              <a:t>or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you</a:t>
            </a:r>
            <a:r>
              <a:rPr lang="tr-TR" dirty="0">
                <a:latin typeface="Comic Sans MS" pitchFamily="66" charset="0"/>
              </a:rPr>
              <a:t> can </a:t>
            </a:r>
            <a:r>
              <a:rPr lang="tr-TR" dirty="0" err="1">
                <a:latin typeface="Comic Sans MS" pitchFamily="66" charset="0"/>
              </a:rPr>
              <a:t>repeat</a:t>
            </a:r>
            <a:r>
              <a:rPr lang="tr-TR" dirty="0">
                <a:latin typeface="Comic Sans MS" pitchFamily="66" charset="0"/>
              </a:rPr>
              <a:t> it </a:t>
            </a:r>
            <a:r>
              <a:rPr lang="tr-TR" dirty="0" err="1">
                <a:latin typeface="Comic Sans MS" pitchFamily="66" charset="0"/>
              </a:rPr>
              <a:t>with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each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item</a:t>
            </a:r>
            <a:r>
              <a:rPr lang="tr-TR" dirty="0">
                <a:latin typeface="Comic Sans MS" pitchFamily="66" charset="0"/>
              </a:rPr>
              <a:t>. </a:t>
            </a:r>
            <a:r>
              <a:rPr lang="tr-TR" dirty="0" err="1">
                <a:latin typeface="Comic Sans MS" pitchFamily="66" charset="0"/>
              </a:rPr>
              <a:t>If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you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choose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to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repeat</a:t>
            </a:r>
            <a:r>
              <a:rPr lang="tr-TR" dirty="0">
                <a:latin typeface="Comic Sans MS" pitchFamily="66" charset="0"/>
              </a:rPr>
              <a:t> it, </a:t>
            </a:r>
            <a:r>
              <a:rPr lang="tr-TR" dirty="0" err="1">
                <a:latin typeface="Comic Sans MS" pitchFamily="66" charset="0"/>
              </a:rPr>
              <a:t>you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must</a:t>
            </a:r>
            <a:r>
              <a:rPr lang="tr-TR" dirty="0">
                <a:latin typeface="Comic Sans MS" pitchFamily="66" charset="0"/>
              </a:rPr>
              <a:t> do </a:t>
            </a:r>
            <a:r>
              <a:rPr lang="tr-TR" dirty="0" err="1">
                <a:latin typeface="Comic Sans MS" pitchFamily="66" charset="0"/>
              </a:rPr>
              <a:t>so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with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all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the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items</a:t>
            </a:r>
            <a:r>
              <a:rPr lang="tr-TR" dirty="0">
                <a:latin typeface="Comic Sans MS" pitchFamily="66" charset="0"/>
              </a:rPr>
              <a:t>, not </a:t>
            </a:r>
            <a:r>
              <a:rPr lang="tr-TR" dirty="0" err="1">
                <a:latin typeface="Comic Sans MS" pitchFamily="66" charset="0"/>
              </a:rPr>
              <a:t>just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some</a:t>
            </a:r>
            <a:r>
              <a:rPr lang="tr-TR" dirty="0">
                <a:latin typeface="Comic Sans MS" pitchFamily="66" charset="0"/>
              </a:rPr>
              <a:t> of </a:t>
            </a:r>
            <a:r>
              <a:rPr lang="tr-TR" dirty="0" err="1">
                <a:latin typeface="Comic Sans MS" pitchFamily="66" charset="0"/>
              </a:rPr>
              <a:t>them</a:t>
            </a:r>
            <a:r>
              <a:rPr lang="tr-TR" dirty="0">
                <a:latin typeface="Comic Sans MS" pitchFamily="66" charset="0"/>
              </a:rPr>
              <a:t>.</a:t>
            </a:r>
          </a:p>
          <a:p>
            <a:pPr lvl="0">
              <a:buNone/>
            </a:pPr>
            <a:r>
              <a:rPr lang="tr-TR" dirty="0" smtClean="0">
                <a:latin typeface="Comic Sans MS" pitchFamily="66" charset="0"/>
              </a:rPr>
              <a:t>     He </a:t>
            </a:r>
            <a:r>
              <a:rPr lang="tr-TR" dirty="0" err="1">
                <a:latin typeface="Comic Sans MS" pitchFamily="66" charset="0"/>
              </a:rPr>
              <a:t>liked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i="1" dirty="0" err="1">
                <a:latin typeface="Comic Sans MS" pitchFamily="66" charset="0"/>
              </a:rPr>
              <a:t>their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dirty="0" err="1">
                <a:latin typeface="Comic Sans MS" pitchFamily="66" charset="0"/>
              </a:rPr>
              <a:t>courage</a:t>
            </a:r>
            <a:r>
              <a:rPr lang="tr-TR" dirty="0">
                <a:latin typeface="Comic Sans MS" pitchFamily="66" charset="0"/>
              </a:rPr>
              <a:t>, </a:t>
            </a:r>
            <a:r>
              <a:rPr lang="tr-TR" dirty="0" err="1">
                <a:latin typeface="Comic Sans MS" pitchFamily="66" charset="0"/>
              </a:rPr>
              <a:t>stamina</a:t>
            </a:r>
            <a:r>
              <a:rPr lang="tr-TR" dirty="0">
                <a:latin typeface="Comic Sans MS" pitchFamily="66" charset="0"/>
              </a:rPr>
              <a:t>, </a:t>
            </a:r>
            <a:r>
              <a:rPr lang="tr-TR" dirty="0" err="1">
                <a:latin typeface="Comic Sans MS" pitchFamily="66" charset="0"/>
              </a:rPr>
              <a:t>and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style</a:t>
            </a:r>
            <a:r>
              <a:rPr lang="tr-TR" dirty="0">
                <a:latin typeface="Comic Sans MS" pitchFamily="66" charset="0"/>
              </a:rPr>
              <a:t>. (</a:t>
            </a:r>
            <a:r>
              <a:rPr lang="tr-TR" dirty="0" err="1">
                <a:latin typeface="Comic Sans MS" pitchFamily="66" charset="0"/>
              </a:rPr>
              <a:t>parallel</a:t>
            </a:r>
            <a:r>
              <a:rPr lang="tr-TR" dirty="0">
                <a:latin typeface="Comic Sans MS" pitchFamily="66" charset="0"/>
              </a:rPr>
              <a:t>) </a:t>
            </a:r>
            <a:br>
              <a:rPr lang="tr-TR" dirty="0">
                <a:latin typeface="Comic Sans MS" pitchFamily="66" charset="0"/>
              </a:rPr>
            </a:br>
            <a:r>
              <a:rPr lang="tr-TR" dirty="0">
                <a:latin typeface="Comic Sans MS" pitchFamily="66" charset="0"/>
              </a:rPr>
              <a:t>He </a:t>
            </a:r>
            <a:r>
              <a:rPr lang="tr-TR" dirty="0" err="1">
                <a:latin typeface="Comic Sans MS" pitchFamily="66" charset="0"/>
              </a:rPr>
              <a:t>liked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i="1" dirty="0" err="1">
                <a:latin typeface="Comic Sans MS" pitchFamily="66" charset="0"/>
              </a:rPr>
              <a:t>their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dirty="0" err="1">
                <a:latin typeface="Comic Sans MS" pitchFamily="66" charset="0"/>
              </a:rPr>
              <a:t>courage</a:t>
            </a:r>
            <a:r>
              <a:rPr lang="tr-TR" dirty="0">
                <a:latin typeface="Comic Sans MS" pitchFamily="66" charset="0"/>
              </a:rPr>
              <a:t>, </a:t>
            </a:r>
            <a:r>
              <a:rPr lang="tr-TR" i="1" dirty="0" err="1">
                <a:latin typeface="Comic Sans MS" pitchFamily="66" charset="0"/>
              </a:rPr>
              <a:t>their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dirty="0" err="1">
                <a:latin typeface="Comic Sans MS" pitchFamily="66" charset="0"/>
              </a:rPr>
              <a:t>stamina</a:t>
            </a:r>
            <a:r>
              <a:rPr lang="tr-TR" dirty="0">
                <a:latin typeface="Comic Sans MS" pitchFamily="66" charset="0"/>
              </a:rPr>
              <a:t>, </a:t>
            </a:r>
            <a:r>
              <a:rPr lang="tr-TR" dirty="0" err="1">
                <a:latin typeface="Comic Sans MS" pitchFamily="66" charset="0"/>
              </a:rPr>
              <a:t>and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i="1" dirty="0" err="1">
                <a:latin typeface="Comic Sans MS" pitchFamily="66" charset="0"/>
              </a:rPr>
              <a:t>their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dirty="0" err="1">
                <a:latin typeface="Comic Sans MS" pitchFamily="66" charset="0"/>
              </a:rPr>
              <a:t>style</a:t>
            </a:r>
            <a:r>
              <a:rPr lang="tr-TR" dirty="0">
                <a:latin typeface="Comic Sans MS" pitchFamily="66" charset="0"/>
              </a:rPr>
              <a:t>. (</a:t>
            </a:r>
            <a:r>
              <a:rPr lang="tr-TR" dirty="0" err="1">
                <a:latin typeface="Comic Sans MS" pitchFamily="66" charset="0"/>
              </a:rPr>
              <a:t>parallel</a:t>
            </a:r>
            <a:r>
              <a:rPr lang="tr-TR" dirty="0">
                <a:latin typeface="Comic Sans MS" pitchFamily="66" charset="0"/>
              </a:rPr>
              <a:t>) </a:t>
            </a:r>
            <a:br>
              <a:rPr lang="tr-TR" dirty="0">
                <a:latin typeface="Comic Sans MS" pitchFamily="66" charset="0"/>
              </a:rPr>
            </a:br>
            <a:r>
              <a:rPr lang="tr-TR" dirty="0">
                <a:latin typeface="Comic Sans MS" pitchFamily="66" charset="0"/>
              </a:rPr>
              <a:t>He </a:t>
            </a:r>
            <a:r>
              <a:rPr lang="tr-TR" dirty="0" err="1">
                <a:latin typeface="Comic Sans MS" pitchFamily="66" charset="0"/>
              </a:rPr>
              <a:t>liked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i="1" dirty="0" err="1">
                <a:latin typeface="Comic Sans MS" pitchFamily="66" charset="0"/>
              </a:rPr>
              <a:t>their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dirty="0" err="1">
                <a:latin typeface="Comic Sans MS" pitchFamily="66" charset="0"/>
              </a:rPr>
              <a:t>courage</a:t>
            </a:r>
            <a:r>
              <a:rPr lang="tr-TR" dirty="0">
                <a:latin typeface="Comic Sans MS" pitchFamily="66" charset="0"/>
              </a:rPr>
              <a:t>, </a:t>
            </a:r>
            <a:r>
              <a:rPr lang="tr-TR" dirty="0" err="1">
                <a:latin typeface="Comic Sans MS" pitchFamily="66" charset="0"/>
              </a:rPr>
              <a:t>stamina</a:t>
            </a:r>
            <a:r>
              <a:rPr lang="tr-TR" dirty="0">
                <a:latin typeface="Comic Sans MS" pitchFamily="66" charset="0"/>
              </a:rPr>
              <a:t>, </a:t>
            </a:r>
            <a:r>
              <a:rPr lang="tr-TR" dirty="0" err="1">
                <a:latin typeface="Comic Sans MS" pitchFamily="66" charset="0"/>
              </a:rPr>
              <a:t>and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i="1" dirty="0" err="1">
                <a:latin typeface="Comic Sans MS" pitchFamily="66" charset="0"/>
              </a:rPr>
              <a:t>their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dirty="0" err="1">
                <a:latin typeface="Comic Sans MS" pitchFamily="66" charset="0"/>
              </a:rPr>
              <a:t>style</a:t>
            </a:r>
            <a:r>
              <a:rPr lang="tr-TR" dirty="0">
                <a:latin typeface="Comic Sans MS" pitchFamily="66" charset="0"/>
              </a:rPr>
              <a:t>. (not </a:t>
            </a:r>
            <a:r>
              <a:rPr lang="tr-TR" dirty="0" err="1">
                <a:latin typeface="Comic Sans MS" pitchFamily="66" charset="0"/>
              </a:rPr>
              <a:t>parallel</a:t>
            </a:r>
            <a:r>
              <a:rPr lang="tr-TR" dirty="0">
                <a:latin typeface="Comic Sans MS" pitchFamily="66" charset="0"/>
              </a:rPr>
              <a:t>) </a:t>
            </a:r>
          </a:p>
          <a:p>
            <a:pPr lvl="0">
              <a:buNone/>
            </a:pPr>
            <a:r>
              <a:rPr lang="tr-TR" dirty="0" smtClean="0">
                <a:latin typeface="Comic Sans MS" pitchFamily="66" charset="0"/>
              </a:rPr>
              <a:t>     </a:t>
            </a:r>
            <a:r>
              <a:rPr lang="tr-TR" dirty="0" err="1" smtClean="0">
                <a:latin typeface="Comic Sans MS" pitchFamily="66" charset="0"/>
              </a:rPr>
              <a:t>She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saw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i="1" dirty="0">
                <a:latin typeface="Comic Sans MS" pitchFamily="66" charset="0"/>
              </a:rPr>
              <a:t>a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dirty="0" err="1">
                <a:latin typeface="Comic Sans MS" pitchFamily="66" charset="0"/>
              </a:rPr>
              <a:t>van</a:t>
            </a:r>
            <a:r>
              <a:rPr lang="tr-TR" dirty="0">
                <a:latin typeface="Comic Sans MS" pitchFamily="66" charset="0"/>
              </a:rPr>
              <a:t>, car, </a:t>
            </a:r>
            <a:r>
              <a:rPr lang="tr-TR" dirty="0" err="1">
                <a:latin typeface="Comic Sans MS" pitchFamily="66" charset="0"/>
              </a:rPr>
              <a:t>and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bicycle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collide</a:t>
            </a:r>
            <a:r>
              <a:rPr lang="tr-TR" dirty="0">
                <a:latin typeface="Comic Sans MS" pitchFamily="66" charset="0"/>
              </a:rPr>
              <a:t>. (</a:t>
            </a:r>
            <a:r>
              <a:rPr lang="tr-TR" dirty="0" err="1">
                <a:latin typeface="Comic Sans MS" pitchFamily="66" charset="0"/>
              </a:rPr>
              <a:t>parallel</a:t>
            </a:r>
            <a:r>
              <a:rPr lang="tr-TR" dirty="0">
                <a:latin typeface="Comic Sans MS" pitchFamily="66" charset="0"/>
              </a:rPr>
              <a:t>) </a:t>
            </a:r>
            <a:br>
              <a:rPr lang="tr-TR" dirty="0">
                <a:latin typeface="Comic Sans MS" pitchFamily="66" charset="0"/>
              </a:rPr>
            </a:br>
            <a:r>
              <a:rPr lang="tr-TR" dirty="0" err="1">
                <a:latin typeface="Comic Sans MS" pitchFamily="66" charset="0"/>
              </a:rPr>
              <a:t>She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saw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i="1" dirty="0">
                <a:latin typeface="Comic Sans MS" pitchFamily="66" charset="0"/>
              </a:rPr>
              <a:t>a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dirty="0" err="1">
                <a:latin typeface="Comic Sans MS" pitchFamily="66" charset="0"/>
              </a:rPr>
              <a:t>van</a:t>
            </a:r>
            <a:r>
              <a:rPr lang="tr-TR" dirty="0">
                <a:latin typeface="Comic Sans MS" pitchFamily="66" charset="0"/>
              </a:rPr>
              <a:t>, </a:t>
            </a:r>
            <a:r>
              <a:rPr lang="tr-TR" i="1" dirty="0">
                <a:latin typeface="Comic Sans MS" pitchFamily="66" charset="0"/>
              </a:rPr>
              <a:t>a</a:t>
            </a:r>
            <a:r>
              <a:rPr lang="tr-TR" dirty="0">
                <a:latin typeface="Comic Sans MS" pitchFamily="66" charset="0"/>
              </a:rPr>
              <a:t> car, </a:t>
            </a:r>
            <a:r>
              <a:rPr lang="tr-TR" dirty="0" err="1">
                <a:latin typeface="Comic Sans MS" pitchFamily="66" charset="0"/>
              </a:rPr>
              <a:t>and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i="1" dirty="0">
                <a:latin typeface="Comic Sans MS" pitchFamily="66" charset="0"/>
              </a:rPr>
              <a:t>a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dirty="0" err="1">
                <a:latin typeface="Comic Sans MS" pitchFamily="66" charset="0"/>
              </a:rPr>
              <a:t>bicycle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collide</a:t>
            </a:r>
            <a:r>
              <a:rPr lang="tr-TR" dirty="0">
                <a:latin typeface="Comic Sans MS" pitchFamily="66" charset="0"/>
              </a:rPr>
              <a:t>. (</a:t>
            </a:r>
            <a:r>
              <a:rPr lang="tr-TR" dirty="0" err="1">
                <a:latin typeface="Comic Sans MS" pitchFamily="66" charset="0"/>
              </a:rPr>
              <a:t>parallel</a:t>
            </a:r>
            <a:r>
              <a:rPr lang="tr-TR" dirty="0">
                <a:latin typeface="Comic Sans MS" pitchFamily="66" charset="0"/>
              </a:rPr>
              <a:t>) </a:t>
            </a:r>
            <a:br>
              <a:rPr lang="tr-TR" dirty="0">
                <a:latin typeface="Comic Sans MS" pitchFamily="66" charset="0"/>
              </a:rPr>
            </a:br>
            <a:r>
              <a:rPr lang="tr-TR" dirty="0" err="1">
                <a:latin typeface="Comic Sans MS" pitchFamily="66" charset="0"/>
              </a:rPr>
              <a:t>She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saw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i="1" dirty="0">
                <a:latin typeface="Comic Sans MS" pitchFamily="66" charset="0"/>
              </a:rPr>
              <a:t>a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dirty="0" err="1">
                <a:latin typeface="Comic Sans MS" pitchFamily="66" charset="0"/>
              </a:rPr>
              <a:t>van</a:t>
            </a:r>
            <a:r>
              <a:rPr lang="tr-TR" dirty="0">
                <a:latin typeface="Comic Sans MS" pitchFamily="66" charset="0"/>
              </a:rPr>
              <a:t>, </a:t>
            </a:r>
            <a:r>
              <a:rPr lang="tr-TR" i="1" dirty="0">
                <a:latin typeface="Comic Sans MS" pitchFamily="66" charset="0"/>
              </a:rPr>
              <a:t>a</a:t>
            </a:r>
            <a:r>
              <a:rPr lang="tr-TR" dirty="0">
                <a:latin typeface="Comic Sans MS" pitchFamily="66" charset="0"/>
              </a:rPr>
              <a:t> car, </a:t>
            </a:r>
            <a:r>
              <a:rPr lang="tr-TR" dirty="0" err="1">
                <a:latin typeface="Comic Sans MS" pitchFamily="66" charset="0"/>
              </a:rPr>
              <a:t>and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bicycle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collide</a:t>
            </a:r>
            <a:r>
              <a:rPr lang="tr-TR" dirty="0">
                <a:latin typeface="Comic Sans MS" pitchFamily="66" charset="0"/>
              </a:rPr>
              <a:t>. (not </a:t>
            </a:r>
            <a:r>
              <a:rPr lang="tr-TR" dirty="0" err="1">
                <a:latin typeface="Comic Sans MS" pitchFamily="66" charset="0"/>
              </a:rPr>
              <a:t>parallel</a:t>
            </a:r>
            <a:r>
              <a:rPr lang="tr-TR" dirty="0">
                <a:latin typeface="Comic Sans MS" pitchFamily="66" charset="0"/>
              </a:rPr>
              <a:t>) </a:t>
            </a:r>
          </a:p>
          <a:p>
            <a:pPr>
              <a:buNone/>
            </a:pPr>
            <a:endParaRPr lang="tr-TR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726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r-TR" b="1" i="1" dirty="0" smtClean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tr-TR" b="1" i="1" dirty="0" err="1" smtClean="0">
                <a:solidFill>
                  <a:schemeClr val="accent1">
                    <a:lumMod val="75000"/>
                  </a:schemeClr>
                </a:solidFill>
              </a:rPr>
              <a:t>Parallel</a:t>
            </a:r>
            <a:r>
              <a:rPr lang="tr-TR" b="1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tr-TR" b="1" i="1" dirty="0" err="1">
                <a:solidFill>
                  <a:schemeClr val="accent1">
                    <a:lumMod val="75000"/>
                  </a:schemeClr>
                </a:solidFill>
              </a:rPr>
              <a:t>structure</a:t>
            </a:r>
            <a:r>
              <a:rPr lang="tr-TR" b="1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tr-TR" b="1" i="1" dirty="0" err="1">
                <a:solidFill>
                  <a:schemeClr val="accent1">
                    <a:lumMod val="75000"/>
                  </a:schemeClr>
                </a:solidFill>
              </a:rPr>
              <a:t>with</a:t>
            </a:r>
            <a:r>
              <a:rPr lang="tr-TR" b="1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tr-TR" b="1" i="1" dirty="0" err="1">
                <a:solidFill>
                  <a:schemeClr val="accent1">
                    <a:lumMod val="75000"/>
                  </a:schemeClr>
                </a:solidFill>
              </a:rPr>
              <a:t>correlative</a:t>
            </a:r>
            <a:r>
              <a:rPr lang="tr-TR" b="1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tr-TR" b="1" i="1" dirty="0" err="1">
                <a:solidFill>
                  <a:schemeClr val="accent1">
                    <a:lumMod val="75000"/>
                  </a:schemeClr>
                </a:solidFill>
              </a:rPr>
              <a:t>conjunctions</a:t>
            </a:r>
            <a:endParaRPr lang="tr-TR" b="1" i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tr-TR" dirty="0" smtClean="0"/>
              <a:t>      </a:t>
            </a:r>
            <a:r>
              <a:rPr lang="tr-TR" dirty="0" err="1" smtClean="0"/>
              <a:t>Errors</a:t>
            </a:r>
            <a:r>
              <a:rPr lang="tr-TR" dirty="0" smtClean="0"/>
              <a:t> </a:t>
            </a:r>
            <a:r>
              <a:rPr lang="tr-TR" dirty="0"/>
              <a:t>in </a:t>
            </a:r>
            <a:r>
              <a:rPr lang="tr-TR" dirty="0" err="1"/>
              <a:t>parallel</a:t>
            </a:r>
            <a:r>
              <a:rPr lang="tr-TR" dirty="0"/>
              <a:t> </a:t>
            </a:r>
            <a:r>
              <a:rPr lang="tr-TR" dirty="0" err="1"/>
              <a:t>structure</a:t>
            </a:r>
            <a:r>
              <a:rPr lang="tr-TR" dirty="0"/>
              <a:t> </a:t>
            </a:r>
            <a:r>
              <a:rPr lang="tr-TR" dirty="0" err="1"/>
              <a:t>often</a:t>
            </a:r>
            <a:r>
              <a:rPr lang="tr-TR" dirty="0"/>
              <a:t> </a:t>
            </a:r>
            <a:r>
              <a:rPr lang="tr-TR" dirty="0" err="1"/>
              <a:t>occur</a:t>
            </a:r>
            <a:r>
              <a:rPr lang="tr-TR" dirty="0"/>
              <a:t> </a:t>
            </a:r>
            <a:r>
              <a:rPr lang="tr-TR" dirty="0" err="1"/>
              <a:t>with</a:t>
            </a:r>
            <a:r>
              <a:rPr lang="tr-TR" dirty="0"/>
              <a:t> </a:t>
            </a:r>
            <a:r>
              <a:rPr lang="tr-TR" b="1" dirty="0" err="1"/>
              <a:t>correlative</a:t>
            </a:r>
            <a:r>
              <a:rPr lang="tr-TR" b="1" dirty="0"/>
              <a:t> </a:t>
            </a:r>
            <a:r>
              <a:rPr lang="tr-TR" b="1" dirty="0" err="1"/>
              <a:t>conjunctions</a:t>
            </a:r>
            <a:r>
              <a:rPr lang="tr-TR" b="1" dirty="0"/>
              <a:t>:</a:t>
            </a:r>
            <a:r>
              <a:rPr lang="tr-TR" dirty="0"/>
              <a:t> </a:t>
            </a:r>
            <a:r>
              <a:rPr lang="tr-TR" i="1" dirty="0" err="1"/>
              <a:t>either</a:t>
            </a:r>
            <a:r>
              <a:rPr lang="tr-TR" i="1" dirty="0"/>
              <a:t> …</a:t>
            </a:r>
            <a:r>
              <a:rPr lang="tr-TR" i="1" dirty="0" err="1"/>
              <a:t>or</a:t>
            </a:r>
            <a:r>
              <a:rPr lang="tr-TR" i="1" dirty="0"/>
              <a:t>; </a:t>
            </a:r>
            <a:r>
              <a:rPr lang="tr-TR" i="1" dirty="0" err="1"/>
              <a:t>neither</a:t>
            </a:r>
            <a:r>
              <a:rPr lang="tr-TR" i="1" dirty="0"/>
              <a:t> …</a:t>
            </a:r>
            <a:r>
              <a:rPr lang="tr-TR" i="1" dirty="0" err="1"/>
              <a:t>nor</a:t>
            </a:r>
            <a:r>
              <a:rPr lang="tr-TR" i="1" dirty="0"/>
              <a:t>; </a:t>
            </a:r>
            <a:r>
              <a:rPr lang="tr-TR" i="1" dirty="0" err="1"/>
              <a:t>both</a:t>
            </a:r>
            <a:r>
              <a:rPr lang="tr-TR" i="1" dirty="0"/>
              <a:t> …</a:t>
            </a:r>
            <a:r>
              <a:rPr lang="tr-TR" i="1" dirty="0" err="1"/>
              <a:t>and</a:t>
            </a:r>
            <a:r>
              <a:rPr lang="tr-TR" i="1" dirty="0"/>
              <a:t>; not </a:t>
            </a:r>
            <a:r>
              <a:rPr lang="tr-TR" i="1" dirty="0" err="1"/>
              <a:t>only</a:t>
            </a:r>
            <a:r>
              <a:rPr lang="tr-TR" i="1" dirty="0"/>
              <a:t> …but </a:t>
            </a:r>
            <a:r>
              <a:rPr lang="tr-TR" i="1" dirty="0" err="1"/>
              <a:t>also</a:t>
            </a:r>
            <a:r>
              <a:rPr lang="tr-TR" i="1" dirty="0"/>
              <a:t>; </a:t>
            </a:r>
            <a:r>
              <a:rPr lang="tr-TR" i="1" dirty="0" err="1"/>
              <a:t>whether</a:t>
            </a:r>
            <a:r>
              <a:rPr lang="tr-TR" i="1" dirty="0"/>
              <a:t> …</a:t>
            </a:r>
            <a:r>
              <a:rPr lang="tr-TR" i="1" dirty="0" err="1"/>
              <a:t>or</a:t>
            </a:r>
            <a:r>
              <a:rPr lang="tr-TR" dirty="0"/>
              <a:t>.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sentence</a:t>
            </a:r>
            <a:r>
              <a:rPr lang="tr-TR" dirty="0"/>
              <a:t> </a:t>
            </a:r>
            <a:r>
              <a:rPr lang="tr-TR" dirty="0" err="1"/>
              <a:t>structure</a:t>
            </a:r>
            <a:r>
              <a:rPr lang="tr-TR" dirty="0"/>
              <a:t> </a:t>
            </a:r>
            <a:r>
              <a:rPr lang="tr-TR" dirty="0" err="1"/>
              <a:t>following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second</a:t>
            </a:r>
            <a:r>
              <a:rPr lang="tr-TR" dirty="0"/>
              <a:t> </a:t>
            </a:r>
            <a:r>
              <a:rPr lang="tr-TR" dirty="0" err="1"/>
              <a:t>half</a:t>
            </a:r>
            <a:r>
              <a:rPr lang="tr-TR" dirty="0"/>
              <a:t> of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correlative</a:t>
            </a:r>
            <a:r>
              <a:rPr lang="tr-TR" dirty="0"/>
              <a:t> </a:t>
            </a:r>
            <a:r>
              <a:rPr lang="tr-TR" dirty="0" err="1"/>
              <a:t>conjunction</a:t>
            </a:r>
            <a:r>
              <a:rPr lang="tr-TR" dirty="0"/>
              <a:t> </a:t>
            </a:r>
            <a:r>
              <a:rPr lang="tr-TR" dirty="0" err="1"/>
              <a:t>should</a:t>
            </a:r>
            <a:r>
              <a:rPr lang="tr-TR" dirty="0"/>
              <a:t> </a:t>
            </a:r>
            <a:r>
              <a:rPr lang="tr-TR" dirty="0" err="1"/>
              <a:t>mirror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sentence</a:t>
            </a:r>
            <a:r>
              <a:rPr lang="tr-TR" dirty="0"/>
              <a:t> </a:t>
            </a:r>
            <a:r>
              <a:rPr lang="tr-TR" dirty="0" err="1"/>
              <a:t>structure</a:t>
            </a:r>
            <a:r>
              <a:rPr lang="tr-TR" dirty="0"/>
              <a:t> </a:t>
            </a:r>
            <a:r>
              <a:rPr lang="tr-TR" dirty="0" err="1"/>
              <a:t>following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first</a:t>
            </a:r>
            <a:r>
              <a:rPr lang="tr-TR" dirty="0"/>
              <a:t> </a:t>
            </a:r>
            <a:r>
              <a:rPr lang="tr-TR" dirty="0" err="1"/>
              <a:t>half</a:t>
            </a:r>
            <a:r>
              <a:rPr lang="tr-TR" dirty="0"/>
              <a:t>.</a:t>
            </a:r>
          </a:p>
          <a:p>
            <a:pPr lvl="0">
              <a:buNone/>
            </a:pPr>
            <a:r>
              <a:rPr lang="tr-TR" dirty="0" smtClean="0"/>
              <a:t>      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/>
              <a:t>scientists</a:t>
            </a:r>
            <a:r>
              <a:rPr lang="tr-TR" dirty="0"/>
              <a:t> </a:t>
            </a:r>
            <a:r>
              <a:rPr lang="tr-TR" dirty="0" err="1"/>
              <a:t>disputed</a:t>
            </a:r>
            <a:r>
              <a:rPr lang="tr-TR" dirty="0"/>
              <a:t> </a:t>
            </a:r>
            <a:r>
              <a:rPr lang="tr-TR" u="sng" dirty="0"/>
              <a:t>not </a:t>
            </a:r>
            <a:r>
              <a:rPr lang="tr-TR" u="sng" dirty="0" err="1"/>
              <a:t>only</a:t>
            </a:r>
            <a:r>
              <a:rPr lang="tr-TR" dirty="0"/>
              <a:t> </a:t>
            </a:r>
            <a:r>
              <a:rPr lang="tr-TR" i="1" dirty="0" err="1"/>
              <a:t>the</a:t>
            </a:r>
            <a:r>
              <a:rPr lang="tr-TR" i="1" dirty="0"/>
              <a:t> </a:t>
            </a:r>
            <a:r>
              <a:rPr lang="tr-TR" i="1" dirty="0" err="1"/>
              <a:t>newspaper</a:t>
            </a:r>
            <a:r>
              <a:rPr lang="tr-TR" i="1" dirty="0"/>
              <a:t> </a:t>
            </a:r>
            <a:r>
              <a:rPr lang="tr-TR" i="1" dirty="0" err="1"/>
              <a:t>article</a:t>
            </a:r>
            <a:r>
              <a:rPr lang="tr-TR" dirty="0"/>
              <a:t> </a:t>
            </a:r>
            <a:r>
              <a:rPr lang="tr-TR" u="sng" dirty="0"/>
              <a:t>but </a:t>
            </a:r>
            <a:r>
              <a:rPr lang="tr-TR" u="sng" dirty="0" err="1"/>
              <a:t>also</a:t>
            </a:r>
            <a:r>
              <a:rPr lang="tr-TR" dirty="0"/>
              <a:t> </a:t>
            </a:r>
            <a:r>
              <a:rPr lang="tr-TR" i="1" dirty="0" err="1"/>
              <a:t>the</a:t>
            </a:r>
            <a:r>
              <a:rPr lang="tr-TR" i="1" dirty="0"/>
              <a:t> </a:t>
            </a:r>
            <a:r>
              <a:rPr lang="tr-TR" i="1" dirty="0" err="1"/>
              <a:t>university's</a:t>
            </a:r>
            <a:r>
              <a:rPr lang="tr-TR" i="1" dirty="0"/>
              <a:t> </a:t>
            </a:r>
            <a:r>
              <a:rPr lang="tr-TR" i="1" dirty="0" err="1"/>
              <a:t>official</a:t>
            </a:r>
            <a:r>
              <a:rPr lang="tr-TR" i="1" dirty="0"/>
              <a:t> </a:t>
            </a:r>
            <a:r>
              <a:rPr lang="tr-TR" i="1" dirty="0" err="1"/>
              <a:t>statement</a:t>
            </a:r>
            <a:r>
              <a:rPr lang="tr-TR" dirty="0"/>
              <a:t>. (</a:t>
            </a:r>
            <a:r>
              <a:rPr lang="tr-TR" dirty="0" err="1"/>
              <a:t>parallel</a:t>
            </a:r>
            <a:r>
              <a:rPr lang="tr-TR" dirty="0"/>
              <a:t>: </a:t>
            </a:r>
            <a:r>
              <a:rPr lang="tr-TR" dirty="0" err="1"/>
              <a:t>phrase</a:t>
            </a:r>
            <a:r>
              <a:rPr lang="tr-TR" dirty="0"/>
              <a:t> </a:t>
            </a:r>
            <a:r>
              <a:rPr lang="tr-TR" dirty="0" err="1"/>
              <a:t>with</a:t>
            </a:r>
            <a:r>
              <a:rPr lang="tr-TR" dirty="0"/>
              <a:t> </a:t>
            </a:r>
            <a:r>
              <a:rPr lang="tr-TR" dirty="0" err="1"/>
              <a:t>phrase</a:t>
            </a:r>
            <a:r>
              <a:rPr lang="tr-TR" dirty="0"/>
              <a:t>) </a:t>
            </a:r>
            <a:br>
              <a:rPr lang="tr-TR" dirty="0"/>
            </a:br>
            <a:r>
              <a:rPr lang="tr-TR" dirty="0" smtClean="0"/>
              <a:t>   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/>
              <a:t>scientists</a:t>
            </a:r>
            <a:r>
              <a:rPr lang="tr-TR" dirty="0"/>
              <a:t> </a:t>
            </a:r>
            <a:r>
              <a:rPr lang="tr-TR" dirty="0" err="1"/>
              <a:t>disputed</a:t>
            </a:r>
            <a:r>
              <a:rPr lang="tr-TR" dirty="0"/>
              <a:t> </a:t>
            </a:r>
            <a:r>
              <a:rPr lang="tr-TR" u="sng" dirty="0"/>
              <a:t>not </a:t>
            </a:r>
            <a:r>
              <a:rPr lang="tr-TR" u="sng" dirty="0" err="1"/>
              <a:t>only</a:t>
            </a:r>
            <a:r>
              <a:rPr lang="tr-TR" dirty="0"/>
              <a:t> </a:t>
            </a:r>
            <a:r>
              <a:rPr lang="tr-TR" i="1" dirty="0" err="1"/>
              <a:t>the</a:t>
            </a:r>
            <a:r>
              <a:rPr lang="tr-TR" i="1" dirty="0"/>
              <a:t> </a:t>
            </a:r>
            <a:r>
              <a:rPr lang="tr-TR" i="1" dirty="0" err="1"/>
              <a:t>newspaper</a:t>
            </a:r>
            <a:r>
              <a:rPr lang="tr-TR" i="1" dirty="0"/>
              <a:t> </a:t>
            </a:r>
            <a:r>
              <a:rPr lang="tr-TR" i="1" dirty="0" err="1"/>
              <a:t>article</a:t>
            </a:r>
            <a:r>
              <a:rPr lang="tr-TR" dirty="0"/>
              <a:t> </a:t>
            </a:r>
            <a:r>
              <a:rPr lang="tr-TR" u="sng" dirty="0"/>
              <a:t>but </a:t>
            </a:r>
            <a:r>
              <a:rPr lang="tr-TR" u="sng" dirty="0" err="1"/>
              <a:t>also</a:t>
            </a:r>
            <a:r>
              <a:rPr lang="tr-TR" dirty="0"/>
              <a:t> </a:t>
            </a:r>
            <a:r>
              <a:rPr lang="tr-TR" i="1" dirty="0" err="1"/>
              <a:t>they</a:t>
            </a:r>
            <a:r>
              <a:rPr lang="tr-TR" i="1" dirty="0"/>
              <a:t> </a:t>
            </a:r>
            <a:r>
              <a:rPr lang="tr-TR" i="1" dirty="0" err="1"/>
              <a:t>disputed</a:t>
            </a:r>
            <a:r>
              <a:rPr lang="tr-TR" i="1" dirty="0"/>
              <a:t> </a:t>
            </a:r>
            <a:r>
              <a:rPr lang="tr-TR" i="1" dirty="0" err="1"/>
              <a:t>the</a:t>
            </a:r>
            <a:r>
              <a:rPr lang="tr-TR" i="1" dirty="0"/>
              <a:t> </a:t>
            </a:r>
            <a:r>
              <a:rPr lang="tr-TR" i="1" dirty="0" err="1"/>
              <a:t>university's</a:t>
            </a:r>
            <a:r>
              <a:rPr lang="tr-TR" i="1" dirty="0"/>
              <a:t> </a:t>
            </a:r>
            <a:r>
              <a:rPr lang="tr-TR" i="1" dirty="0" err="1"/>
              <a:t>official</a:t>
            </a:r>
            <a:r>
              <a:rPr lang="tr-TR" i="1" dirty="0"/>
              <a:t> </a:t>
            </a:r>
            <a:r>
              <a:rPr lang="tr-TR" i="1" dirty="0" err="1"/>
              <a:t>statement</a:t>
            </a:r>
            <a:r>
              <a:rPr lang="tr-TR" dirty="0"/>
              <a:t>. (</a:t>
            </a:r>
            <a:r>
              <a:rPr lang="tr-TR" dirty="0" err="1"/>
              <a:t>faulty</a:t>
            </a:r>
            <a:r>
              <a:rPr lang="tr-TR" dirty="0"/>
              <a:t> </a:t>
            </a:r>
            <a:r>
              <a:rPr lang="tr-TR" dirty="0" err="1"/>
              <a:t>parallelism</a:t>
            </a:r>
            <a:r>
              <a:rPr lang="tr-TR" dirty="0"/>
              <a:t>: </a:t>
            </a:r>
            <a:r>
              <a:rPr lang="tr-TR" dirty="0" err="1"/>
              <a:t>phrase</a:t>
            </a:r>
            <a:r>
              <a:rPr lang="tr-TR" dirty="0"/>
              <a:t> </a:t>
            </a:r>
            <a:r>
              <a:rPr lang="tr-TR" dirty="0" err="1"/>
              <a:t>with</a:t>
            </a:r>
            <a:r>
              <a:rPr lang="tr-TR" dirty="0"/>
              <a:t> </a:t>
            </a:r>
            <a:r>
              <a:rPr lang="tr-TR" dirty="0" err="1"/>
              <a:t>clause</a:t>
            </a:r>
            <a:r>
              <a:rPr lang="tr-TR" dirty="0"/>
              <a:t>) </a:t>
            </a:r>
          </a:p>
          <a:p>
            <a:pPr>
              <a:buNone/>
            </a:pPr>
            <a:endParaRPr lang="tr-TR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tr-TR" u="sng" dirty="0" smtClean="0">
                <a:latin typeface="Comic Sans MS" pitchFamily="66" charset="0"/>
              </a:rPr>
              <a:t>     </a:t>
            </a:r>
            <a:r>
              <a:rPr lang="tr-TR" u="sng" dirty="0" err="1" smtClean="0">
                <a:latin typeface="Comic Sans MS" pitchFamily="66" charset="0"/>
              </a:rPr>
              <a:t>Either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i="1" dirty="0">
                <a:latin typeface="Comic Sans MS" pitchFamily="66" charset="0"/>
              </a:rPr>
              <a:t>I </a:t>
            </a:r>
            <a:r>
              <a:rPr lang="tr-TR" i="1" dirty="0" err="1">
                <a:latin typeface="Comic Sans MS" pitchFamily="66" charset="0"/>
              </a:rPr>
              <a:t>like</a:t>
            </a:r>
            <a:r>
              <a:rPr lang="tr-TR" i="1" dirty="0">
                <a:latin typeface="Comic Sans MS" pitchFamily="66" charset="0"/>
              </a:rPr>
              <a:t> </a:t>
            </a:r>
            <a:r>
              <a:rPr lang="tr-TR" i="1" dirty="0" err="1">
                <a:latin typeface="Comic Sans MS" pitchFamily="66" charset="0"/>
              </a:rPr>
              <a:t>the</a:t>
            </a:r>
            <a:r>
              <a:rPr lang="tr-TR" i="1" dirty="0">
                <a:latin typeface="Comic Sans MS" pitchFamily="66" charset="0"/>
              </a:rPr>
              <a:t> </a:t>
            </a:r>
            <a:r>
              <a:rPr lang="tr-TR" i="1" dirty="0" err="1">
                <a:latin typeface="Comic Sans MS" pitchFamily="66" charset="0"/>
              </a:rPr>
              <a:t>job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u="sng" dirty="0" err="1">
                <a:latin typeface="Comic Sans MS" pitchFamily="66" charset="0"/>
              </a:rPr>
              <a:t>or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i="1" dirty="0">
                <a:latin typeface="Comic Sans MS" pitchFamily="66" charset="0"/>
              </a:rPr>
              <a:t>I </a:t>
            </a:r>
            <a:r>
              <a:rPr lang="tr-TR" i="1" dirty="0" err="1">
                <a:latin typeface="Comic Sans MS" pitchFamily="66" charset="0"/>
              </a:rPr>
              <a:t>don't</a:t>
            </a:r>
            <a:r>
              <a:rPr lang="tr-TR" i="1" dirty="0">
                <a:latin typeface="Comic Sans MS" pitchFamily="66" charset="0"/>
              </a:rPr>
              <a:t> </a:t>
            </a:r>
            <a:r>
              <a:rPr lang="tr-TR" i="1" dirty="0" err="1">
                <a:latin typeface="Comic Sans MS" pitchFamily="66" charset="0"/>
              </a:rPr>
              <a:t>like</a:t>
            </a:r>
            <a:r>
              <a:rPr lang="tr-TR" i="1" dirty="0">
                <a:latin typeface="Comic Sans MS" pitchFamily="66" charset="0"/>
              </a:rPr>
              <a:t> it</a:t>
            </a:r>
            <a:r>
              <a:rPr lang="tr-TR" dirty="0">
                <a:latin typeface="Comic Sans MS" pitchFamily="66" charset="0"/>
              </a:rPr>
              <a:t>. (</a:t>
            </a:r>
            <a:r>
              <a:rPr lang="tr-TR" dirty="0" err="1">
                <a:latin typeface="Comic Sans MS" pitchFamily="66" charset="0"/>
              </a:rPr>
              <a:t>parallel</a:t>
            </a:r>
            <a:r>
              <a:rPr lang="tr-TR" dirty="0">
                <a:latin typeface="Comic Sans MS" pitchFamily="66" charset="0"/>
              </a:rPr>
              <a:t>: </a:t>
            </a:r>
            <a:r>
              <a:rPr lang="tr-TR" dirty="0" err="1">
                <a:latin typeface="Comic Sans MS" pitchFamily="66" charset="0"/>
              </a:rPr>
              <a:t>clause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with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clause</a:t>
            </a:r>
            <a:r>
              <a:rPr lang="tr-TR" dirty="0">
                <a:latin typeface="Comic Sans MS" pitchFamily="66" charset="0"/>
              </a:rPr>
              <a:t>) </a:t>
            </a:r>
            <a:br>
              <a:rPr lang="tr-TR" dirty="0">
                <a:latin typeface="Comic Sans MS" pitchFamily="66" charset="0"/>
              </a:rPr>
            </a:br>
            <a:r>
              <a:rPr lang="tr-TR" dirty="0" smtClean="0">
                <a:latin typeface="Comic Sans MS" pitchFamily="66" charset="0"/>
              </a:rPr>
              <a:t>  </a:t>
            </a:r>
            <a:r>
              <a:rPr lang="tr-TR" u="sng" dirty="0" err="1" smtClean="0">
                <a:latin typeface="Comic Sans MS" pitchFamily="66" charset="0"/>
              </a:rPr>
              <a:t>Either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i="1" dirty="0">
                <a:latin typeface="Comic Sans MS" pitchFamily="66" charset="0"/>
              </a:rPr>
              <a:t>I </a:t>
            </a:r>
            <a:r>
              <a:rPr lang="tr-TR" i="1" dirty="0" err="1">
                <a:latin typeface="Comic Sans MS" pitchFamily="66" charset="0"/>
              </a:rPr>
              <a:t>like</a:t>
            </a:r>
            <a:r>
              <a:rPr lang="tr-TR" i="1" dirty="0">
                <a:latin typeface="Comic Sans MS" pitchFamily="66" charset="0"/>
              </a:rPr>
              <a:t> </a:t>
            </a:r>
            <a:r>
              <a:rPr lang="tr-TR" i="1" dirty="0" err="1">
                <a:latin typeface="Comic Sans MS" pitchFamily="66" charset="0"/>
              </a:rPr>
              <a:t>the</a:t>
            </a:r>
            <a:r>
              <a:rPr lang="tr-TR" i="1" dirty="0">
                <a:latin typeface="Comic Sans MS" pitchFamily="66" charset="0"/>
              </a:rPr>
              <a:t> </a:t>
            </a:r>
            <a:r>
              <a:rPr lang="tr-TR" i="1" dirty="0" err="1">
                <a:latin typeface="Comic Sans MS" pitchFamily="66" charset="0"/>
              </a:rPr>
              <a:t>job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u="sng" dirty="0" err="1">
                <a:latin typeface="Comic Sans MS" pitchFamily="66" charset="0"/>
              </a:rPr>
              <a:t>or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i="1" dirty="0">
                <a:latin typeface="Comic Sans MS" pitchFamily="66" charset="0"/>
              </a:rPr>
              <a:t>I </a:t>
            </a:r>
            <a:r>
              <a:rPr lang="tr-TR" i="1" dirty="0" err="1">
                <a:latin typeface="Comic Sans MS" pitchFamily="66" charset="0"/>
              </a:rPr>
              <a:t>don't</a:t>
            </a:r>
            <a:r>
              <a:rPr lang="tr-TR" dirty="0">
                <a:latin typeface="Comic Sans MS" pitchFamily="66" charset="0"/>
              </a:rPr>
              <a:t>. (</a:t>
            </a:r>
            <a:r>
              <a:rPr lang="tr-TR" dirty="0" err="1">
                <a:latin typeface="Comic Sans MS" pitchFamily="66" charset="0"/>
              </a:rPr>
              <a:t>parallel</a:t>
            </a:r>
            <a:r>
              <a:rPr lang="tr-TR" dirty="0">
                <a:latin typeface="Comic Sans MS" pitchFamily="66" charset="0"/>
              </a:rPr>
              <a:t>: </a:t>
            </a:r>
            <a:r>
              <a:rPr lang="tr-TR" dirty="0" err="1">
                <a:latin typeface="Comic Sans MS" pitchFamily="66" charset="0"/>
              </a:rPr>
              <a:t>clause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with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clause</a:t>
            </a:r>
            <a:r>
              <a:rPr lang="tr-TR" dirty="0">
                <a:latin typeface="Comic Sans MS" pitchFamily="66" charset="0"/>
              </a:rPr>
              <a:t>) </a:t>
            </a:r>
            <a:br>
              <a:rPr lang="tr-TR" dirty="0">
                <a:latin typeface="Comic Sans MS" pitchFamily="66" charset="0"/>
              </a:rPr>
            </a:br>
            <a:r>
              <a:rPr lang="tr-TR" dirty="0" smtClean="0">
                <a:latin typeface="Comic Sans MS" pitchFamily="66" charset="0"/>
              </a:rPr>
              <a:t>  </a:t>
            </a:r>
            <a:r>
              <a:rPr lang="tr-TR" u="sng" dirty="0" err="1" smtClean="0">
                <a:latin typeface="Comic Sans MS" pitchFamily="66" charset="0"/>
              </a:rPr>
              <a:t>Either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i="1" dirty="0">
                <a:latin typeface="Comic Sans MS" pitchFamily="66" charset="0"/>
              </a:rPr>
              <a:t>I </a:t>
            </a:r>
            <a:r>
              <a:rPr lang="tr-TR" i="1" dirty="0" err="1">
                <a:latin typeface="Comic Sans MS" pitchFamily="66" charset="0"/>
              </a:rPr>
              <a:t>like</a:t>
            </a:r>
            <a:r>
              <a:rPr lang="tr-TR" i="1" dirty="0">
                <a:latin typeface="Comic Sans MS" pitchFamily="66" charset="0"/>
              </a:rPr>
              <a:t> </a:t>
            </a:r>
            <a:r>
              <a:rPr lang="tr-TR" i="1" dirty="0" err="1">
                <a:latin typeface="Comic Sans MS" pitchFamily="66" charset="0"/>
              </a:rPr>
              <a:t>the</a:t>
            </a:r>
            <a:r>
              <a:rPr lang="tr-TR" i="1" dirty="0">
                <a:latin typeface="Comic Sans MS" pitchFamily="66" charset="0"/>
              </a:rPr>
              <a:t> </a:t>
            </a:r>
            <a:r>
              <a:rPr lang="tr-TR" i="1" dirty="0" err="1">
                <a:latin typeface="Comic Sans MS" pitchFamily="66" charset="0"/>
              </a:rPr>
              <a:t>job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u="sng" dirty="0" err="1">
                <a:latin typeface="Comic Sans MS" pitchFamily="66" charset="0"/>
              </a:rPr>
              <a:t>or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i="1" dirty="0">
                <a:latin typeface="Comic Sans MS" pitchFamily="66" charset="0"/>
              </a:rPr>
              <a:t>not</a:t>
            </a:r>
            <a:r>
              <a:rPr lang="tr-TR" dirty="0">
                <a:latin typeface="Comic Sans MS" pitchFamily="66" charset="0"/>
              </a:rPr>
              <a:t>. (</a:t>
            </a:r>
            <a:r>
              <a:rPr lang="tr-TR" dirty="0" err="1">
                <a:latin typeface="Comic Sans MS" pitchFamily="66" charset="0"/>
              </a:rPr>
              <a:t>faulty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parallelism</a:t>
            </a:r>
            <a:r>
              <a:rPr lang="tr-TR" dirty="0">
                <a:latin typeface="Comic Sans MS" pitchFamily="66" charset="0"/>
              </a:rPr>
              <a:t>: </a:t>
            </a:r>
            <a:r>
              <a:rPr lang="tr-TR" dirty="0" err="1">
                <a:latin typeface="Comic Sans MS" pitchFamily="66" charset="0"/>
              </a:rPr>
              <a:t>clause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with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adverb</a:t>
            </a:r>
            <a:r>
              <a:rPr lang="tr-TR" dirty="0">
                <a:latin typeface="Comic Sans MS" pitchFamily="66" charset="0"/>
              </a:rPr>
              <a:t>) </a:t>
            </a:r>
          </a:p>
          <a:p>
            <a:pPr lvl="0">
              <a:buNone/>
            </a:pPr>
            <a:r>
              <a:rPr lang="tr-TR" dirty="0" smtClean="0">
                <a:latin typeface="Comic Sans MS" pitchFamily="66" charset="0"/>
              </a:rPr>
              <a:t>      I </a:t>
            </a:r>
            <a:r>
              <a:rPr lang="tr-TR" dirty="0" err="1">
                <a:latin typeface="Comic Sans MS" pitchFamily="66" charset="0"/>
              </a:rPr>
              <a:t>have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u="sng" dirty="0" err="1">
                <a:latin typeface="Comic Sans MS" pitchFamily="66" charset="0"/>
              </a:rPr>
              <a:t>neither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i="1" dirty="0" err="1">
                <a:latin typeface="Comic Sans MS" pitchFamily="66" charset="0"/>
              </a:rPr>
              <a:t>the</a:t>
            </a:r>
            <a:r>
              <a:rPr lang="tr-TR" i="1" dirty="0">
                <a:latin typeface="Comic Sans MS" pitchFamily="66" charset="0"/>
              </a:rPr>
              <a:t> </a:t>
            </a:r>
            <a:r>
              <a:rPr lang="tr-TR" i="1" dirty="0" err="1">
                <a:latin typeface="Comic Sans MS" pitchFamily="66" charset="0"/>
              </a:rPr>
              <a:t>patience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u="sng" dirty="0" err="1">
                <a:latin typeface="Comic Sans MS" pitchFamily="66" charset="0"/>
              </a:rPr>
              <a:t>nor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i="1" dirty="0" err="1">
                <a:latin typeface="Comic Sans MS" pitchFamily="66" charset="0"/>
              </a:rPr>
              <a:t>the</a:t>
            </a:r>
            <a:r>
              <a:rPr lang="tr-TR" i="1" dirty="0">
                <a:latin typeface="Comic Sans MS" pitchFamily="66" charset="0"/>
              </a:rPr>
              <a:t> time </a:t>
            </a:r>
            <a:r>
              <a:rPr lang="tr-TR" i="1" dirty="0" err="1">
                <a:latin typeface="Comic Sans MS" pitchFamily="66" charset="0"/>
              </a:rPr>
              <a:t>to</a:t>
            </a:r>
            <a:r>
              <a:rPr lang="tr-TR" i="1" dirty="0">
                <a:latin typeface="Comic Sans MS" pitchFamily="66" charset="0"/>
              </a:rPr>
              <a:t> </a:t>
            </a:r>
            <a:r>
              <a:rPr lang="tr-TR" i="1" dirty="0" err="1">
                <a:latin typeface="Comic Sans MS" pitchFamily="66" charset="0"/>
              </a:rPr>
              <a:t>complete</a:t>
            </a:r>
            <a:r>
              <a:rPr lang="tr-TR" i="1" dirty="0">
                <a:latin typeface="Comic Sans MS" pitchFamily="66" charset="0"/>
              </a:rPr>
              <a:t> </a:t>
            </a:r>
            <a:r>
              <a:rPr lang="tr-TR" i="1" dirty="0" err="1">
                <a:latin typeface="Comic Sans MS" pitchFamily="66" charset="0"/>
              </a:rPr>
              <a:t>the</a:t>
            </a:r>
            <a:r>
              <a:rPr lang="tr-TR" i="1" dirty="0">
                <a:latin typeface="Comic Sans MS" pitchFamily="66" charset="0"/>
              </a:rPr>
              <a:t> </a:t>
            </a:r>
            <a:r>
              <a:rPr lang="tr-TR" i="1" dirty="0" err="1">
                <a:latin typeface="Comic Sans MS" pitchFamily="66" charset="0"/>
              </a:rPr>
              <a:t>assignment</a:t>
            </a:r>
            <a:r>
              <a:rPr lang="tr-TR" dirty="0">
                <a:latin typeface="Comic Sans MS" pitchFamily="66" charset="0"/>
              </a:rPr>
              <a:t>. (</a:t>
            </a:r>
            <a:r>
              <a:rPr lang="tr-TR" dirty="0" err="1">
                <a:latin typeface="Comic Sans MS" pitchFamily="66" charset="0"/>
              </a:rPr>
              <a:t>parallel</a:t>
            </a:r>
            <a:r>
              <a:rPr lang="tr-TR" dirty="0">
                <a:latin typeface="Comic Sans MS" pitchFamily="66" charset="0"/>
              </a:rPr>
              <a:t>: </a:t>
            </a:r>
            <a:r>
              <a:rPr lang="tr-TR" dirty="0" err="1">
                <a:latin typeface="Comic Sans MS" pitchFamily="66" charset="0"/>
              </a:rPr>
              <a:t>noun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phrase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with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noun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phrase</a:t>
            </a:r>
            <a:r>
              <a:rPr lang="tr-TR" dirty="0">
                <a:latin typeface="Comic Sans MS" pitchFamily="66" charset="0"/>
              </a:rPr>
              <a:t>) </a:t>
            </a:r>
            <a:br>
              <a:rPr lang="tr-TR" dirty="0">
                <a:latin typeface="Comic Sans MS" pitchFamily="66" charset="0"/>
              </a:rPr>
            </a:br>
            <a:r>
              <a:rPr lang="tr-TR" dirty="0" smtClean="0">
                <a:latin typeface="Comic Sans MS" pitchFamily="66" charset="0"/>
              </a:rPr>
              <a:t>   I </a:t>
            </a:r>
            <a:r>
              <a:rPr lang="tr-TR" dirty="0" err="1">
                <a:latin typeface="Comic Sans MS" pitchFamily="66" charset="0"/>
              </a:rPr>
              <a:t>have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u="sng" dirty="0" err="1">
                <a:latin typeface="Comic Sans MS" pitchFamily="66" charset="0"/>
              </a:rPr>
              <a:t>neither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dirty="0" err="1">
                <a:latin typeface="Comic Sans MS" pitchFamily="66" charset="0"/>
              </a:rPr>
              <a:t>the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patience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to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complete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the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assignment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u="sng" dirty="0" err="1">
                <a:latin typeface="Comic Sans MS" pitchFamily="66" charset="0"/>
              </a:rPr>
              <a:t>nor</a:t>
            </a:r>
            <a:r>
              <a:rPr lang="tr-TR" dirty="0">
                <a:latin typeface="Comic Sans MS" pitchFamily="66" charset="0"/>
              </a:rPr>
              <a:t> do I </a:t>
            </a:r>
            <a:r>
              <a:rPr lang="tr-TR" dirty="0" err="1">
                <a:latin typeface="Comic Sans MS" pitchFamily="66" charset="0"/>
              </a:rPr>
              <a:t>have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the</a:t>
            </a:r>
            <a:r>
              <a:rPr lang="tr-TR" dirty="0">
                <a:latin typeface="Comic Sans MS" pitchFamily="66" charset="0"/>
              </a:rPr>
              <a:t> time </a:t>
            </a:r>
            <a:r>
              <a:rPr lang="tr-TR" dirty="0" err="1">
                <a:latin typeface="Comic Sans MS" pitchFamily="66" charset="0"/>
              </a:rPr>
              <a:t>complete</a:t>
            </a:r>
            <a:r>
              <a:rPr lang="tr-TR" dirty="0">
                <a:latin typeface="Comic Sans MS" pitchFamily="66" charset="0"/>
              </a:rPr>
              <a:t> it. (</a:t>
            </a:r>
            <a:r>
              <a:rPr lang="tr-TR" dirty="0" err="1">
                <a:latin typeface="Comic Sans MS" pitchFamily="66" charset="0"/>
              </a:rPr>
              <a:t>faulty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parallelism</a:t>
            </a:r>
            <a:r>
              <a:rPr lang="tr-TR" dirty="0">
                <a:latin typeface="Comic Sans MS" pitchFamily="66" charset="0"/>
              </a:rPr>
              <a:t>: </a:t>
            </a:r>
            <a:r>
              <a:rPr lang="tr-TR" dirty="0" err="1">
                <a:latin typeface="Comic Sans MS" pitchFamily="66" charset="0"/>
              </a:rPr>
              <a:t>phrase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with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clause</a:t>
            </a:r>
            <a:r>
              <a:rPr lang="tr-TR" dirty="0">
                <a:latin typeface="Comic Sans MS" pitchFamily="66" charset="0"/>
              </a:rPr>
              <a:t>) </a:t>
            </a:r>
          </a:p>
          <a:p>
            <a:endParaRPr lang="tr-TR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845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r-TR" b="1" i="1" dirty="0" smtClean="0">
                <a:latin typeface="Comic Sans MS" pitchFamily="66" charset="0"/>
              </a:rPr>
              <a:t>     </a:t>
            </a:r>
            <a:r>
              <a:rPr lang="tr-TR" b="1" i="1" dirty="0" err="1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Parallel</a:t>
            </a:r>
            <a:r>
              <a:rPr lang="tr-TR" b="1" i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tr-TR" b="1" i="1" dirty="0" err="1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structure</a:t>
            </a:r>
            <a:r>
              <a:rPr lang="tr-TR" b="1" i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tr-TR" b="1" i="1" dirty="0" err="1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with</a:t>
            </a:r>
            <a:r>
              <a:rPr lang="tr-TR" b="1" i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tr-TR" b="1" i="1" dirty="0" err="1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verbs</a:t>
            </a:r>
            <a:endParaRPr lang="tr-TR" b="1" i="1" dirty="0" smtClean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tr-TR" dirty="0" smtClean="0">
                <a:latin typeface="Comic Sans MS" pitchFamily="66" charset="0"/>
              </a:rPr>
              <a:t>     </a:t>
            </a:r>
          </a:p>
          <a:p>
            <a:pPr>
              <a:buNone/>
            </a:pPr>
            <a:r>
              <a:rPr lang="tr-TR" dirty="0" smtClean="0">
                <a:latin typeface="Comic Sans MS" pitchFamily="66" charset="0"/>
              </a:rPr>
              <a:t>      </a:t>
            </a:r>
            <a:r>
              <a:rPr lang="tr-TR" dirty="0" err="1" smtClean="0">
                <a:latin typeface="Comic Sans MS" pitchFamily="66" charset="0"/>
              </a:rPr>
              <a:t>When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you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have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more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than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one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verb</a:t>
            </a:r>
            <a:r>
              <a:rPr lang="tr-TR" dirty="0" smtClean="0">
                <a:latin typeface="Comic Sans MS" pitchFamily="66" charset="0"/>
              </a:rPr>
              <a:t> in a </a:t>
            </a:r>
            <a:r>
              <a:rPr lang="tr-TR" dirty="0" err="1" smtClean="0">
                <a:latin typeface="Comic Sans MS" pitchFamily="66" charset="0"/>
              </a:rPr>
              <a:t>sentence</a:t>
            </a:r>
            <a:r>
              <a:rPr lang="tr-TR" dirty="0" smtClean="0">
                <a:latin typeface="Comic Sans MS" pitchFamily="66" charset="0"/>
              </a:rPr>
              <a:t>, be sure </a:t>
            </a:r>
            <a:r>
              <a:rPr lang="tr-TR" dirty="0" err="1" smtClean="0">
                <a:latin typeface="Comic Sans MS" pitchFamily="66" charset="0"/>
              </a:rPr>
              <a:t>to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make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the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verbs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parallel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by</a:t>
            </a:r>
            <a:r>
              <a:rPr lang="tr-TR" dirty="0" smtClean="0">
                <a:latin typeface="Comic Sans MS" pitchFamily="66" charset="0"/>
              </a:rPr>
              <a:t> not </a:t>
            </a:r>
            <a:r>
              <a:rPr lang="tr-TR" dirty="0" err="1" smtClean="0">
                <a:latin typeface="Comic Sans MS" pitchFamily="66" charset="0"/>
              </a:rPr>
              <a:t>shifting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tenses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unnecessarily</a:t>
            </a:r>
            <a:r>
              <a:rPr lang="tr-TR" dirty="0" smtClean="0">
                <a:latin typeface="Comic Sans MS" pitchFamily="66" charset="0"/>
              </a:rPr>
              <a:t>. </a:t>
            </a:r>
            <a:r>
              <a:rPr lang="tr-TR" dirty="0" err="1" smtClean="0">
                <a:latin typeface="Comic Sans MS" pitchFamily="66" charset="0"/>
              </a:rPr>
              <a:t>Also</a:t>
            </a:r>
            <a:r>
              <a:rPr lang="tr-TR" dirty="0" smtClean="0">
                <a:latin typeface="Comic Sans MS" pitchFamily="66" charset="0"/>
              </a:rPr>
              <a:t>, </a:t>
            </a:r>
            <a:r>
              <a:rPr lang="tr-TR" dirty="0" err="1" smtClean="0">
                <a:latin typeface="Comic Sans MS" pitchFamily="66" charset="0"/>
              </a:rPr>
              <a:t>don't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shift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from</a:t>
            </a:r>
            <a:r>
              <a:rPr lang="tr-TR" dirty="0" smtClean="0">
                <a:latin typeface="Comic Sans MS" pitchFamily="66" charset="0"/>
              </a:rPr>
              <a:t> an </a:t>
            </a:r>
            <a:r>
              <a:rPr lang="tr-TR" dirty="0" err="1" smtClean="0">
                <a:latin typeface="Comic Sans MS" pitchFamily="66" charset="0"/>
              </a:rPr>
              <a:t>active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to</a:t>
            </a:r>
            <a:r>
              <a:rPr lang="tr-TR" dirty="0" smtClean="0">
                <a:latin typeface="Comic Sans MS" pitchFamily="66" charset="0"/>
              </a:rPr>
              <a:t> a </a:t>
            </a:r>
            <a:r>
              <a:rPr lang="tr-TR" dirty="0" err="1" smtClean="0">
                <a:latin typeface="Comic Sans MS" pitchFamily="66" charset="0"/>
              </a:rPr>
              <a:t>passive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verb</a:t>
            </a:r>
            <a:r>
              <a:rPr lang="tr-TR" dirty="0" smtClean="0">
                <a:latin typeface="Comic Sans MS" pitchFamily="66" charset="0"/>
              </a:rPr>
              <a:t>.</a:t>
            </a:r>
          </a:p>
          <a:p>
            <a:pPr lvl="0">
              <a:buNone/>
            </a:pPr>
            <a:r>
              <a:rPr lang="tr-TR" dirty="0" smtClean="0">
                <a:latin typeface="Comic Sans MS" pitchFamily="66" charset="0"/>
              </a:rPr>
              <a:t>        </a:t>
            </a:r>
            <a:endParaRPr lang="tr-TR" dirty="0"/>
          </a:p>
        </p:txBody>
      </p:sp>
      <p:pic>
        <p:nvPicPr>
          <p:cNvPr id="5" name="4 Resim" descr="images (5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4077072"/>
            <a:ext cx="6408712" cy="2520280"/>
          </a:xfrm>
          <a:prstGeom prst="rect">
            <a:avLst/>
          </a:prstGeo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248472"/>
          </a:xfrm>
        </p:spPr>
        <p:txBody>
          <a:bodyPr/>
          <a:lstStyle/>
          <a:p>
            <a:pPr lvl="0">
              <a:buNone/>
            </a:pPr>
            <a:r>
              <a:rPr lang="tr-TR" dirty="0" smtClean="0">
                <a:latin typeface="Comic Sans MS" pitchFamily="66" charset="0"/>
              </a:rPr>
              <a:t>     </a:t>
            </a:r>
            <a:r>
              <a:rPr lang="tr-TR" dirty="0" err="1" smtClean="0">
                <a:latin typeface="Comic Sans MS" pitchFamily="66" charset="0"/>
              </a:rPr>
              <a:t>Kate</a:t>
            </a:r>
            <a:r>
              <a:rPr lang="tr-TR" dirty="0" smtClean="0">
                <a:latin typeface="Comic Sans MS" pitchFamily="66" charset="0"/>
              </a:rPr>
              <a:t> </a:t>
            </a:r>
            <a:r>
              <a:rPr lang="tr-TR" i="1" dirty="0" err="1" smtClean="0">
                <a:latin typeface="Comic Sans MS" pitchFamily="66" charset="0"/>
              </a:rPr>
              <a:t>prepared</a:t>
            </a:r>
            <a:r>
              <a:rPr lang="tr-TR" dirty="0" smtClean="0">
                <a:latin typeface="Comic Sans MS" pitchFamily="66" charset="0"/>
              </a:rPr>
              <a:t> </a:t>
            </a:r>
            <a:r>
              <a:rPr lang="tr-TR" dirty="0" err="1" smtClean="0">
                <a:latin typeface="Comic Sans MS" pitchFamily="66" charset="0"/>
              </a:rPr>
              <a:t>the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speech</a:t>
            </a:r>
            <a:r>
              <a:rPr lang="tr-TR" dirty="0" smtClean="0">
                <a:latin typeface="Comic Sans MS" pitchFamily="66" charset="0"/>
              </a:rPr>
              <a:t> on </a:t>
            </a:r>
            <a:r>
              <a:rPr lang="tr-TR" dirty="0" err="1" smtClean="0">
                <a:latin typeface="Comic Sans MS" pitchFamily="66" charset="0"/>
              </a:rPr>
              <a:t>the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plane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and</a:t>
            </a:r>
            <a:r>
              <a:rPr lang="tr-TR" dirty="0" smtClean="0">
                <a:latin typeface="Comic Sans MS" pitchFamily="66" charset="0"/>
              </a:rPr>
              <a:t> </a:t>
            </a:r>
            <a:r>
              <a:rPr lang="tr-TR" i="1" dirty="0" err="1" smtClean="0">
                <a:latin typeface="Comic Sans MS" pitchFamily="66" charset="0"/>
              </a:rPr>
              <a:t>delivered</a:t>
            </a:r>
            <a:r>
              <a:rPr lang="tr-TR" dirty="0" smtClean="0">
                <a:latin typeface="Comic Sans MS" pitchFamily="66" charset="0"/>
              </a:rPr>
              <a:t> it at </a:t>
            </a:r>
            <a:r>
              <a:rPr lang="tr-TR" dirty="0" err="1" smtClean="0">
                <a:latin typeface="Comic Sans MS" pitchFamily="66" charset="0"/>
              </a:rPr>
              <a:t>the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conference</a:t>
            </a:r>
            <a:r>
              <a:rPr lang="tr-TR" dirty="0" smtClean="0">
                <a:latin typeface="Comic Sans MS" pitchFamily="66" charset="0"/>
              </a:rPr>
              <a:t>. (</a:t>
            </a:r>
            <a:r>
              <a:rPr lang="tr-TR" dirty="0" err="1" smtClean="0">
                <a:latin typeface="Comic Sans MS" pitchFamily="66" charset="0"/>
              </a:rPr>
              <a:t>parallel</a:t>
            </a:r>
            <a:r>
              <a:rPr lang="tr-TR" dirty="0" smtClean="0">
                <a:latin typeface="Comic Sans MS" pitchFamily="66" charset="0"/>
              </a:rPr>
              <a:t>: </a:t>
            </a:r>
            <a:r>
              <a:rPr lang="tr-TR" dirty="0" err="1" smtClean="0">
                <a:latin typeface="Comic Sans MS" pitchFamily="66" charset="0"/>
              </a:rPr>
              <a:t>both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verbs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are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active</a:t>
            </a:r>
            <a:r>
              <a:rPr lang="tr-TR" dirty="0" smtClean="0">
                <a:latin typeface="Comic Sans MS" pitchFamily="66" charset="0"/>
              </a:rPr>
              <a:t>) </a:t>
            </a:r>
            <a:br>
              <a:rPr lang="tr-TR" dirty="0" smtClean="0">
                <a:latin typeface="Comic Sans MS" pitchFamily="66" charset="0"/>
              </a:rPr>
            </a:br>
            <a:r>
              <a:rPr lang="tr-TR" dirty="0" smtClean="0">
                <a:latin typeface="Comic Sans MS" pitchFamily="66" charset="0"/>
              </a:rPr>
              <a:t>       </a:t>
            </a:r>
          </a:p>
          <a:p>
            <a:pPr lvl="0">
              <a:buNone/>
            </a:pPr>
            <a:r>
              <a:rPr lang="tr-TR" dirty="0" smtClean="0">
                <a:latin typeface="Comic Sans MS" pitchFamily="66" charset="0"/>
              </a:rPr>
              <a:t>   </a:t>
            </a:r>
          </a:p>
          <a:p>
            <a:pPr lvl="0">
              <a:buNone/>
            </a:pPr>
            <a:r>
              <a:rPr lang="tr-TR" dirty="0" smtClean="0">
                <a:latin typeface="Comic Sans MS" pitchFamily="66" charset="0"/>
              </a:rPr>
              <a:t>     </a:t>
            </a:r>
            <a:r>
              <a:rPr lang="tr-TR" dirty="0" err="1" smtClean="0">
                <a:latin typeface="Comic Sans MS" pitchFamily="66" charset="0"/>
              </a:rPr>
              <a:t>Kate</a:t>
            </a:r>
            <a:r>
              <a:rPr lang="tr-TR" dirty="0" smtClean="0">
                <a:latin typeface="Comic Sans MS" pitchFamily="66" charset="0"/>
              </a:rPr>
              <a:t> </a:t>
            </a:r>
            <a:r>
              <a:rPr lang="tr-TR" i="1" dirty="0" err="1" smtClean="0">
                <a:latin typeface="Comic Sans MS" pitchFamily="66" charset="0"/>
              </a:rPr>
              <a:t>prepared</a:t>
            </a:r>
            <a:r>
              <a:rPr lang="tr-TR" dirty="0" smtClean="0">
                <a:latin typeface="Comic Sans MS" pitchFamily="66" charset="0"/>
              </a:rPr>
              <a:t> </a:t>
            </a:r>
            <a:r>
              <a:rPr lang="tr-TR" dirty="0" err="1" smtClean="0">
                <a:latin typeface="Comic Sans MS" pitchFamily="66" charset="0"/>
              </a:rPr>
              <a:t>the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speech</a:t>
            </a:r>
            <a:r>
              <a:rPr lang="tr-TR" dirty="0" smtClean="0">
                <a:latin typeface="Comic Sans MS" pitchFamily="66" charset="0"/>
              </a:rPr>
              <a:t> on </a:t>
            </a:r>
            <a:r>
              <a:rPr lang="tr-TR" dirty="0" err="1" smtClean="0">
                <a:latin typeface="Comic Sans MS" pitchFamily="66" charset="0"/>
              </a:rPr>
              <a:t>the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plane</a:t>
            </a:r>
            <a:r>
              <a:rPr lang="tr-TR" dirty="0" smtClean="0">
                <a:latin typeface="Comic Sans MS" pitchFamily="66" charset="0"/>
              </a:rPr>
              <a:t>, </a:t>
            </a:r>
            <a:r>
              <a:rPr lang="tr-TR" dirty="0" err="1" smtClean="0">
                <a:latin typeface="Comic Sans MS" pitchFamily="66" charset="0"/>
              </a:rPr>
              <a:t>and</a:t>
            </a:r>
            <a:r>
              <a:rPr lang="tr-TR" dirty="0" smtClean="0">
                <a:latin typeface="Comic Sans MS" pitchFamily="66" charset="0"/>
              </a:rPr>
              <a:t> it </a:t>
            </a:r>
            <a:r>
              <a:rPr lang="tr-TR" i="1" dirty="0" err="1" smtClean="0">
                <a:latin typeface="Comic Sans MS" pitchFamily="66" charset="0"/>
              </a:rPr>
              <a:t>was</a:t>
            </a:r>
            <a:r>
              <a:rPr lang="tr-TR" i="1" dirty="0" smtClean="0">
                <a:latin typeface="Comic Sans MS" pitchFamily="66" charset="0"/>
              </a:rPr>
              <a:t> </a:t>
            </a:r>
            <a:r>
              <a:rPr lang="tr-TR" i="1" dirty="0" err="1" smtClean="0">
                <a:latin typeface="Comic Sans MS" pitchFamily="66" charset="0"/>
              </a:rPr>
              <a:t>delivered</a:t>
            </a:r>
            <a:r>
              <a:rPr lang="tr-TR" dirty="0" smtClean="0">
                <a:latin typeface="Comic Sans MS" pitchFamily="66" charset="0"/>
              </a:rPr>
              <a:t> </a:t>
            </a:r>
            <a:r>
              <a:rPr lang="tr-TR" dirty="0" err="1" smtClean="0">
                <a:latin typeface="Comic Sans MS" pitchFamily="66" charset="0"/>
              </a:rPr>
              <a:t>by</a:t>
            </a:r>
            <a:r>
              <a:rPr lang="tr-TR" dirty="0" smtClean="0">
                <a:latin typeface="Comic Sans MS" pitchFamily="66" charset="0"/>
              </a:rPr>
              <a:t> her at </a:t>
            </a:r>
            <a:r>
              <a:rPr lang="tr-TR" dirty="0" err="1" smtClean="0">
                <a:latin typeface="Comic Sans MS" pitchFamily="66" charset="0"/>
              </a:rPr>
              <a:t>the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conference</a:t>
            </a:r>
            <a:r>
              <a:rPr lang="tr-TR" dirty="0" smtClean="0">
                <a:latin typeface="Comic Sans MS" pitchFamily="66" charset="0"/>
              </a:rPr>
              <a:t>. (</a:t>
            </a:r>
            <a:r>
              <a:rPr lang="tr-TR" dirty="0" err="1" smtClean="0">
                <a:latin typeface="Comic Sans MS" pitchFamily="66" charset="0"/>
              </a:rPr>
              <a:t>faulty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parallelism</a:t>
            </a:r>
            <a:r>
              <a:rPr lang="tr-TR" dirty="0" smtClean="0">
                <a:latin typeface="Comic Sans MS" pitchFamily="66" charset="0"/>
              </a:rPr>
              <a:t>: </a:t>
            </a:r>
            <a:r>
              <a:rPr lang="tr-TR" dirty="0" err="1" smtClean="0">
                <a:latin typeface="Comic Sans MS" pitchFamily="66" charset="0"/>
              </a:rPr>
              <a:t>active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verb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followed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by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passive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verb</a:t>
            </a:r>
            <a:r>
              <a:rPr lang="tr-TR" dirty="0" smtClean="0">
                <a:latin typeface="Comic Sans MS" pitchFamily="66" charset="0"/>
              </a:rPr>
              <a:t>) 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COMMA SPLICE</a:t>
            </a:r>
            <a:endParaRPr lang="tr-TR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530994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tr-TR" dirty="0" smtClean="0">
                <a:latin typeface="Comic Sans MS" pitchFamily="66" charset="0"/>
              </a:rPr>
              <a:t>    </a:t>
            </a:r>
            <a:r>
              <a:rPr lang="tr-TR" dirty="0" smtClean="0">
                <a:latin typeface="Comic Sans MS" pitchFamily="66" charset="0"/>
              </a:rPr>
              <a:t>  </a:t>
            </a:r>
            <a:r>
              <a:rPr lang="en-US" dirty="0" smtClean="0">
                <a:latin typeface="Comic Sans MS" pitchFamily="66" charset="0"/>
              </a:rPr>
              <a:t>Comma splices are similar to run-on sentences because they </a:t>
            </a:r>
            <a:r>
              <a:rPr lang="en-US" dirty="0" err="1" smtClean="0">
                <a:latin typeface="Comic Sans MS" pitchFamily="66" charset="0"/>
              </a:rPr>
              <a:t>als</a:t>
            </a:r>
            <a:r>
              <a:rPr lang="tr-TR" dirty="0" smtClean="0">
                <a:latin typeface="Comic Sans MS" pitchFamily="66" charset="0"/>
              </a:rPr>
              <a:t>o </a:t>
            </a:r>
            <a:r>
              <a:rPr lang="en-US" dirty="0" smtClean="0">
                <a:latin typeface="Comic Sans MS" pitchFamily="66" charset="0"/>
              </a:rPr>
              <a:t>incorrectly connect independent clauses. A comma splice occurs when two independent clauses are connected with only a comma. As with a run-on sentence, there are a few different ways to correct a comma splice. Consider the following sentence and the revised versions that follow it. </a:t>
            </a:r>
            <a:endParaRPr lang="tr-TR" dirty="0" smtClean="0">
              <a:latin typeface="Comic Sans MS" pitchFamily="66" charset="0"/>
            </a:endParaRPr>
          </a:p>
          <a:p>
            <a:endParaRPr lang="tr-TR" dirty="0"/>
          </a:p>
        </p:txBody>
      </p:sp>
      <p:pic>
        <p:nvPicPr>
          <p:cNvPr id="4" name="3 Resim" descr="images (7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2040" y="4797152"/>
            <a:ext cx="3096344" cy="1772816"/>
          </a:xfrm>
          <a:prstGeom prst="rect">
            <a:avLst/>
          </a:prstGeo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r-TR" dirty="0" smtClean="0">
                <a:latin typeface="Comic Sans MS" pitchFamily="66" charset="0"/>
              </a:rPr>
              <a:t>     </a:t>
            </a:r>
          </a:p>
          <a:p>
            <a:pPr>
              <a:buNone/>
            </a:pPr>
            <a:endParaRPr lang="tr-TR" dirty="0" smtClean="0">
              <a:latin typeface="Comic Sans MS" pitchFamily="66" charset="0"/>
            </a:endParaRPr>
          </a:p>
          <a:p>
            <a:pPr>
              <a:buNone/>
            </a:pPr>
            <a:r>
              <a:rPr lang="tr-TR" dirty="0" smtClean="0">
                <a:latin typeface="Comic Sans MS" pitchFamily="66" charset="0"/>
              </a:rPr>
              <a:t>     </a:t>
            </a:r>
            <a:r>
              <a:rPr lang="tr-TR" dirty="0" err="1" smtClean="0">
                <a:latin typeface="Comic Sans MS" pitchFamily="66" charset="0"/>
              </a:rPr>
              <a:t>Sometimes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sentences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use</a:t>
            </a:r>
            <a:r>
              <a:rPr lang="tr-TR" dirty="0">
                <a:latin typeface="Comic Sans MS" pitchFamily="66" charset="0"/>
              </a:rPr>
              <a:t> a </a:t>
            </a:r>
            <a:r>
              <a:rPr lang="tr-TR" dirty="0" err="1">
                <a:latin typeface="Comic Sans MS" pitchFamily="66" charset="0"/>
              </a:rPr>
              <a:t>single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verb</a:t>
            </a:r>
            <a:r>
              <a:rPr lang="tr-TR" dirty="0">
                <a:latin typeface="Comic Sans MS" pitchFamily="66" charset="0"/>
              </a:rPr>
              <a:t> form </a:t>
            </a:r>
            <a:r>
              <a:rPr lang="tr-TR" dirty="0" err="1">
                <a:latin typeface="Comic Sans MS" pitchFamily="66" charset="0"/>
              </a:rPr>
              <a:t>with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two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helping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verbs</a:t>
            </a:r>
            <a:r>
              <a:rPr lang="tr-TR" dirty="0">
                <a:latin typeface="Comic Sans MS" pitchFamily="66" charset="0"/>
              </a:rPr>
              <a:t>. </a:t>
            </a:r>
            <a:r>
              <a:rPr lang="tr-TR" dirty="0" err="1">
                <a:latin typeface="Comic Sans MS" pitchFamily="66" charset="0"/>
              </a:rPr>
              <a:t>Look</a:t>
            </a:r>
            <a:r>
              <a:rPr lang="tr-TR" dirty="0">
                <a:latin typeface="Comic Sans MS" pitchFamily="66" charset="0"/>
              </a:rPr>
              <a:t> at </a:t>
            </a:r>
            <a:r>
              <a:rPr lang="tr-TR" dirty="0" err="1">
                <a:latin typeface="Comic Sans MS" pitchFamily="66" charset="0"/>
              </a:rPr>
              <a:t>the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following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example</a:t>
            </a:r>
            <a:r>
              <a:rPr lang="tr-TR" dirty="0">
                <a:latin typeface="Comic Sans MS" pitchFamily="66" charset="0"/>
              </a:rPr>
              <a:t>.</a:t>
            </a:r>
          </a:p>
          <a:p>
            <a:pPr lvl="0">
              <a:buNone/>
            </a:pPr>
            <a:r>
              <a:rPr lang="tr-TR" dirty="0" smtClean="0">
                <a:latin typeface="Comic Sans MS" pitchFamily="66" charset="0"/>
              </a:rPr>
              <a:t>    </a:t>
            </a:r>
          </a:p>
          <a:p>
            <a:pPr lvl="0">
              <a:buNone/>
            </a:pPr>
            <a:r>
              <a:rPr lang="tr-TR" dirty="0" smtClean="0">
                <a:latin typeface="Comic Sans MS" pitchFamily="66" charset="0"/>
              </a:rPr>
              <a:t>    Robert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i="1" dirty="0">
                <a:latin typeface="Comic Sans MS" pitchFamily="66" charset="0"/>
              </a:rPr>
              <a:t>has</a:t>
            </a:r>
            <a:r>
              <a:rPr lang="tr-TR" dirty="0">
                <a:latin typeface="Comic Sans MS" pitchFamily="66" charset="0"/>
              </a:rPr>
              <a:t> in </a:t>
            </a:r>
            <a:r>
              <a:rPr lang="tr-TR" dirty="0" err="1">
                <a:latin typeface="Comic Sans MS" pitchFamily="66" charset="0"/>
              </a:rPr>
              <a:t>the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past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and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i="1" dirty="0" err="1">
                <a:latin typeface="Comic Sans MS" pitchFamily="66" charset="0"/>
              </a:rPr>
              <a:t>will</a:t>
            </a:r>
            <a:r>
              <a:rPr lang="tr-TR" dirty="0">
                <a:latin typeface="Comic Sans MS" pitchFamily="66" charset="0"/>
              </a:rPr>
              <a:t> in </a:t>
            </a:r>
            <a:r>
              <a:rPr lang="tr-TR" dirty="0" err="1">
                <a:latin typeface="Comic Sans MS" pitchFamily="66" charset="0"/>
              </a:rPr>
              <a:t>the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future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i="1" dirty="0" err="1">
                <a:latin typeface="Comic Sans MS" pitchFamily="66" charset="0"/>
              </a:rPr>
              <a:t>continue</a:t>
            </a:r>
            <a:r>
              <a:rPr lang="tr-TR" i="1" dirty="0">
                <a:latin typeface="Comic Sans MS" pitchFamily="66" charset="0"/>
              </a:rPr>
              <a:t> </a:t>
            </a:r>
            <a:r>
              <a:rPr lang="tr-TR" i="1" dirty="0" err="1">
                <a:latin typeface="Comic Sans MS" pitchFamily="66" charset="0"/>
              </a:rPr>
              <a:t>to</a:t>
            </a:r>
            <a:r>
              <a:rPr lang="tr-TR" i="1" dirty="0">
                <a:latin typeface="Comic Sans MS" pitchFamily="66" charset="0"/>
              </a:rPr>
              <a:t> </a:t>
            </a:r>
            <a:r>
              <a:rPr lang="tr-TR" i="1" dirty="0" err="1">
                <a:latin typeface="Comic Sans MS" pitchFamily="66" charset="0"/>
              </a:rPr>
              <a:t>support</a:t>
            </a:r>
            <a:r>
              <a:rPr lang="tr-TR" dirty="0">
                <a:latin typeface="Comic Sans MS" pitchFamily="66" charset="0"/>
              </a:rPr>
              <a:t> </a:t>
            </a:r>
            <a:r>
              <a:rPr lang="tr-TR" dirty="0" err="1">
                <a:latin typeface="Comic Sans MS" pitchFamily="66" charset="0"/>
              </a:rPr>
              <a:t>the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measure</a:t>
            </a:r>
            <a:r>
              <a:rPr lang="tr-TR" dirty="0">
                <a:latin typeface="Comic Sans MS" pitchFamily="66" charset="0"/>
              </a:rPr>
              <a:t>. (</a:t>
            </a:r>
            <a:r>
              <a:rPr lang="tr-TR" dirty="0" err="1">
                <a:latin typeface="Comic Sans MS" pitchFamily="66" charset="0"/>
              </a:rPr>
              <a:t>incorrect</a:t>
            </a:r>
            <a:r>
              <a:rPr lang="tr-TR" dirty="0">
                <a:latin typeface="Comic Sans MS" pitchFamily="66" charset="0"/>
              </a:rPr>
              <a:t>) </a:t>
            </a:r>
          </a:p>
          <a:p>
            <a:pPr>
              <a:buNone/>
            </a:pPr>
            <a:r>
              <a:rPr lang="tr-TR" i="1" dirty="0" smtClean="0">
                <a:latin typeface="Comic Sans MS" pitchFamily="66" charset="0"/>
              </a:rPr>
              <a:t>        </a:t>
            </a:r>
            <a:endParaRPr lang="tr-TR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71864"/>
          </a:xfrm>
        </p:spPr>
        <p:txBody>
          <a:bodyPr/>
          <a:lstStyle/>
          <a:p>
            <a:pPr>
              <a:buNone/>
            </a:pPr>
            <a:r>
              <a:rPr lang="tr-TR" i="1" dirty="0" smtClean="0">
                <a:latin typeface="Comic Sans MS" pitchFamily="66" charset="0"/>
              </a:rPr>
              <a:t>    </a:t>
            </a:r>
            <a:r>
              <a:rPr lang="tr-TR" i="1" dirty="0" err="1" smtClean="0">
                <a:latin typeface="Comic Sans MS" pitchFamily="66" charset="0"/>
              </a:rPr>
              <a:t>To</a:t>
            </a:r>
            <a:r>
              <a:rPr lang="tr-TR" i="1" dirty="0" smtClean="0">
                <a:latin typeface="Comic Sans MS" pitchFamily="66" charset="0"/>
              </a:rPr>
              <a:t> </a:t>
            </a:r>
            <a:r>
              <a:rPr lang="tr-TR" i="1" dirty="0" err="1" smtClean="0">
                <a:latin typeface="Comic Sans MS" pitchFamily="66" charset="0"/>
              </a:rPr>
              <a:t>support</a:t>
            </a:r>
            <a:r>
              <a:rPr lang="tr-TR" dirty="0" smtClean="0">
                <a:latin typeface="Comic Sans MS" pitchFamily="66" charset="0"/>
              </a:rPr>
              <a:t> </a:t>
            </a:r>
            <a:r>
              <a:rPr lang="tr-TR" dirty="0" err="1" smtClean="0">
                <a:latin typeface="Comic Sans MS" pitchFamily="66" charset="0"/>
              </a:rPr>
              <a:t>belongs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with</a:t>
            </a:r>
            <a:r>
              <a:rPr lang="tr-TR" dirty="0" smtClean="0">
                <a:latin typeface="Comic Sans MS" pitchFamily="66" charset="0"/>
              </a:rPr>
              <a:t> </a:t>
            </a:r>
            <a:r>
              <a:rPr lang="tr-TR" i="1" dirty="0" err="1" smtClean="0">
                <a:latin typeface="Comic Sans MS" pitchFamily="66" charset="0"/>
              </a:rPr>
              <a:t>will</a:t>
            </a:r>
            <a:r>
              <a:rPr lang="tr-TR" i="1" dirty="0" smtClean="0">
                <a:latin typeface="Comic Sans MS" pitchFamily="66" charset="0"/>
              </a:rPr>
              <a:t> </a:t>
            </a:r>
            <a:r>
              <a:rPr lang="tr-TR" i="1" dirty="0" err="1" smtClean="0">
                <a:latin typeface="Comic Sans MS" pitchFamily="66" charset="0"/>
              </a:rPr>
              <a:t>continue</a:t>
            </a:r>
            <a:r>
              <a:rPr lang="tr-TR" dirty="0" smtClean="0">
                <a:latin typeface="Comic Sans MS" pitchFamily="66" charset="0"/>
              </a:rPr>
              <a:t>, but not </a:t>
            </a:r>
            <a:r>
              <a:rPr lang="tr-TR" dirty="0" err="1" smtClean="0">
                <a:latin typeface="Comic Sans MS" pitchFamily="66" charset="0"/>
              </a:rPr>
              <a:t>with</a:t>
            </a:r>
            <a:r>
              <a:rPr lang="tr-TR" dirty="0" smtClean="0">
                <a:latin typeface="Comic Sans MS" pitchFamily="66" charset="0"/>
              </a:rPr>
              <a:t> </a:t>
            </a:r>
            <a:r>
              <a:rPr lang="tr-TR" i="1" dirty="0" smtClean="0">
                <a:latin typeface="Comic Sans MS" pitchFamily="66" charset="0"/>
              </a:rPr>
              <a:t>has</a:t>
            </a:r>
            <a:r>
              <a:rPr lang="tr-TR" dirty="0" smtClean="0">
                <a:latin typeface="Comic Sans MS" pitchFamily="66" charset="0"/>
              </a:rPr>
              <a:t>. </a:t>
            </a:r>
            <a:r>
              <a:rPr lang="tr-TR" dirty="0" err="1" smtClean="0">
                <a:latin typeface="Comic Sans MS" pitchFamily="66" charset="0"/>
              </a:rPr>
              <a:t>If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you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read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the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sentence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without</a:t>
            </a:r>
            <a:r>
              <a:rPr lang="tr-TR" dirty="0" smtClean="0">
                <a:latin typeface="Comic Sans MS" pitchFamily="66" charset="0"/>
              </a:rPr>
              <a:t> </a:t>
            </a:r>
            <a:r>
              <a:rPr lang="tr-TR" i="1" dirty="0" err="1" smtClean="0">
                <a:latin typeface="Comic Sans MS" pitchFamily="66" charset="0"/>
              </a:rPr>
              <a:t>and</a:t>
            </a:r>
            <a:r>
              <a:rPr lang="tr-TR" i="1" dirty="0" smtClean="0">
                <a:latin typeface="Comic Sans MS" pitchFamily="66" charset="0"/>
              </a:rPr>
              <a:t> </a:t>
            </a:r>
            <a:r>
              <a:rPr lang="tr-TR" i="1" dirty="0" err="1" smtClean="0">
                <a:latin typeface="Comic Sans MS" pitchFamily="66" charset="0"/>
              </a:rPr>
              <a:t>will</a:t>
            </a:r>
            <a:r>
              <a:rPr lang="tr-TR" i="1" dirty="0" smtClean="0">
                <a:latin typeface="Comic Sans MS" pitchFamily="66" charset="0"/>
              </a:rPr>
              <a:t> in </a:t>
            </a:r>
            <a:r>
              <a:rPr lang="tr-TR" i="1" dirty="0" err="1" smtClean="0">
                <a:latin typeface="Comic Sans MS" pitchFamily="66" charset="0"/>
              </a:rPr>
              <a:t>the</a:t>
            </a:r>
            <a:r>
              <a:rPr lang="tr-TR" i="1" dirty="0" smtClean="0">
                <a:latin typeface="Comic Sans MS" pitchFamily="66" charset="0"/>
              </a:rPr>
              <a:t> </a:t>
            </a:r>
            <a:r>
              <a:rPr lang="tr-TR" i="1" dirty="0" err="1" smtClean="0">
                <a:latin typeface="Comic Sans MS" pitchFamily="66" charset="0"/>
              </a:rPr>
              <a:t>future</a:t>
            </a:r>
            <a:r>
              <a:rPr lang="tr-TR" i="1" dirty="0" smtClean="0">
                <a:latin typeface="Comic Sans MS" pitchFamily="66" charset="0"/>
              </a:rPr>
              <a:t> </a:t>
            </a:r>
            <a:r>
              <a:rPr lang="tr-TR" i="1" dirty="0" err="1" smtClean="0">
                <a:latin typeface="Comic Sans MS" pitchFamily="66" charset="0"/>
              </a:rPr>
              <a:t>continue</a:t>
            </a:r>
            <a:r>
              <a:rPr lang="tr-TR" dirty="0" smtClean="0">
                <a:latin typeface="Comic Sans MS" pitchFamily="66" charset="0"/>
              </a:rPr>
              <a:t>, </a:t>
            </a:r>
            <a:r>
              <a:rPr lang="tr-TR" dirty="0" err="1" smtClean="0">
                <a:latin typeface="Comic Sans MS" pitchFamily="66" charset="0"/>
              </a:rPr>
              <a:t>you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will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see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this</a:t>
            </a:r>
            <a:r>
              <a:rPr lang="tr-TR" dirty="0" smtClean="0">
                <a:latin typeface="Comic Sans MS" pitchFamily="66" charset="0"/>
              </a:rPr>
              <a:t>: </a:t>
            </a:r>
          </a:p>
          <a:p>
            <a:pPr>
              <a:buNone/>
            </a:pPr>
            <a:r>
              <a:rPr lang="tr-TR" i="1" dirty="0" smtClean="0">
                <a:latin typeface="Comic Sans MS" pitchFamily="66" charset="0"/>
              </a:rPr>
              <a:t>    Robert has in </a:t>
            </a:r>
            <a:r>
              <a:rPr lang="tr-TR" i="1" dirty="0" err="1" smtClean="0">
                <a:latin typeface="Comic Sans MS" pitchFamily="66" charset="0"/>
              </a:rPr>
              <a:t>the</a:t>
            </a:r>
            <a:r>
              <a:rPr lang="tr-TR" i="1" dirty="0" smtClean="0">
                <a:latin typeface="Comic Sans MS" pitchFamily="66" charset="0"/>
              </a:rPr>
              <a:t> </a:t>
            </a:r>
            <a:r>
              <a:rPr lang="tr-TR" i="1" dirty="0" err="1" smtClean="0">
                <a:latin typeface="Comic Sans MS" pitchFamily="66" charset="0"/>
              </a:rPr>
              <a:t>past</a:t>
            </a:r>
            <a:r>
              <a:rPr lang="tr-TR" i="1" dirty="0" smtClean="0">
                <a:latin typeface="Comic Sans MS" pitchFamily="66" charset="0"/>
              </a:rPr>
              <a:t> </a:t>
            </a:r>
            <a:r>
              <a:rPr lang="tr-TR" i="1" dirty="0" err="1" smtClean="0">
                <a:latin typeface="Comic Sans MS" pitchFamily="66" charset="0"/>
              </a:rPr>
              <a:t>to</a:t>
            </a:r>
            <a:r>
              <a:rPr lang="tr-TR" i="1" dirty="0" smtClean="0">
                <a:latin typeface="Comic Sans MS" pitchFamily="66" charset="0"/>
              </a:rPr>
              <a:t> </a:t>
            </a:r>
            <a:r>
              <a:rPr lang="tr-TR" i="1" dirty="0" err="1" smtClean="0">
                <a:latin typeface="Comic Sans MS" pitchFamily="66" charset="0"/>
              </a:rPr>
              <a:t>support</a:t>
            </a:r>
            <a:r>
              <a:rPr lang="tr-TR" i="1" dirty="0" smtClean="0">
                <a:latin typeface="Comic Sans MS" pitchFamily="66" charset="0"/>
              </a:rPr>
              <a:t> </a:t>
            </a:r>
            <a:r>
              <a:rPr lang="tr-TR" i="1" dirty="0" err="1" smtClean="0">
                <a:latin typeface="Comic Sans MS" pitchFamily="66" charset="0"/>
              </a:rPr>
              <a:t>the</a:t>
            </a:r>
            <a:r>
              <a:rPr lang="tr-TR" i="1" dirty="0" smtClean="0">
                <a:latin typeface="Comic Sans MS" pitchFamily="66" charset="0"/>
              </a:rPr>
              <a:t> </a:t>
            </a:r>
            <a:r>
              <a:rPr lang="tr-TR" i="1" dirty="0" err="1" smtClean="0">
                <a:latin typeface="Comic Sans MS" pitchFamily="66" charset="0"/>
              </a:rPr>
              <a:t>measure</a:t>
            </a:r>
            <a:r>
              <a:rPr lang="tr-TR" dirty="0" smtClean="0">
                <a:latin typeface="Comic Sans MS" pitchFamily="66" charset="0"/>
              </a:rPr>
              <a:t>. </a:t>
            </a:r>
            <a:r>
              <a:rPr lang="tr-TR" dirty="0" err="1" smtClean="0">
                <a:latin typeface="Comic Sans MS" pitchFamily="66" charset="0"/>
              </a:rPr>
              <a:t>Rewrite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the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sentence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to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include</a:t>
            </a:r>
            <a:r>
              <a:rPr lang="tr-TR" dirty="0" smtClean="0">
                <a:latin typeface="Comic Sans MS" pitchFamily="66" charset="0"/>
              </a:rPr>
              <a:t> a </a:t>
            </a:r>
            <a:r>
              <a:rPr lang="tr-TR" dirty="0" err="1" smtClean="0">
                <a:latin typeface="Comic Sans MS" pitchFamily="66" charset="0"/>
              </a:rPr>
              <a:t>participial</a:t>
            </a:r>
            <a:r>
              <a:rPr lang="tr-TR" dirty="0" smtClean="0">
                <a:latin typeface="Comic Sans MS" pitchFamily="66" charset="0"/>
              </a:rPr>
              <a:t> form </a:t>
            </a:r>
            <a:r>
              <a:rPr lang="tr-TR" dirty="0" err="1" smtClean="0">
                <a:latin typeface="Comic Sans MS" pitchFamily="66" charset="0"/>
              </a:rPr>
              <a:t>for</a:t>
            </a:r>
            <a:r>
              <a:rPr lang="tr-TR" dirty="0" smtClean="0">
                <a:latin typeface="Comic Sans MS" pitchFamily="66" charset="0"/>
              </a:rPr>
              <a:t> </a:t>
            </a:r>
            <a:r>
              <a:rPr lang="tr-TR" i="1" dirty="0" smtClean="0">
                <a:latin typeface="Comic Sans MS" pitchFamily="66" charset="0"/>
              </a:rPr>
              <a:t>has</a:t>
            </a:r>
            <a:r>
              <a:rPr lang="tr-TR" dirty="0" smtClean="0">
                <a:latin typeface="Comic Sans MS" pitchFamily="66" charset="0"/>
              </a:rPr>
              <a:t>.</a:t>
            </a:r>
          </a:p>
          <a:p>
            <a:pPr>
              <a:buNone/>
            </a:pPr>
            <a:r>
              <a:rPr lang="tr-TR" dirty="0" smtClean="0">
                <a:latin typeface="Comic Sans MS" pitchFamily="66" charset="0"/>
              </a:rPr>
              <a:t>    Robert </a:t>
            </a:r>
            <a:r>
              <a:rPr lang="tr-TR" i="1" dirty="0" smtClean="0">
                <a:latin typeface="Comic Sans MS" pitchFamily="66" charset="0"/>
              </a:rPr>
              <a:t>has</a:t>
            </a:r>
            <a:r>
              <a:rPr lang="tr-TR" dirty="0" smtClean="0">
                <a:latin typeface="Comic Sans MS" pitchFamily="66" charset="0"/>
              </a:rPr>
              <a:t> in </a:t>
            </a:r>
            <a:r>
              <a:rPr lang="tr-TR" dirty="0" err="1" smtClean="0">
                <a:latin typeface="Comic Sans MS" pitchFamily="66" charset="0"/>
              </a:rPr>
              <a:t>the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past</a:t>
            </a:r>
            <a:r>
              <a:rPr lang="tr-TR" dirty="0" smtClean="0">
                <a:latin typeface="Comic Sans MS" pitchFamily="66" charset="0"/>
              </a:rPr>
              <a:t> </a:t>
            </a:r>
            <a:r>
              <a:rPr lang="tr-TR" i="1" dirty="0" err="1" smtClean="0">
                <a:latin typeface="Comic Sans MS" pitchFamily="66" charset="0"/>
              </a:rPr>
              <a:t>supported</a:t>
            </a:r>
            <a:r>
              <a:rPr lang="tr-TR" dirty="0" smtClean="0">
                <a:latin typeface="Comic Sans MS" pitchFamily="66" charset="0"/>
              </a:rPr>
              <a:t>, </a:t>
            </a:r>
            <a:r>
              <a:rPr lang="tr-TR" dirty="0" err="1" smtClean="0">
                <a:latin typeface="Comic Sans MS" pitchFamily="66" charset="0"/>
              </a:rPr>
              <a:t>and</a:t>
            </a:r>
            <a:r>
              <a:rPr lang="tr-TR" dirty="0" smtClean="0">
                <a:latin typeface="Comic Sans MS" pitchFamily="66" charset="0"/>
              </a:rPr>
              <a:t> </a:t>
            </a:r>
            <a:r>
              <a:rPr lang="tr-TR" i="1" dirty="0" err="1" smtClean="0">
                <a:latin typeface="Comic Sans MS" pitchFamily="66" charset="0"/>
              </a:rPr>
              <a:t>will</a:t>
            </a:r>
            <a:r>
              <a:rPr lang="tr-TR" dirty="0" smtClean="0">
                <a:latin typeface="Comic Sans MS" pitchFamily="66" charset="0"/>
              </a:rPr>
              <a:t> in </a:t>
            </a:r>
            <a:r>
              <a:rPr lang="tr-TR" dirty="0" err="1" smtClean="0">
                <a:latin typeface="Comic Sans MS" pitchFamily="66" charset="0"/>
              </a:rPr>
              <a:t>the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future</a:t>
            </a:r>
            <a:r>
              <a:rPr lang="tr-TR" dirty="0" smtClean="0">
                <a:latin typeface="Comic Sans MS" pitchFamily="66" charset="0"/>
              </a:rPr>
              <a:t> </a:t>
            </a:r>
            <a:r>
              <a:rPr lang="tr-TR" i="1" dirty="0" err="1" smtClean="0">
                <a:latin typeface="Comic Sans MS" pitchFamily="66" charset="0"/>
              </a:rPr>
              <a:t>continue</a:t>
            </a:r>
            <a:r>
              <a:rPr lang="tr-TR" i="1" dirty="0" smtClean="0">
                <a:latin typeface="Comic Sans MS" pitchFamily="66" charset="0"/>
              </a:rPr>
              <a:t> </a:t>
            </a:r>
            <a:r>
              <a:rPr lang="tr-TR" i="1" dirty="0" err="1" smtClean="0">
                <a:latin typeface="Comic Sans MS" pitchFamily="66" charset="0"/>
              </a:rPr>
              <a:t>to</a:t>
            </a:r>
            <a:r>
              <a:rPr lang="tr-TR" i="1" dirty="0" smtClean="0">
                <a:latin typeface="Comic Sans MS" pitchFamily="66" charset="0"/>
              </a:rPr>
              <a:t> </a:t>
            </a:r>
            <a:r>
              <a:rPr lang="tr-TR" i="1" dirty="0" err="1" smtClean="0">
                <a:latin typeface="Comic Sans MS" pitchFamily="66" charset="0"/>
              </a:rPr>
              <a:t>support</a:t>
            </a:r>
            <a:r>
              <a:rPr lang="tr-TR" dirty="0" smtClean="0">
                <a:latin typeface="Comic Sans MS" pitchFamily="66" charset="0"/>
              </a:rPr>
              <a:t>, </a:t>
            </a:r>
            <a:r>
              <a:rPr lang="tr-TR" dirty="0" err="1" smtClean="0">
                <a:latin typeface="Comic Sans MS" pitchFamily="66" charset="0"/>
              </a:rPr>
              <a:t>the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measure</a:t>
            </a:r>
            <a:r>
              <a:rPr lang="tr-TR" dirty="0" smtClean="0">
                <a:latin typeface="Comic Sans MS" pitchFamily="66" charset="0"/>
              </a:rPr>
              <a:t>. </a:t>
            </a:r>
            <a:br>
              <a:rPr lang="tr-TR" dirty="0" smtClean="0">
                <a:latin typeface="Comic Sans MS" pitchFamily="66" charset="0"/>
              </a:rPr>
            </a:br>
            <a:endParaRPr lang="tr-TR" dirty="0" smtClean="0">
              <a:latin typeface="Comic Sans MS" pitchFamily="66" charset="0"/>
            </a:endParaRPr>
          </a:p>
          <a:p>
            <a:pPr>
              <a:buNone/>
            </a:pPr>
            <a:r>
              <a:rPr lang="tr-TR" b="1" cap="small" dirty="0" smtClean="0">
                <a:latin typeface="Comic Sans MS" pitchFamily="66" charset="0"/>
              </a:rPr>
              <a:t>   </a:t>
            </a:r>
            <a:r>
              <a:rPr lang="tr-TR" b="1" cap="small" dirty="0" err="1" smtClean="0">
                <a:latin typeface="Comic Sans MS" pitchFamily="66" charset="0"/>
              </a:rPr>
              <a:t>or</a:t>
            </a:r>
            <a:r>
              <a:rPr lang="tr-TR" dirty="0" smtClean="0">
                <a:latin typeface="Comic Sans MS" pitchFamily="66" charset="0"/>
              </a:rPr>
              <a:t> Robert </a:t>
            </a:r>
            <a:r>
              <a:rPr lang="tr-TR" i="1" dirty="0" smtClean="0">
                <a:latin typeface="Comic Sans MS" pitchFamily="66" charset="0"/>
              </a:rPr>
              <a:t>has </a:t>
            </a:r>
            <a:r>
              <a:rPr lang="tr-TR" i="1" dirty="0" err="1" smtClean="0">
                <a:latin typeface="Comic Sans MS" pitchFamily="66" charset="0"/>
              </a:rPr>
              <a:t>supported</a:t>
            </a:r>
            <a:r>
              <a:rPr lang="tr-TR" dirty="0" smtClean="0">
                <a:latin typeface="Comic Sans MS" pitchFamily="66" charset="0"/>
              </a:rPr>
              <a:t> </a:t>
            </a:r>
            <a:r>
              <a:rPr lang="tr-TR" dirty="0" err="1" smtClean="0">
                <a:latin typeface="Comic Sans MS" pitchFamily="66" charset="0"/>
              </a:rPr>
              <a:t>the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measure</a:t>
            </a:r>
            <a:r>
              <a:rPr lang="tr-TR" dirty="0" smtClean="0">
                <a:latin typeface="Comic Sans MS" pitchFamily="66" charset="0"/>
              </a:rPr>
              <a:t> in </a:t>
            </a:r>
            <a:r>
              <a:rPr lang="tr-TR" dirty="0" err="1" smtClean="0">
                <a:latin typeface="Comic Sans MS" pitchFamily="66" charset="0"/>
              </a:rPr>
              <a:t>the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past</a:t>
            </a:r>
            <a:r>
              <a:rPr lang="tr-TR" dirty="0" smtClean="0">
                <a:latin typeface="Comic Sans MS" pitchFamily="66" charset="0"/>
              </a:rPr>
              <a:t>, </a:t>
            </a:r>
            <a:r>
              <a:rPr lang="tr-TR" dirty="0" err="1" smtClean="0">
                <a:latin typeface="Comic Sans MS" pitchFamily="66" charset="0"/>
              </a:rPr>
              <a:t>and</a:t>
            </a:r>
            <a:r>
              <a:rPr lang="tr-TR" dirty="0" smtClean="0">
                <a:latin typeface="Comic Sans MS" pitchFamily="66" charset="0"/>
              </a:rPr>
              <a:t> he </a:t>
            </a:r>
            <a:r>
              <a:rPr lang="tr-TR" i="1" dirty="0" err="1" smtClean="0">
                <a:latin typeface="Comic Sans MS" pitchFamily="66" charset="0"/>
              </a:rPr>
              <a:t>will</a:t>
            </a:r>
            <a:r>
              <a:rPr lang="tr-TR" i="1" dirty="0" smtClean="0">
                <a:latin typeface="Comic Sans MS" pitchFamily="66" charset="0"/>
              </a:rPr>
              <a:t> </a:t>
            </a:r>
            <a:r>
              <a:rPr lang="tr-TR" i="1" dirty="0" err="1" smtClean="0">
                <a:latin typeface="Comic Sans MS" pitchFamily="66" charset="0"/>
              </a:rPr>
              <a:t>continue</a:t>
            </a:r>
            <a:r>
              <a:rPr lang="tr-TR" i="1" dirty="0" smtClean="0">
                <a:latin typeface="Comic Sans MS" pitchFamily="66" charset="0"/>
              </a:rPr>
              <a:t> </a:t>
            </a:r>
            <a:r>
              <a:rPr lang="tr-TR" i="1" dirty="0" err="1" smtClean="0">
                <a:latin typeface="Comic Sans MS" pitchFamily="66" charset="0"/>
              </a:rPr>
              <a:t>to</a:t>
            </a:r>
            <a:r>
              <a:rPr lang="tr-TR" i="1" dirty="0" smtClean="0">
                <a:latin typeface="Comic Sans MS" pitchFamily="66" charset="0"/>
              </a:rPr>
              <a:t> </a:t>
            </a:r>
            <a:r>
              <a:rPr lang="tr-TR" i="1" dirty="0" err="1" smtClean="0">
                <a:latin typeface="Comic Sans MS" pitchFamily="66" charset="0"/>
              </a:rPr>
              <a:t>support</a:t>
            </a:r>
            <a:r>
              <a:rPr lang="tr-TR" dirty="0" smtClean="0">
                <a:latin typeface="Comic Sans MS" pitchFamily="66" charset="0"/>
              </a:rPr>
              <a:t> it in </a:t>
            </a:r>
            <a:r>
              <a:rPr lang="tr-TR" dirty="0" err="1" smtClean="0">
                <a:latin typeface="Comic Sans MS" pitchFamily="66" charset="0"/>
              </a:rPr>
              <a:t>the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future</a:t>
            </a:r>
            <a:r>
              <a:rPr lang="tr-TR" dirty="0" smtClean="0">
                <a:latin typeface="Comic Sans MS" pitchFamily="66" charset="0"/>
              </a:rPr>
              <a:t>. </a:t>
            </a:r>
          </a:p>
          <a:p>
            <a:pPr>
              <a:buNone/>
            </a:pPr>
            <a:endParaRPr lang="tr-TR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tr-TR" sz="4400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SENTENCE FRAGMENTS</a:t>
            </a:r>
            <a:endParaRPr lang="tr-TR" sz="44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 smtClean="0">
                <a:latin typeface="Comic Sans MS" pitchFamily="66" charset="0"/>
              </a:rPr>
              <a:t>       </a:t>
            </a:r>
            <a:r>
              <a:rPr lang="tr-TR" dirty="0" err="1" smtClean="0">
                <a:latin typeface="Comic Sans MS" pitchFamily="66" charset="0"/>
              </a:rPr>
              <a:t>Some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>
                <a:latin typeface="Comic Sans MS" pitchFamily="66" charset="0"/>
              </a:rPr>
              <a:t>of </a:t>
            </a:r>
            <a:r>
              <a:rPr lang="tr-TR" dirty="0" err="1">
                <a:latin typeface="Comic Sans MS" pitchFamily="66" charset="0"/>
              </a:rPr>
              <a:t>the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sentences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below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are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fragments</a:t>
            </a:r>
            <a:r>
              <a:rPr lang="tr-TR" dirty="0">
                <a:latin typeface="Comic Sans MS" pitchFamily="66" charset="0"/>
              </a:rPr>
              <a:t>. </a:t>
            </a:r>
            <a:r>
              <a:rPr lang="tr-TR" dirty="0" err="1">
                <a:latin typeface="Comic Sans MS" pitchFamily="66" charset="0"/>
              </a:rPr>
              <a:t>Play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editor</a:t>
            </a:r>
            <a:r>
              <a:rPr lang="tr-TR" dirty="0">
                <a:latin typeface="Comic Sans MS" pitchFamily="66" charset="0"/>
              </a:rPr>
              <a:t> on </a:t>
            </a:r>
            <a:r>
              <a:rPr lang="tr-TR" dirty="0" err="1">
                <a:latin typeface="Comic Sans MS" pitchFamily="66" charset="0"/>
              </a:rPr>
              <a:t>the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sentences</a:t>
            </a:r>
            <a:r>
              <a:rPr lang="tr-TR" dirty="0">
                <a:latin typeface="Comic Sans MS" pitchFamily="66" charset="0"/>
              </a:rPr>
              <a:t>. </a:t>
            </a:r>
            <a:r>
              <a:rPr lang="tr-TR" dirty="0" err="1">
                <a:latin typeface="Comic Sans MS" pitchFamily="66" charset="0"/>
              </a:rPr>
              <a:t>Could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you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tell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these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writers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why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the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fragments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are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incomplete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sentences</a:t>
            </a:r>
            <a:r>
              <a:rPr lang="tr-TR" dirty="0">
                <a:latin typeface="Comic Sans MS" pitchFamily="66" charset="0"/>
              </a:rPr>
              <a:t>? </a:t>
            </a:r>
            <a:r>
              <a:rPr lang="tr-TR" dirty="0" err="1">
                <a:latin typeface="Comic Sans MS" pitchFamily="66" charset="0"/>
              </a:rPr>
              <a:t>Also</a:t>
            </a:r>
            <a:r>
              <a:rPr lang="tr-TR" dirty="0">
                <a:latin typeface="Comic Sans MS" pitchFamily="66" charset="0"/>
              </a:rPr>
              <a:t>, </a:t>
            </a:r>
            <a:r>
              <a:rPr lang="tr-TR" dirty="0" err="1">
                <a:latin typeface="Comic Sans MS" pitchFamily="66" charset="0"/>
              </a:rPr>
              <a:t>how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would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you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tell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the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writers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to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fix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them</a:t>
            </a:r>
            <a:r>
              <a:rPr lang="tr-TR" dirty="0">
                <a:latin typeface="Comic Sans MS" pitchFamily="66" charset="0"/>
              </a:rPr>
              <a:t>?</a:t>
            </a:r>
          </a:p>
          <a:p>
            <a:endParaRPr lang="tr-TR" dirty="0">
              <a:latin typeface="Comic Sans MS" pitchFamily="66" charset="0"/>
            </a:endParaRPr>
          </a:p>
        </p:txBody>
      </p:sp>
      <p:pic>
        <p:nvPicPr>
          <p:cNvPr id="5" name="4 Resim" descr="images (6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1960" y="4581128"/>
            <a:ext cx="3816424" cy="1847850"/>
          </a:xfrm>
          <a:prstGeom prst="rect">
            <a:avLst/>
          </a:prstGeo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tr-TR" dirty="0" err="1">
                <a:latin typeface="Comic Sans MS" pitchFamily="66" charset="0"/>
              </a:rPr>
              <a:t>Then</a:t>
            </a:r>
            <a:r>
              <a:rPr lang="tr-TR" dirty="0">
                <a:latin typeface="Comic Sans MS" pitchFamily="66" charset="0"/>
              </a:rPr>
              <a:t> I </a:t>
            </a:r>
            <a:r>
              <a:rPr lang="tr-TR" dirty="0" err="1">
                <a:latin typeface="Comic Sans MS" pitchFamily="66" charset="0"/>
              </a:rPr>
              <a:t>attended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Morris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Junior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High</a:t>
            </a:r>
            <a:r>
              <a:rPr lang="tr-TR" dirty="0">
                <a:latin typeface="Comic Sans MS" pitchFamily="66" charset="0"/>
              </a:rPr>
              <a:t>. A </a:t>
            </a:r>
            <a:r>
              <a:rPr lang="tr-TR" dirty="0" err="1">
                <a:latin typeface="Comic Sans MS" pitchFamily="66" charset="0"/>
              </a:rPr>
              <a:t>junior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high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that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was</a:t>
            </a:r>
            <a:r>
              <a:rPr lang="tr-TR" dirty="0">
                <a:latin typeface="Comic Sans MS" pitchFamily="66" charset="0"/>
              </a:rPr>
              <a:t> a </a:t>
            </a:r>
            <a:r>
              <a:rPr lang="tr-TR" dirty="0" err="1">
                <a:latin typeface="Comic Sans MS" pitchFamily="66" charset="0"/>
              </a:rPr>
              <a:t>bad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experience</a:t>
            </a:r>
            <a:r>
              <a:rPr lang="tr-TR" dirty="0">
                <a:latin typeface="Comic Sans MS" pitchFamily="66" charset="0"/>
              </a:rPr>
              <a:t>.</a:t>
            </a:r>
          </a:p>
          <a:p>
            <a:pPr lvl="0"/>
            <a:r>
              <a:rPr lang="tr-TR" dirty="0" err="1">
                <a:latin typeface="Comic Sans MS" pitchFamily="66" charset="0"/>
              </a:rPr>
              <a:t>In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the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seventh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grade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every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young</a:t>
            </a:r>
            <a:r>
              <a:rPr lang="tr-TR" dirty="0">
                <a:latin typeface="Comic Sans MS" pitchFamily="66" charset="0"/>
              </a:rPr>
              <a:t> boy </a:t>
            </a:r>
            <a:r>
              <a:rPr lang="tr-TR" dirty="0" err="1">
                <a:latin typeface="Comic Sans MS" pitchFamily="66" charset="0"/>
              </a:rPr>
              <a:t>goes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out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for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football</a:t>
            </a:r>
            <a:r>
              <a:rPr lang="tr-TR" dirty="0">
                <a:latin typeface="Comic Sans MS" pitchFamily="66" charset="0"/>
              </a:rPr>
              <a:t>. </a:t>
            </a:r>
            <a:r>
              <a:rPr lang="tr-TR" dirty="0" err="1">
                <a:latin typeface="Comic Sans MS" pitchFamily="66" charset="0"/>
              </a:rPr>
              <a:t>To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prove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to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himself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and</a:t>
            </a:r>
            <a:r>
              <a:rPr lang="tr-TR" dirty="0">
                <a:latin typeface="Comic Sans MS" pitchFamily="66" charset="0"/>
              </a:rPr>
              <a:t> his </a:t>
            </a:r>
            <a:r>
              <a:rPr lang="tr-TR" dirty="0" err="1">
                <a:latin typeface="Comic Sans MS" pitchFamily="66" charset="0"/>
              </a:rPr>
              <a:t>parents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that</a:t>
            </a:r>
            <a:r>
              <a:rPr lang="tr-TR" dirty="0">
                <a:latin typeface="Comic Sans MS" pitchFamily="66" charset="0"/>
              </a:rPr>
              <a:t> he is a </a:t>
            </a:r>
            <a:r>
              <a:rPr lang="tr-TR" dirty="0" err="1">
                <a:latin typeface="Comic Sans MS" pitchFamily="66" charset="0"/>
              </a:rPr>
              <a:t>man</a:t>
            </a:r>
            <a:r>
              <a:rPr lang="tr-TR" dirty="0">
                <a:latin typeface="Comic Sans MS" pitchFamily="66" charset="0"/>
              </a:rPr>
              <a:t>.</a:t>
            </a:r>
          </a:p>
          <a:p>
            <a:pPr lvl="0"/>
            <a:r>
              <a:rPr lang="tr-TR" dirty="0" err="1">
                <a:latin typeface="Comic Sans MS" pitchFamily="66" charset="0"/>
              </a:rPr>
              <a:t>She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opened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the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door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and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let</a:t>
            </a:r>
            <a:r>
              <a:rPr lang="tr-TR" dirty="0">
                <a:latin typeface="Comic Sans MS" pitchFamily="66" charset="0"/>
              </a:rPr>
              <a:t> us </a:t>
            </a:r>
            <a:r>
              <a:rPr lang="tr-TR" dirty="0" err="1">
                <a:latin typeface="Comic Sans MS" pitchFamily="66" charset="0"/>
              </a:rPr>
              <a:t>into</a:t>
            </a:r>
            <a:r>
              <a:rPr lang="tr-TR" dirty="0">
                <a:latin typeface="Comic Sans MS" pitchFamily="66" charset="0"/>
              </a:rPr>
              <a:t> her </a:t>
            </a:r>
            <a:r>
              <a:rPr lang="tr-TR" dirty="0" err="1">
                <a:latin typeface="Comic Sans MS" pitchFamily="66" charset="0"/>
              </a:rPr>
              <a:t>home</a:t>
            </a:r>
            <a:r>
              <a:rPr lang="tr-TR" dirty="0">
                <a:latin typeface="Comic Sans MS" pitchFamily="66" charset="0"/>
              </a:rPr>
              <a:t>. Not </a:t>
            </a:r>
            <a:r>
              <a:rPr lang="tr-TR" dirty="0" err="1">
                <a:latin typeface="Comic Sans MS" pitchFamily="66" charset="0"/>
              </a:rPr>
              <a:t>realizing</a:t>
            </a:r>
            <a:r>
              <a:rPr lang="tr-TR" dirty="0">
                <a:latin typeface="Comic Sans MS" pitchFamily="66" charset="0"/>
              </a:rPr>
              <a:t> at </a:t>
            </a:r>
            <a:r>
              <a:rPr lang="tr-TR" dirty="0" err="1">
                <a:latin typeface="Comic Sans MS" pitchFamily="66" charset="0"/>
              </a:rPr>
              <a:t>the</a:t>
            </a:r>
            <a:r>
              <a:rPr lang="tr-TR" dirty="0">
                <a:latin typeface="Comic Sans MS" pitchFamily="66" charset="0"/>
              </a:rPr>
              <a:t> time </a:t>
            </a:r>
            <a:r>
              <a:rPr lang="tr-TR" dirty="0" err="1">
                <a:latin typeface="Comic Sans MS" pitchFamily="66" charset="0"/>
              </a:rPr>
              <a:t>that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we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would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never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enter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that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door</a:t>
            </a:r>
            <a:r>
              <a:rPr lang="tr-TR" dirty="0">
                <a:latin typeface="Comic Sans MS" pitchFamily="66" charset="0"/>
              </a:rPr>
              <a:t> in her </a:t>
            </a:r>
            <a:r>
              <a:rPr lang="tr-TR" dirty="0" err="1">
                <a:latin typeface="Comic Sans MS" pitchFamily="66" charset="0"/>
              </a:rPr>
              <a:t>home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again</a:t>
            </a:r>
            <a:r>
              <a:rPr lang="tr-TR" dirty="0">
                <a:latin typeface="Comic Sans MS" pitchFamily="66" charset="0"/>
              </a:rPr>
              <a:t>.</a:t>
            </a:r>
          </a:p>
          <a:p>
            <a:pPr lvl="0"/>
            <a:r>
              <a:rPr lang="tr-TR" dirty="0" err="1">
                <a:latin typeface="Comic Sans MS" pitchFamily="66" charset="0"/>
              </a:rPr>
              <a:t>Making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up</a:t>
            </a:r>
            <a:r>
              <a:rPr lang="tr-TR" dirty="0">
                <a:latin typeface="Comic Sans MS" pitchFamily="66" charset="0"/>
              </a:rPr>
              <a:t> his </a:t>
            </a:r>
            <a:r>
              <a:rPr lang="tr-TR" dirty="0" err="1">
                <a:latin typeface="Comic Sans MS" pitchFamily="66" charset="0"/>
              </a:rPr>
              <a:t>mind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quickly</a:t>
            </a:r>
            <a:r>
              <a:rPr lang="tr-TR" dirty="0">
                <a:latin typeface="Comic Sans MS" pitchFamily="66" charset="0"/>
              </a:rPr>
              <a:t>. </a:t>
            </a:r>
            <a:r>
              <a:rPr lang="tr-TR" dirty="0" err="1">
                <a:latin typeface="Comic Sans MS" pitchFamily="66" charset="0"/>
              </a:rPr>
              <a:t>Jim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ordered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two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dozen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red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roses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for</a:t>
            </a:r>
            <a:r>
              <a:rPr lang="tr-TR" dirty="0">
                <a:latin typeface="Comic Sans MS" pitchFamily="66" charset="0"/>
              </a:rPr>
              <a:t> his </a:t>
            </a:r>
            <a:r>
              <a:rPr lang="tr-TR" dirty="0" err="1">
                <a:latin typeface="Comic Sans MS" pitchFamily="66" charset="0"/>
              </a:rPr>
              <a:t>wife</a:t>
            </a:r>
            <a:r>
              <a:rPr lang="tr-TR" dirty="0">
                <a:latin typeface="Comic Sans MS" pitchFamily="66" charset="0"/>
              </a:rPr>
              <a:t>. </a:t>
            </a:r>
            <a:r>
              <a:rPr lang="tr-TR" dirty="0" err="1">
                <a:latin typeface="Comic Sans MS" pitchFamily="66" charset="0"/>
              </a:rPr>
              <a:t>Hoping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she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would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accept</a:t>
            </a:r>
            <a:r>
              <a:rPr lang="tr-TR" dirty="0">
                <a:latin typeface="Comic Sans MS" pitchFamily="66" charset="0"/>
              </a:rPr>
              <a:t> his </a:t>
            </a:r>
            <a:r>
              <a:rPr lang="tr-TR" dirty="0" err="1">
                <a:latin typeface="Comic Sans MS" pitchFamily="66" charset="0"/>
              </a:rPr>
              <a:t>apology</a:t>
            </a:r>
            <a:r>
              <a:rPr lang="tr-TR" dirty="0">
                <a:latin typeface="Comic Sans MS" pitchFamily="66" charset="0"/>
              </a:rPr>
              <a:t>.</a:t>
            </a:r>
          </a:p>
          <a:p>
            <a:pPr lvl="0"/>
            <a:r>
              <a:rPr lang="tr-TR" dirty="0" err="1">
                <a:latin typeface="Comic Sans MS" pitchFamily="66" charset="0"/>
              </a:rPr>
              <a:t>They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were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all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having</a:t>
            </a:r>
            <a:r>
              <a:rPr lang="tr-TR" dirty="0">
                <a:latin typeface="Comic Sans MS" pitchFamily="66" charset="0"/>
              </a:rPr>
              <a:t> a </a:t>
            </a:r>
            <a:r>
              <a:rPr lang="tr-TR" dirty="0" err="1">
                <a:latin typeface="Comic Sans MS" pitchFamily="66" charset="0"/>
              </a:rPr>
              <a:t>good</a:t>
            </a:r>
            <a:r>
              <a:rPr lang="tr-TR" dirty="0">
                <a:latin typeface="Comic Sans MS" pitchFamily="66" charset="0"/>
              </a:rPr>
              <a:t> time. </a:t>
            </a:r>
            <a:r>
              <a:rPr lang="tr-TR" dirty="0" err="1">
                <a:latin typeface="Comic Sans MS" pitchFamily="66" charset="0"/>
              </a:rPr>
              <a:t>Until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one</a:t>
            </a:r>
            <a:r>
              <a:rPr lang="tr-TR" dirty="0">
                <a:latin typeface="Comic Sans MS" pitchFamily="66" charset="0"/>
              </a:rPr>
              <a:t> of </a:t>
            </a:r>
            <a:r>
              <a:rPr lang="tr-TR" dirty="0" err="1">
                <a:latin typeface="Comic Sans MS" pitchFamily="66" charset="0"/>
              </a:rPr>
              <a:t>Joe's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oldest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and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best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friends</a:t>
            </a:r>
            <a:r>
              <a:rPr lang="tr-TR" dirty="0">
                <a:latin typeface="Comic Sans MS" pitchFamily="66" charset="0"/>
              </a:rPr>
              <a:t> had a </a:t>
            </a:r>
            <a:r>
              <a:rPr lang="tr-TR" dirty="0" err="1">
                <a:latin typeface="Comic Sans MS" pitchFamily="66" charset="0"/>
              </a:rPr>
              <a:t>little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too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much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to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drink</a:t>
            </a:r>
            <a:r>
              <a:rPr lang="tr-TR" dirty="0"/>
              <a:t>.</a:t>
            </a:r>
          </a:p>
          <a:p>
            <a:endParaRPr lang="tr-TR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r-TR" b="1" dirty="0" err="1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Fragment</a:t>
            </a:r>
            <a:r>
              <a:rPr lang="tr-TR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tr-TR" b="1" dirty="0" err="1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Sentence</a:t>
            </a:r>
            <a:r>
              <a:rPr lang="tr-TR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tr-TR" b="1" dirty="0" err="1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Exercise</a:t>
            </a:r>
            <a:endParaRPr lang="tr-TR" b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tr-TR" dirty="0" smtClean="0">
                <a:latin typeface="Comic Sans MS" pitchFamily="66" charset="0"/>
              </a:rPr>
              <a:t>    </a:t>
            </a:r>
            <a:r>
              <a:rPr lang="tr-TR" dirty="0" err="1" smtClean="0">
                <a:latin typeface="Comic Sans MS" pitchFamily="66" charset="0"/>
              </a:rPr>
              <a:t>Fragment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sentences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are</a:t>
            </a:r>
            <a:r>
              <a:rPr lang="tr-TR" dirty="0">
                <a:latin typeface="Comic Sans MS" pitchFamily="66" charset="0"/>
              </a:rPr>
              <a:t> in </a:t>
            </a:r>
            <a:r>
              <a:rPr lang="tr-TR" dirty="0" err="1">
                <a:latin typeface="Comic Sans MS" pitchFamily="66" charset="0"/>
              </a:rPr>
              <a:t>italics</a:t>
            </a:r>
            <a:r>
              <a:rPr lang="tr-TR" dirty="0">
                <a:latin typeface="Comic Sans MS" pitchFamily="66" charset="0"/>
              </a:rPr>
              <a:t>. </a:t>
            </a:r>
            <a:r>
              <a:rPr lang="tr-TR" dirty="0" err="1">
                <a:latin typeface="Comic Sans MS" pitchFamily="66" charset="0"/>
              </a:rPr>
              <a:t>Explanations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are</a:t>
            </a:r>
            <a:r>
              <a:rPr lang="tr-TR" dirty="0">
                <a:latin typeface="Comic Sans MS" pitchFamily="66" charset="0"/>
              </a:rPr>
              <a:t> in </a:t>
            </a:r>
            <a:r>
              <a:rPr lang="tr-TR" dirty="0" err="1">
                <a:latin typeface="Comic Sans MS" pitchFamily="66" charset="0"/>
              </a:rPr>
              <a:t>parentheses</a:t>
            </a:r>
            <a:r>
              <a:rPr lang="tr-TR" dirty="0">
                <a:latin typeface="Comic Sans MS" pitchFamily="66" charset="0"/>
              </a:rPr>
              <a:t>. </a:t>
            </a:r>
            <a:br>
              <a:rPr lang="tr-TR" dirty="0">
                <a:latin typeface="Comic Sans MS" pitchFamily="66" charset="0"/>
              </a:rPr>
            </a:br>
            <a:r>
              <a:rPr lang="tr-TR" dirty="0">
                <a:latin typeface="Comic Sans MS" pitchFamily="66" charset="0"/>
              </a:rPr>
              <a:t/>
            </a:r>
            <a:br>
              <a:rPr lang="tr-TR" dirty="0">
                <a:latin typeface="Comic Sans MS" pitchFamily="66" charset="0"/>
              </a:rPr>
            </a:br>
            <a:r>
              <a:rPr lang="tr-TR" dirty="0" err="1">
                <a:latin typeface="Comic Sans MS" pitchFamily="66" charset="0"/>
              </a:rPr>
              <a:t>Then</a:t>
            </a:r>
            <a:r>
              <a:rPr lang="tr-TR" dirty="0">
                <a:latin typeface="Comic Sans MS" pitchFamily="66" charset="0"/>
              </a:rPr>
              <a:t> I </a:t>
            </a:r>
            <a:r>
              <a:rPr lang="tr-TR" dirty="0" err="1">
                <a:latin typeface="Comic Sans MS" pitchFamily="66" charset="0"/>
              </a:rPr>
              <a:t>attended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Morris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Junior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High</a:t>
            </a:r>
            <a:r>
              <a:rPr lang="tr-TR" dirty="0">
                <a:latin typeface="Comic Sans MS" pitchFamily="66" charset="0"/>
              </a:rPr>
              <a:t>. </a:t>
            </a:r>
            <a:r>
              <a:rPr lang="tr-TR" i="1" dirty="0">
                <a:latin typeface="Comic Sans MS" pitchFamily="66" charset="0"/>
              </a:rPr>
              <a:t>A </a:t>
            </a:r>
            <a:r>
              <a:rPr lang="tr-TR" i="1" dirty="0" err="1">
                <a:latin typeface="Comic Sans MS" pitchFamily="66" charset="0"/>
              </a:rPr>
              <a:t>junior</a:t>
            </a:r>
            <a:r>
              <a:rPr lang="tr-TR" i="1" dirty="0">
                <a:latin typeface="Comic Sans MS" pitchFamily="66" charset="0"/>
              </a:rPr>
              <a:t> </a:t>
            </a:r>
            <a:r>
              <a:rPr lang="tr-TR" i="1" dirty="0" err="1">
                <a:latin typeface="Comic Sans MS" pitchFamily="66" charset="0"/>
              </a:rPr>
              <a:t>high</a:t>
            </a:r>
            <a:r>
              <a:rPr lang="tr-TR" i="1" dirty="0">
                <a:latin typeface="Comic Sans MS" pitchFamily="66" charset="0"/>
              </a:rPr>
              <a:t> </a:t>
            </a:r>
            <a:r>
              <a:rPr lang="tr-TR" i="1" dirty="0" err="1">
                <a:latin typeface="Comic Sans MS" pitchFamily="66" charset="0"/>
              </a:rPr>
              <a:t>that</a:t>
            </a:r>
            <a:r>
              <a:rPr lang="tr-TR" i="1" dirty="0">
                <a:latin typeface="Comic Sans MS" pitchFamily="66" charset="0"/>
              </a:rPr>
              <a:t> </a:t>
            </a:r>
            <a:r>
              <a:rPr lang="tr-TR" i="1" dirty="0" err="1">
                <a:latin typeface="Comic Sans MS" pitchFamily="66" charset="0"/>
              </a:rPr>
              <a:t>was</a:t>
            </a:r>
            <a:r>
              <a:rPr lang="tr-TR" i="1" dirty="0">
                <a:latin typeface="Comic Sans MS" pitchFamily="66" charset="0"/>
              </a:rPr>
              <a:t> a </a:t>
            </a:r>
            <a:r>
              <a:rPr lang="tr-TR" i="1" dirty="0" err="1">
                <a:latin typeface="Comic Sans MS" pitchFamily="66" charset="0"/>
              </a:rPr>
              <a:t>bad</a:t>
            </a:r>
            <a:r>
              <a:rPr lang="tr-TR" i="1" dirty="0">
                <a:latin typeface="Comic Sans MS" pitchFamily="66" charset="0"/>
              </a:rPr>
              <a:t> </a:t>
            </a:r>
            <a:r>
              <a:rPr lang="tr-TR" i="1" dirty="0" err="1">
                <a:latin typeface="Comic Sans MS" pitchFamily="66" charset="0"/>
              </a:rPr>
              <a:t>experience</a:t>
            </a:r>
            <a:r>
              <a:rPr lang="tr-TR" dirty="0">
                <a:latin typeface="Comic Sans MS" pitchFamily="66" charset="0"/>
              </a:rPr>
              <a:t>. (</a:t>
            </a:r>
            <a:r>
              <a:rPr lang="tr-TR" dirty="0" err="1">
                <a:latin typeface="Comic Sans MS" pitchFamily="66" charset="0"/>
              </a:rPr>
              <a:t>dependent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clause</a:t>
            </a:r>
            <a:r>
              <a:rPr lang="tr-TR" dirty="0">
                <a:latin typeface="Comic Sans MS" pitchFamily="66" charset="0"/>
              </a:rPr>
              <a:t>)</a:t>
            </a:r>
            <a:br>
              <a:rPr lang="tr-TR" dirty="0">
                <a:latin typeface="Comic Sans MS" pitchFamily="66" charset="0"/>
              </a:rPr>
            </a:br>
            <a:r>
              <a:rPr lang="tr-TR" dirty="0">
                <a:latin typeface="Comic Sans MS" pitchFamily="66" charset="0"/>
              </a:rPr>
              <a:t/>
            </a:r>
            <a:br>
              <a:rPr lang="tr-TR" dirty="0">
                <a:latin typeface="Comic Sans MS" pitchFamily="66" charset="0"/>
              </a:rPr>
            </a:br>
            <a:r>
              <a:rPr lang="tr-TR" dirty="0" err="1">
                <a:latin typeface="Comic Sans MS" pitchFamily="66" charset="0"/>
              </a:rPr>
              <a:t>In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the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seventh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grade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every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young</a:t>
            </a:r>
            <a:r>
              <a:rPr lang="tr-TR" dirty="0">
                <a:latin typeface="Comic Sans MS" pitchFamily="66" charset="0"/>
              </a:rPr>
              <a:t> boy </a:t>
            </a:r>
            <a:r>
              <a:rPr lang="tr-TR" dirty="0" err="1">
                <a:latin typeface="Comic Sans MS" pitchFamily="66" charset="0"/>
              </a:rPr>
              <a:t>goes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out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for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football</a:t>
            </a:r>
            <a:r>
              <a:rPr lang="tr-TR" dirty="0">
                <a:latin typeface="Comic Sans MS" pitchFamily="66" charset="0"/>
              </a:rPr>
              <a:t>. </a:t>
            </a:r>
            <a:r>
              <a:rPr lang="tr-TR" i="1" dirty="0" err="1">
                <a:latin typeface="Comic Sans MS" pitchFamily="66" charset="0"/>
              </a:rPr>
              <a:t>To</a:t>
            </a:r>
            <a:r>
              <a:rPr lang="tr-TR" i="1" dirty="0">
                <a:latin typeface="Comic Sans MS" pitchFamily="66" charset="0"/>
              </a:rPr>
              <a:t> </a:t>
            </a:r>
            <a:r>
              <a:rPr lang="tr-TR" i="1" dirty="0" err="1">
                <a:latin typeface="Comic Sans MS" pitchFamily="66" charset="0"/>
              </a:rPr>
              <a:t>prove</a:t>
            </a:r>
            <a:r>
              <a:rPr lang="tr-TR" i="1" dirty="0">
                <a:latin typeface="Comic Sans MS" pitchFamily="66" charset="0"/>
              </a:rPr>
              <a:t> </a:t>
            </a:r>
            <a:r>
              <a:rPr lang="tr-TR" i="1" dirty="0" err="1">
                <a:latin typeface="Comic Sans MS" pitchFamily="66" charset="0"/>
              </a:rPr>
              <a:t>to</a:t>
            </a:r>
            <a:r>
              <a:rPr lang="tr-TR" i="1" dirty="0">
                <a:latin typeface="Comic Sans MS" pitchFamily="66" charset="0"/>
              </a:rPr>
              <a:t> </a:t>
            </a:r>
            <a:r>
              <a:rPr lang="tr-TR" i="1" dirty="0" err="1">
                <a:latin typeface="Comic Sans MS" pitchFamily="66" charset="0"/>
              </a:rPr>
              <a:t>himself</a:t>
            </a:r>
            <a:r>
              <a:rPr lang="tr-TR" i="1" dirty="0">
                <a:latin typeface="Comic Sans MS" pitchFamily="66" charset="0"/>
              </a:rPr>
              <a:t> </a:t>
            </a:r>
            <a:r>
              <a:rPr lang="tr-TR" i="1" dirty="0" err="1">
                <a:latin typeface="Comic Sans MS" pitchFamily="66" charset="0"/>
              </a:rPr>
              <a:t>and</a:t>
            </a:r>
            <a:r>
              <a:rPr lang="tr-TR" i="1" dirty="0">
                <a:latin typeface="Comic Sans MS" pitchFamily="66" charset="0"/>
              </a:rPr>
              <a:t> his </a:t>
            </a:r>
            <a:r>
              <a:rPr lang="tr-TR" i="1" dirty="0" err="1">
                <a:latin typeface="Comic Sans MS" pitchFamily="66" charset="0"/>
              </a:rPr>
              <a:t>parents</a:t>
            </a:r>
            <a:r>
              <a:rPr lang="tr-TR" i="1" dirty="0">
                <a:latin typeface="Comic Sans MS" pitchFamily="66" charset="0"/>
              </a:rPr>
              <a:t> </a:t>
            </a:r>
            <a:r>
              <a:rPr lang="tr-TR" i="1" dirty="0" err="1">
                <a:latin typeface="Comic Sans MS" pitchFamily="66" charset="0"/>
              </a:rPr>
              <a:t>that</a:t>
            </a:r>
            <a:r>
              <a:rPr lang="tr-TR" i="1" dirty="0">
                <a:latin typeface="Comic Sans MS" pitchFamily="66" charset="0"/>
              </a:rPr>
              <a:t> he is a </a:t>
            </a:r>
            <a:r>
              <a:rPr lang="tr-TR" i="1" dirty="0" err="1">
                <a:latin typeface="Comic Sans MS" pitchFamily="66" charset="0"/>
              </a:rPr>
              <a:t>man</a:t>
            </a:r>
            <a:r>
              <a:rPr lang="tr-TR" dirty="0">
                <a:latin typeface="Comic Sans MS" pitchFamily="66" charset="0"/>
              </a:rPr>
              <a:t>. (</a:t>
            </a:r>
            <a:r>
              <a:rPr lang="tr-TR" dirty="0" err="1">
                <a:latin typeface="Comic Sans MS" pitchFamily="66" charset="0"/>
              </a:rPr>
              <a:t>dependent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clause</a:t>
            </a:r>
            <a:r>
              <a:rPr lang="tr-TR" dirty="0">
                <a:latin typeface="Comic Sans MS" pitchFamily="66" charset="0"/>
              </a:rPr>
              <a:t>)</a:t>
            </a:r>
            <a:r>
              <a:rPr lang="tr-TR" dirty="0"/>
              <a:t/>
            </a:r>
            <a:br>
              <a:rPr lang="tr-TR" dirty="0"/>
            </a:br>
            <a:endParaRPr lang="tr-TR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23528" y="1268760"/>
            <a:ext cx="8229600" cy="4021907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tr-TR" dirty="0" smtClean="0">
                <a:latin typeface="Comic Sans MS" pitchFamily="66" charset="0"/>
              </a:rPr>
              <a:t>    </a:t>
            </a:r>
            <a:r>
              <a:rPr lang="tr-TR" dirty="0" err="1" smtClean="0">
                <a:latin typeface="Comic Sans MS" pitchFamily="66" charset="0"/>
              </a:rPr>
              <a:t>She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opened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the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door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and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let</a:t>
            </a:r>
            <a:r>
              <a:rPr lang="tr-TR" dirty="0">
                <a:latin typeface="Comic Sans MS" pitchFamily="66" charset="0"/>
              </a:rPr>
              <a:t> us </a:t>
            </a:r>
            <a:r>
              <a:rPr lang="tr-TR" dirty="0" err="1">
                <a:latin typeface="Comic Sans MS" pitchFamily="66" charset="0"/>
              </a:rPr>
              <a:t>into</a:t>
            </a:r>
            <a:r>
              <a:rPr lang="tr-TR" dirty="0">
                <a:latin typeface="Comic Sans MS" pitchFamily="66" charset="0"/>
              </a:rPr>
              <a:t> her </a:t>
            </a:r>
            <a:r>
              <a:rPr lang="tr-TR" dirty="0" err="1">
                <a:latin typeface="Comic Sans MS" pitchFamily="66" charset="0"/>
              </a:rPr>
              <a:t>home</a:t>
            </a:r>
            <a:r>
              <a:rPr lang="tr-TR" dirty="0">
                <a:latin typeface="Comic Sans MS" pitchFamily="66" charset="0"/>
              </a:rPr>
              <a:t>. </a:t>
            </a:r>
            <a:r>
              <a:rPr lang="tr-TR" i="1" dirty="0">
                <a:latin typeface="Comic Sans MS" pitchFamily="66" charset="0"/>
              </a:rPr>
              <a:t>Not </a:t>
            </a:r>
            <a:r>
              <a:rPr lang="tr-TR" i="1" dirty="0" err="1">
                <a:latin typeface="Comic Sans MS" pitchFamily="66" charset="0"/>
              </a:rPr>
              <a:t>realizing</a:t>
            </a:r>
            <a:r>
              <a:rPr lang="tr-TR" i="1" dirty="0">
                <a:latin typeface="Comic Sans MS" pitchFamily="66" charset="0"/>
              </a:rPr>
              <a:t> at </a:t>
            </a:r>
            <a:r>
              <a:rPr lang="tr-TR" i="1" dirty="0" err="1">
                <a:latin typeface="Comic Sans MS" pitchFamily="66" charset="0"/>
              </a:rPr>
              <a:t>the</a:t>
            </a:r>
            <a:r>
              <a:rPr lang="tr-TR" i="1" dirty="0">
                <a:latin typeface="Comic Sans MS" pitchFamily="66" charset="0"/>
              </a:rPr>
              <a:t> time </a:t>
            </a:r>
            <a:r>
              <a:rPr lang="tr-TR" i="1" dirty="0" err="1">
                <a:latin typeface="Comic Sans MS" pitchFamily="66" charset="0"/>
              </a:rPr>
              <a:t>that</a:t>
            </a:r>
            <a:r>
              <a:rPr lang="tr-TR" i="1" dirty="0">
                <a:latin typeface="Comic Sans MS" pitchFamily="66" charset="0"/>
              </a:rPr>
              <a:t> </a:t>
            </a:r>
            <a:r>
              <a:rPr lang="tr-TR" i="1" dirty="0" err="1">
                <a:latin typeface="Comic Sans MS" pitchFamily="66" charset="0"/>
              </a:rPr>
              <a:t>we</a:t>
            </a:r>
            <a:r>
              <a:rPr lang="tr-TR" i="1" dirty="0">
                <a:latin typeface="Comic Sans MS" pitchFamily="66" charset="0"/>
              </a:rPr>
              <a:t> </a:t>
            </a:r>
            <a:r>
              <a:rPr lang="tr-TR" i="1" dirty="0" err="1">
                <a:latin typeface="Comic Sans MS" pitchFamily="66" charset="0"/>
              </a:rPr>
              <a:t>would</a:t>
            </a:r>
            <a:r>
              <a:rPr lang="tr-TR" i="1" dirty="0">
                <a:latin typeface="Comic Sans MS" pitchFamily="66" charset="0"/>
              </a:rPr>
              <a:t> </a:t>
            </a:r>
            <a:r>
              <a:rPr lang="tr-TR" i="1" dirty="0" err="1">
                <a:latin typeface="Comic Sans MS" pitchFamily="66" charset="0"/>
              </a:rPr>
              <a:t>never</a:t>
            </a:r>
            <a:r>
              <a:rPr lang="tr-TR" i="1" dirty="0">
                <a:latin typeface="Comic Sans MS" pitchFamily="66" charset="0"/>
              </a:rPr>
              <a:t> </a:t>
            </a:r>
            <a:r>
              <a:rPr lang="tr-TR" i="1" dirty="0" err="1">
                <a:latin typeface="Comic Sans MS" pitchFamily="66" charset="0"/>
              </a:rPr>
              <a:t>enter</a:t>
            </a:r>
            <a:r>
              <a:rPr lang="tr-TR" i="1" dirty="0">
                <a:latin typeface="Comic Sans MS" pitchFamily="66" charset="0"/>
              </a:rPr>
              <a:t> </a:t>
            </a:r>
            <a:r>
              <a:rPr lang="tr-TR" i="1" dirty="0" err="1">
                <a:latin typeface="Comic Sans MS" pitchFamily="66" charset="0"/>
              </a:rPr>
              <a:t>that</a:t>
            </a:r>
            <a:r>
              <a:rPr lang="tr-TR" i="1" dirty="0">
                <a:latin typeface="Comic Sans MS" pitchFamily="66" charset="0"/>
              </a:rPr>
              <a:t> </a:t>
            </a:r>
            <a:r>
              <a:rPr lang="tr-TR" i="1" dirty="0" err="1">
                <a:latin typeface="Comic Sans MS" pitchFamily="66" charset="0"/>
              </a:rPr>
              <a:t>door</a:t>
            </a:r>
            <a:r>
              <a:rPr lang="tr-TR" i="1" dirty="0">
                <a:latin typeface="Comic Sans MS" pitchFamily="66" charset="0"/>
              </a:rPr>
              <a:t> in her </a:t>
            </a:r>
            <a:r>
              <a:rPr lang="tr-TR" i="1" dirty="0" err="1">
                <a:latin typeface="Comic Sans MS" pitchFamily="66" charset="0"/>
              </a:rPr>
              <a:t>home</a:t>
            </a:r>
            <a:r>
              <a:rPr lang="tr-TR" i="1" dirty="0">
                <a:latin typeface="Comic Sans MS" pitchFamily="66" charset="0"/>
              </a:rPr>
              <a:t> </a:t>
            </a:r>
            <a:r>
              <a:rPr lang="tr-TR" i="1" dirty="0" err="1">
                <a:latin typeface="Comic Sans MS" pitchFamily="66" charset="0"/>
              </a:rPr>
              <a:t>again</a:t>
            </a:r>
            <a:r>
              <a:rPr lang="tr-TR" dirty="0">
                <a:latin typeface="Comic Sans MS" pitchFamily="66" charset="0"/>
              </a:rPr>
              <a:t>. (</a:t>
            </a:r>
            <a:r>
              <a:rPr lang="tr-TR" dirty="0" err="1">
                <a:latin typeface="Comic Sans MS" pitchFamily="66" charset="0"/>
              </a:rPr>
              <a:t>dependent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clause</a:t>
            </a:r>
            <a:r>
              <a:rPr lang="tr-TR" dirty="0">
                <a:latin typeface="Comic Sans MS" pitchFamily="66" charset="0"/>
              </a:rPr>
              <a:t>)</a:t>
            </a:r>
            <a:br>
              <a:rPr lang="tr-TR" dirty="0">
                <a:latin typeface="Comic Sans MS" pitchFamily="66" charset="0"/>
              </a:rPr>
            </a:br>
            <a:r>
              <a:rPr lang="tr-TR" dirty="0">
                <a:latin typeface="Comic Sans MS" pitchFamily="66" charset="0"/>
              </a:rPr>
              <a:t/>
            </a:r>
            <a:br>
              <a:rPr lang="tr-TR" dirty="0">
                <a:latin typeface="Comic Sans MS" pitchFamily="66" charset="0"/>
              </a:rPr>
            </a:br>
            <a:r>
              <a:rPr lang="tr-TR" i="1" dirty="0" err="1">
                <a:latin typeface="Comic Sans MS" pitchFamily="66" charset="0"/>
              </a:rPr>
              <a:t>Making</a:t>
            </a:r>
            <a:r>
              <a:rPr lang="tr-TR" i="1" dirty="0">
                <a:latin typeface="Comic Sans MS" pitchFamily="66" charset="0"/>
              </a:rPr>
              <a:t> </a:t>
            </a:r>
            <a:r>
              <a:rPr lang="tr-TR" i="1" dirty="0" err="1">
                <a:latin typeface="Comic Sans MS" pitchFamily="66" charset="0"/>
              </a:rPr>
              <a:t>up</a:t>
            </a:r>
            <a:r>
              <a:rPr lang="tr-TR" i="1" dirty="0">
                <a:latin typeface="Comic Sans MS" pitchFamily="66" charset="0"/>
              </a:rPr>
              <a:t> his </a:t>
            </a:r>
            <a:r>
              <a:rPr lang="tr-TR" i="1" dirty="0" err="1">
                <a:latin typeface="Comic Sans MS" pitchFamily="66" charset="0"/>
              </a:rPr>
              <a:t>mind</a:t>
            </a:r>
            <a:r>
              <a:rPr lang="tr-TR" i="1" dirty="0">
                <a:latin typeface="Comic Sans MS" pitchFamily="66" charset="0"/>
              </a:rPr>
              <a:t> </a:t>
            </a:r>
            <a:r>
              <a:rPr lang="tr-TR" i="1" dirty="0" err="1">
                <a:latin typeface="Comic Sans MS" pitchFamily="66" charset="0"/>
              </a:rPr>
              <a:t>quickly</a:t>
            </a:r>
            <a:r>
              <a:rPr lang="tr-TR" dirty="0">
                <a:latin typeface="Comic Sans MS" pitchFamily="66" charset="0"/>
              </a:rPr>
              <a:t>. </a:t>
            </a:r>
            <a:r>
              <a:rPr lang="tr-TR" dirty="0" err="1">
                <a:latin typeface="Comic Sans MS" pitchFamily="66" charset="0"/>
              </a:rPr>
              <a:t>Jim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ordered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two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dozen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red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roses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for</a:t>
            </a:r>
            <a:r>
              <a:rPr lang="tr-TR" dirty="0">
                <a:latin typeface="Comic Sans MS" pitchFamily="66" charset="0"/>
              </a:rPr>
              <a:t> his </a:t>
            </a:r>
            <a:r>
              <a:rPr lang="tr-TR" dirty="0" err="1">
                <a:latin typeface="Comic Sans MS" pitchFamily="66" charset="0"/>
              </a:rPr>
              <a:t>wife</a:t>
            </a:r>
            <a:r>
              <a:rPr lang="tr-TR" dirty="0">
                <a:latin typeface="Comic Sans MS" pitchFamily="66" charset="0"/>
              </a:rPr>
              <a:t>. </a:t>
            </a:r>
            <a:r>
              <a:rPr lang="tr-TR" i="1" dirty="0" err="1">
                <a:latin typeface="Comic Sans MS" pitchFamily="66" charset="0"/>
              </a:rPr>
              <a:t>Hoping</a:t>
            </a:r>
            <a:r>
              <a:rPr lang="tr-TR" i="1" dirty="0">
                <a:latin typeface="Comic Sans MS" pitchFamily="66" charset="0"/>
              </a:rPr>
              <a:t> </a:t>
            </a:r>
            <a:r>
              <a:rPr lang="tr-TR" i="1" dirty="0" err="1">
                <a:latin typeface="Comic Sans MS" pitchFamily="66" charset="0"/>
              </a:rPr>
              <a:t>she</a:t>
            </a:r>
            <a:r>
              <a:rPr lang="tr-TR" i="1" dirty="0">
                <a:latin typeface="Comic Sans MS" pitchFamily="66" charset="0"/>
              </a:rPr>
              <a:t> </a:t>
            </a:r>
            <a:r>
              <a:rPr lang="tr-TR" i="1" dirty="0" err="1">
                <a:latin typeface="Comic Sans MS" pitchFamily="66" charset="0"/>
              </a:rPr>
              <a:t>would</a:t>
            </a:r>
            <a:r>
              <a:rPr lang="tr-TR" i="1" dirty="0">
                <a:latin typeface="Comic Sans MS" pitchFamily="66" charset="0"/>
              </a:rPr>
              <a:t> </a:t>
            </a:r>
            <a:r>
              <a:rPr lang="tr-TR" i="1" dirty="0" err="1">
                <a:latin typeface="Comic Sans MS" pitchFamily="66" charset="0"/>
              </a:rPr>
              <a:t>accept</a:t>
            </a:r>
            <a:r>
              <a:rPr lang="tr-TR" i="1" dirty="0">
                <a:latin typeface="Comic Sans MS" pitchFamily="66" charset="0"/>
              </a:rPr>
              <a:t> his </a:t>
            </a:r>
            <a:r>
              <a:rPr lang="tr-TR" i="1" dirty="0" err="1">
                <a:latin typeface="Comic Sans MS" pitchFamily="66" charset="0"/>
              </a:rPr>
              <a:t>apology</a:t>
            </a:r>
            <a:r>
              <a:rPr lang="tr-TR" dirty="0">
                <a:latin typeface="Comic Sans MS" pitchFamily="66" charset="0"/>
              </a:rPr>
              <a:t>. (</a:t>
            </a:r>
            <a:r>
              <a:rPr lang="tr-TR" dirty="0" err="1">
                <a:latin typeface="Comic Sans MS" pitchFamily="66" charset="0"/>
              </a:rPr>
              <a:t>dependent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clause</a:t>
            </a:r>
            <a:r>
              <a:rPr lang="tr-TR" dirty="0">
                <a:latin typeface="Comic Sans MS" pitchFamily="66" charset="0"/>
              </a:rPr>
              <a:t>)</a:t>
            </a:r>
            <a:br>
              <a:rPr lang="tr-TR" dirty="0">
                <a:latin typeface="Comic Sans MS" pitchFamily="66" charset="0"/>
              </a:rPr>
            </a:br>
            <a:r>
              <a:rPr lang="tr-TR" dirty="0">
                <a:latin typeface="Comic Sans MS" pitchFamily="66" charset="0"/>
              </a:rPr>
              <a:t/>
            </a:r>
            <a:br>
              <a:rPr lang="tr-TR" dirty="0">
                <a:latin typeface="Comic Sans MS" pitchFamily="66" charset="0"/>
              </a:rPr>
            </a:br>
            <a:r>
              <a:rPr lang="tr-TR" dirty="0" err="1">
                <a:latin typeface="Comic Sans MS" pitchFamily="66" charset="0"/>
              </a:rPr>
              <a:t>They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were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all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having</a:t>
            </a:r>
            <a:r>
              <a:rPr lang="tr-TR" dirty="0">
                <a:latin typeface="Comic Sans MS" pitchFamily="66" charset="0"/>
              </a:rPr>
              <a:t> a </a:t>
            </a:r>
            <a:r>
              <a:rPr lang="tr-TR" dirty="0" err="1">
                <a:latin typeface="Comic Sans MS" pitchFamily="66" charset="0"/>
              </a:rPr>
              <a:t>good</a:t>
            </a:r>
            <a:r>
              <a:rPr lang="tr-TR" dirty="0">
                <a:latin typeface="Comic Sans MS" pitchFamily="66" charset="0"/>
              </a:rPr>
              <a:t> time. </a:t>
            </a:r>
            <a:r>
              <a:rPr lang="tr-TR" i="1" dirty="0" err="1">
                <a:latin typeface="Comic Sans MS" pitchFamily="66" charset="0"/>
              </a:rPr>
              <a:t>Until</a:t>
            </a:r>
            <a:r>
              <a:rPr lang="tr-TR" i="1" dirty="0">
                <a:latin typeface="Comic Sans MS" pitchFamily="66" charset="0"/>
              </a:rPr>
              <a:t> </a:t>
            </a:r>
            <a:r>
              <a:rPr lang="tr-TR" i="1" dirty="0" err="1">
                <a:latin typeface="Comic Sans MS" pitchFamily="66" charset="0"/>
              </a:rPr>
              <a:t>one</a:t>
            </a:r>
            <a:r>
              <a:rPr lang="tr-TR" i="1" dirty="0">
                <a:latin typeface="Comic Sans MS" pitchFamily="66" charset="0"/>
              </a:rPr>
              <a:t> of </a:t>
            </a:r>
            <a:r>
              <a:rPr lang="tr-TR" i="1" dirty="0" err="1">
                <a:latin typeface="Comic Sans MS" pitchFamily="66" charset="0"/>
              </a:rPr>
              <a:t>Joe's</a:t>
            </a:r>
            <a:r>
              <a:rPr lang="tr-TR" i="1" dirty="0">
                <a:latin typeface="Comic Sans MS" pitchFamily="66" charset="0"/>
              </a:rPr>
              <a:t> </a:t>
            </a:r>
            <a:r>
              <a:rPr lang="tr-TR" i="1" dirty="0" err="1">
                <a:latin typeface="Comic Sans MS" pitchFamily="66" charset="0"/>
              </a:rPr>
              <a:t>oldest</a:t>
            </a:r>
            <a:r>
              <a:rPr lang="tr-TR" i="1" dirty="0">
                <a:latin typeface="Comic Sans MS" pitchFamily="66" charset="0"/>
              </a:rPr>
              <a:t> </a:t>
            </a:r>
            <a:r>
              <a:rPr lang="tr-TR" i="1" dirty="0" err="1">
                <a:latin typeface="Comic Sans MS" pitchFamily="66" charset="0"/>
              </a:rPr>
              <a:t>and</a:t>
            </a:r>
            <a:r>
              <a:rPr lang="tr-TR" i="1" dirty="0">
                <a:latin typeface="Comic Sans MS" pitchFamily="66" charset="0"/>
              </a:rPr>
              <a:t> </a:t>
            </a:r>
            <a:r>
              <a:rPr lang="tr-TR" i="1" dirty="0" err="1">
                <a:latin typeface="Comic Sans MS" pitchFamily="66" charset="0"/>
              </a:rPr>
              <a:t>best</a:t>
            </a:r>
            <a:r>
              <a:rPr lang="tr-TR" i="1" dirty="0">
                <a:latin typeface="Comic Sans MS" pitchFamily="66" charset="0"/>
              </a:rPr>
              <a:t> </a:t>
            </a:r>
            <a:r>
              <a:rPr lang="tr-TR" i="1" dirty="0" err="1">
                <a:latin typeface="Comic Sans MS" pitchFamily="66" charset="0"/>
              </a:rPr>
              <a:t>friends</a:t>
            </a:r>
            <a:r>
              <a:rPr lang="tr-TR" i="1" dirty="0">
                <a:latin typeface="Comic Sans MS" pitchFamily="66" charset="0"/>
              </a:rPr>
              <a:t> had a </a:t>
            </a:r>
            <a:r>
              <a:rPr lang="tr-TR" i="1" dirty="0" err="1">
                <a:latin typeface="Comic Sans MS" pitchFamily="66" charset="0"/>
              </a:rPr>
              <a:t>little</a:t>
            </a:r>
            <a:r>
              <a:rPr lang="tr-TR" i="1" dirty="0">
                <a:latin typeface="Comic Sans MS" pitchFamily="66" charset="0"/>
              </a:rPr>
              <a:t> </a:t>
            </a:r>
            <a:r>
              <a:rPr lang="tr-TR" i="1" dirty="0" err="1">
                <a:latin typeface="Comic Sans MS" pitchFamily="66" charset="0"/>
              </a:rPr>
              <a:t>too</a:t>
            </a:r>
            <a:r>
              <a:rPr lang="tr-TR" i="1" dirty="0">
                <a:latin typeface="Comic Sans MS" pitchFamily="66" charset="0"/>
              </a:rPr>
              <a:t> </a:t>
            </a:r>
            <a:r>
              <a:rPr lang="tr-TR" i="1" dirty="0" err="1">
                <a:latin typeface="Comic Sans MS" pitchFamily="66" charset="0"/>
              </a:rPr>
              <a:t>much</a:t>
            </a:r>
            <a:r>
              <a:rPr lang="tr-TR" i="1" dirty="0">
                <a:latin typeface="Comic Sans MS" pitchFamily="66" charset="0"/>
              </a:rPr>
              <a:t> </a:t>
            </a:r>
            <a:r>
              <a:rPr lang="tr-TR" i="1" dirty="0" err="1">
                <a:latin typeface="Comic Sans MS" pitchFamily="66" charset="0"/>
              </a:rPr>
              <a:t>to</a:t>
            </a:r>
            <a:r>
              <a:rPr lang="tr-TR" i="1" dirty="0">
                <a:latin typeface="Comic Sans MS" pitchFamily="66" charset="0"/>
              </a:rPr>
              <a:t> </a:t>
            </a:r>
            <a:r>
              <a:rPr lang="tr-TR" i="1" dirty="0" err="1">
                <a:latin typeface="Comic Sans MS" pitchFamily="66" charset="0"/>
              </a:rPr>
              <a:t>drink</a:t>
            </a:r>
            <a:r>
              <a:rPr lang="tr-TR" dirty="0">
                <a:latin typeface="Comic Sans MS" pitchFamily="66" charset="0"/>
              </a:rPr>
              <a:t>. (</a:t>
            </a:r>
            <a:r>
              <a:rPr lang="tr-TR" dirty="0" err="1">
                <a:latin typeface="Comic Sans MS" pitchFamily="66" charset="0"/>
              </a:rPr>
              <a:t>dependent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clause</a:t>
            </a:r>
            <a:r>
              <a:rPr lang="tr-TR" dirty="0">
                <a:latin typeface="Comic Sans MS" pitchFamily="66" charset="0"/>
              </a:rPr>
              <a:t>)</a:t>
            </a: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1997576"/>
          </a:xfrm>
        </p:spPr>
        <p:txBody>
          <a:bodyPr/>
          <a:lstStyle/>
          <a:p>
            <a:pPr>
              <a:buNone/>
            </a:pPr>
            <a:r>
              <a:rPr lang="tr-TR" dirty="0" smtClean="0">
                <a:hlinkClick r:id="rId2"/>
              </a:rPr>
              <a:t>http://owl.english.purdue.edu/engagement/2/1/35/</a:t>
            </a:r>
            <a:endParaRPr lang="tr-TR" dirty="0" smtClean="0"/>
          </a:p>
          <a:p>
            <a:pPr>
              <a:buNone/>
            </a:pPr>
            <a:r>
              <a:rPr lang="tr-TR" dirty="0" err="1" smtClean="0"/>
              <a:t>Resource</a:t>
            </a:r>
            <a:r>
              <a:rPr lang="tr-TR" dirty="0" smtClean="0"/>
              <a:t>:  </a:t>
            </a:r>
            <a:r>
              <a:rPr lang="tr-TR" dirty="0" err="1" smtClean="0"/>
              <a:t>Purdue</a:t>
            </a:r>
            <a:r>
              <a:rPr lang="tr-TR" dirty="0" smtClean="0"/>
              <a:t> OWL </a:t>
            </a:r>
            <a:r>
              <a:rPr lang="tr-TR" dirty="0" err="1" smtClean="0"/>
              <a:t>Engagement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8245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  <a:t>Comma Splice: </a:t>
            </a:r>
            <a:r>
              <a:rPr lang="en-US" dirty="0" smtClean="0">
                <a:latin typeface="Comic Sans MS" pitchFamily="66" charset="0"/>
              </a:rPr>
              <a:t>My family bakes together nearly every night, we then get to enjoy everything we make together.</a:t>
            </a:r>
            <a:endParaRPr lang="tr-TR" dirty="0" smtClean="0">
              <a:latin typeface="Comic Sans MS" pitchFamily="66" charset="0"/>
            </a:endParaRPr>
          </a:p>
          <a:p>
            <a:pPr>
              <a:buNone/>
            </a:pPr>
            <a:r>
              <a:rPr lang="tr-TR" dirty="0" smtClean="0">
                <a:latin typeface="Comic Sans MS" pitchFamily="66" charset="0"/>
              </a:rPr>
              <a:t>                           </a:t>
            </a:r>
            <a:r>
              <a:rPr lang="tr-TR" dirty="0" smtClean="0">
                <a:solidFill>
                  <a:srgbClr val="002060"/>
                </a:solidFill>
                <a:latin typeface="Comic Sans MS" pitchFamily="66" charset="0"/>
              </a:rPr>
              <a:t>EXAMPLES</a:t>
            </a:r>
            <a:endParaRPr lang="tr-TR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latin typeface="Comic Sans MS" pitchFamily="66" charset="0"/>
              </a:rPr>
              <a:t>My family bakes together nearly every night. We then get to enjoy everything we make together.</a:t>
            </a:r>
          </a:p>
          <a:p>
            <a:pPr>
              <a:buNone/>
            </a:pPr>
            <a:r>
              <a:rPr lang="tr-TR" dirty="0" smtClean="0">
                <a:latin typeface="Comic Sans MS" pitchFamily="66" charset="0"/>
              </a:rPr>
              <a:t>    </a:t>
            </a:r>
            <a:r>
              <a:rPr lang="en-US" dirty="0" smtClean="0">
                <a:latin typeface="Comic Sans MS" pitchFamily="66" charset="0"/>
              </a:rPr>
              <a:t>The comma splice has been corrected by breaking the sentence into two separate sentences.</a:t>
            </a:r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4006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>
                <a:latin typeface="Comic Sans MS" pitchFamily="66" charset="0"/>
              </a:rPr>
              <a:t>My family bakes together nearly every night, and we then get to enjoy everything we make together.</a:t>
            </a:r>
          </a:p>
          <a:p>
            <a:pPr>
              <a:buNone/>
            </a:pPr>
            <a:r>
              <a:rPr lang="tr-TR" dirty="0" smtClean="0">
                <a:latin typeface="Comic Sans MS" pitchFamily="66" charset="0"/>
              </a:rPr>
              <a:t>    </a:t>
            </a:r>
            <a:r>
              <a:rPr lang="en-US" dirty="0" smtClean="0">
                <a:latin typeface="Comic Sans MS" pitchFamily="66" charset="0"/>
              </a:rPr>
              <a:t>The comma splice has been corrected by adding a coordinating conjunction and a comma.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  <a:t> </a:t>
            </a:r>
            <a:r>
              <a:rPr lang="en-US" u="sng" dirty="0" smtClean="0">
                <a:latin typeface="Comic Sans MS" pitchFamily="66" charset="0"/>
              </a:rPr>
              <a:t>After</a:t>
            </a:r>
            <a:r>
              <a:rPr lang="tr-TR" u="sng" dirty="0" smtClean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my family bakes together nearly every night, we get to enjoy everything we make together.</a:t>
            </a:r>
          </a:p>
          <a:p>
            <a:pPr>
              <a:buNone/>
            </a:pPr>
            <a:r>
              <a:rPr lang="tr-TR" dirty="0" smtClean="0">
                <a:latin typeface="Comic Sans MS" pitchFamily="66" charset="0"/>
              </a:rPr>
              <a:t>    </a:t>
            </a:r>
            <a:r>
              <a:rPr lang="en-US" dirty="0" smtClean="0">
                <a:latin typeface="Comic Sans MS" pitchFamily="66" charset="0"/>
              </a:rPr>
              <a:t>The comma splice has been corrected by adding a subordinating conjunction and a comma.</a:t>
            </a:r>
          </a:p>
          <a:p>
            <a:pPr>
              <a:buNone/>
            </a:pPr>
            <a:endParaRPr lang="tr-TR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tr-TR" dirty="0" smtClean="0">
                <a:latin typeface="Comic Sans MS" pitchFamily="66" charset="0"/>
              </a:rPr>
              <a:t>I </a:t>
            </a:r>
            <a:r>
              <a:rPr lang="tr-TR" dirty="0" err="1">
                <a:latin typeface="Comic Sans MS" pitchFamily="66" charset="0"/>
              </a:rPr>
              <a:t>got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up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late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this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morning</a:t>
            </a:r>
            <a:r>
              <a:rPr lang="tr-TR" dirty="0">
                <a:latin typeface="Comic Sans MS" pitchFamily="66" charset="0"/>
              </a:rPr>
              <a:t>. I </a:t>
            </a:r>
            <a:r>
              <a:rPr lang="tr-TR" dirty="0" err="1">
                <a:latin typeface="Comic Sans MS" pitchFamily="66" charset="0"/>
              </a:rPr>
              <a:t>didn't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have</a:t>
            </a:r>
            <a:r>
              <a:rPr lang="tr-TR" dirty="0">
                <a:latin typeface="Comic Sans MS" pitchFamily="66" charset="0"/>
              </a:rPr>
              <a:t> time </a:t>
            </a:r>
            <a:r>
              <a:rPr lang="tr-TR" dirty="0" err="1">
                <a:latin typeface="Comic Sans MS" pitchFamily="66" charset="0"/>
              </a:rPr>
              <a:t>for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breakfast</a:t>
            </a:r>
            <a:r>
              <a:rPr lang="tr-TR" dirty="0">
                <a:latin typeface="Comic Sans MS" pitchFamily="66" charset="0"/>
              </a:rPr>
              <a:t>.</a:t>
            </a:r>
          </a:p>
          <a:p>
            <a:pPr>
              <a:buNone/>
            </a:pPr>
            <a:r>
              <a:rPr lang="tr-TR" dirty="0">
                <a:latin typeface="Comic Sans MS" pitchFamily="66" charset="0"/>
              </a:rPr>
              <a:t> </a:t>
            </a:r>
            <a:r>
              <a:rPr lang="tr-TR" dirty="0" smtClean="0">
                <a:latin typeface="Comic Sans MS" pitchFamily="66" charset="0"/>
              </a:rPr>
              <a:t>   </a:t>
            </a:r>
            <a:r>
              <a:rPr lang="tr-TR" dirty="0" err="1" smtClean="0">
                <a:latin typeface="Comic Sans MS" pitchFamily="66" charset="0"/>
              </a:rPr>
              <a:t>or</a:t>
            </a:r>
            <a:endParaRPr lang="tr-TR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§"/>
            </a:pPr>
            <a:r>
              <a:rPr lang="tr-TR" dirty="0">
                <a:latin typeface="Comic Sans MS" pitchFamily="66" charset="0"/>
              </a:rPr>
              <a:t>I </a:t>
            </a:r>
            <a:r>
              <a:rPr lang="tr-TR" dirty="0" err="1">
                <a:latin typeface="Comic Sans MS" pitchFamily="66" charset="0"/>
              </a:rPr>
              <a:t>got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up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late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this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morning</a:t>
            </a:r>
            <a:r>
              <a:rPr lang="tr-TR" dirty="0">
                <a:latin typeface="Comic Sans MS" pitchFamily="66" charset="0"/>
              </a:rPr>
              <a:t>; I </a:t>
            </a:r>
            <a:r>
              <a:rPr lang="tr-TR" dirty="0" err="1">
                <a:latin typeface="Comic Sans MS" pitchFamily="66" charset="0"/>
              </a:rPr>
              <a:t>didn't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have</a:t>
            </a:r>
            <a:r>
              <a:rPr lang="tr-TR" dirty="0">
                <a:latin typeface="Comic Sans MS" pitchFamily="66" charset="0"/>
              </a:rPr>
              <a:t> time </a:t>
            </a:r>
            <a:r>
              <a:rPr lang="tr-TR" dirty="0" err="1">
                <a:latin typeface="Comic Sans MS" pitchFamily="66" charset="0"/>
              </a:rPr>
              <a:t>for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breakfast</a:t>
            </a:r>
            <a:r>
              <a:rPr lang="tr-TR" dirty="0" smtClean="0">
                <a:latin typeface="Comic Sans MS" pitchFamily="66" charset="0"/>
              </a:rPr>
              <a:t>.</a:t>
            </a:r>
          </a:p>
          <a:p>
            <a:pPr>
              <a:buNone/>
            </a:pPr>
            <a:r>
              <a:rPr lang="tr-TR" dirty="0" smtClean="0">
                <a:latin typeface="Comic Sans MS" pitchFamily="66" charset="0"/>
              </a:rPr>
              <a:t>    </a:t>
            </a:r>
            <a:r>
              <a:rPr lang="tr-TR" dirty="0" err="1" smtClean="0">
                <a:latin typeface="Comic Sans MS" pitchFamily="66" charset="0"/>
              </a:rPr>
              <a:t>or</a:t>
            </a:r>
            <a:endParaRPr lang="tr-TR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§"/>
            </a:pPr>
            <a:r>
              <a:rPr lang="tr-TR" dirty="0">
                <a:latin typeface="Comic Sans MS" pitchFamily="66" charset="0"/>
              </a:rPr>
              <a:t>I </a:t>
            </a:r>
            <a:r>
              <a:rPr lang="tr-TR" dirty="0" err="1">
                <a:latin typeface="Comic Sans MS" pitchFamily="66" charset="0"/>
              </a:rPr>
              <a:t>got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up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late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this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morning</a:t>
            </a:r>
            <a:r>
              <a:rPr lang="tr-TR" dirty="0">
                <a:latin typeface="Comic Sans MS" pitchFamily="66" charset="0"/>
              </a:rPr>
              <a:t>, </a:t>
            </a:r>
            <a:r>
              <a:rPr lang="tr-TR" dirty="0" err="1">
                <a:latin typeface="Comic Sans MS" pitchFamily="66" charset="0"/>
              </a:rPr>
              <a:t>so</a:t>
            </a:r>
            <a:r>
              <a:rPr lang="tr-TR" dirty="0">
                <a:latin typeface="Comic Sans MS" pitchFamily="66" charset="0"/>
              </a:rPr>
              <a:t> I </a:t>
            </a:r>
            <a:r>
              <a:rPr lang="tr-TR" dirty="0" err="1">
                <a:latin typeface="Comic Sans MS" pitchFamily="66" charset="0"/>
              </a:rPr>
              <a:t>didn't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have</a:t>
            </a:r>
            <a:r>
              <a:rPr lang="tr-TR" dirty="0">
                <a:latin typeface="Comic Sans MS" pitchFamily="66" charset="0"/>
              </a:rPr>
              <a:t> time </a:t>
            </a:r>
            <a:r>
              <a:rPr lang="tr-TR" dirty="0" err="1">
                <a:latin typeface="Comic Sans MS" pitchFamily="66" charset="0"/>
              </a:rPr>
              <a:t>for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 smtClean="0">
                <a:latin typeface="Comic Sans MS" pitchFamily="66" charset="0"/>
              </a:rPr>
              <a:t>breakfast</a:t>
            </a:r>
            <a:r>
              <a:rPr lang="tr-TR" dirty="0" smtClean="0">
                <a:latin typeface="Comic Sans MS" pitchFamily="66" charset="0"/>
              </a:rPr>
              <a:t>.</a:t>
            </a:r>
          </a:p>
          <a:p>
            <a:pPr>
              <a:buNone/>
            </a:pPr>
            <a:r>
              <a:rPr lang="tr-TR" dirty="0">
                <a:latin typeface="Comic Sans MS" pitchFamily="66" charset="0"/>
              </a:rPr>
              <a:t> </a:t>
            </a:r>
            <a:r>
              <a:rPr lang="tr-TR" dirty="0" smtClean="0">
                <a:latin typeface="Comic Sans MS" pitchFamily="66" charset="0"/>
              </a:rPr>
              <a:t>    </a:t>
            </a:r>
            <a:r>
              <a:rPr lang="tr-TR" dirty="0" err="1">
                <a:latin typeface="Comic Sans MS" pitchFamily="66" charset="0"/>
              </a:rPr>
              <a:t>o</a:t>
            </a:r>
            <a:r>
              <a:rPr lang="tr-TR" dirty="0" err="1" smtClean="0">
                <a:latin typeface="Comic Sans MS" pitchFamily="66" charset="0"/>
              </a:rPr>
              <a:t>r</a:t>
            </a:r>
            <a:endParaRPr lang="tr-TR" dirty="0">
              <a:latin typeface="Comic Sans MS" pitchFamily="66" charset="0"/>
            </a:endParaRPr>
          </a:p>
          <a:p>
            <a:pPr>
              <a:buFont typeface="Wingdings" pitchFamily="2" charset="2"/>
              <a:buChar char="§"/>
            </a:pPr>
            <a:r>
              <a:rPr lang="tr-TR" dirty="0">
                <a:latin typeface="Comic Sans MS" pitchFamily="66" charset="0"/>
              </a:rPr>
              <a:t>I </a:t>
            </a:r>
            <a:r>
              <a:rPr lang="tr-TR" dirty="0" err="1">
                <a:latin typeface="Comic Sans MS" pitchFamily="66" charset="0"/>
              </a:rPr>
              <a:t>got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up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late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this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morning</a:t>
            </a:r>
            <a:r>
              <a:rPr lang="tr-TR" dirty="0">
                <a:latin typeface="Comic Sans MS" pitchFamily="66" charset="0"/>
              </a:rPr>
              <a:t>, </a:t>
            </a:r>
            <a:r>
              <a:rPr lang="tr-TR" dirty="0" err="1">
                <a:latin typeface="Comic Sans MS" pitchFamily="66" charset="0"/>
              </a:rPr>
              <a:t>and</a:t>
            </a:r>
            <a:r>
              <a:rPr lang="tr-TR" dirty="0">
                <a:latin typeface="Comic Sans MS" pitchFamily="66" charset="0"/>
              </a:rPr>
              <a:t> I </a:t>
            </a:r>
            <a:r>
              <a:rPr lang="tr-TR" dirty="0" err="1">
                <a:latin typeface="Comic Sans MS" pitchFamily="66" charset="0"/>
              </a:rPr>
              <a:t>didn't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have</a:t>
            </a:r>
            <a:r>
              <a:rPr lang="tr-TR" dirty="0">
                <a:latin typeface="Comic Sans MS" pitchFamily="66" charset="0"/>
              </a:rPr>
              <a:t> time </a:t>
            </a:r>
            <a:r>
              <a:rPr lang="tr-TR" dirty="0" err="1">
                <a:latin typeface="Comic Sans MS" pitchFamily="66" charset="0"/>
              </a:rPr>
              <a:t>for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breakfast</a:t>
            </a:r>
            <a:r>
              <a:rPr lang="tr-TR" dirty="0">
                <a:latin typeface="Comic Sans MS" pitchFamily="66" charset="0"/>
              </a:rPr>
              <a:t>.</a:t>
            </a:r>
          </a:p>
          <a:p>
            <a:pPr>
              <a:buNone/>
            </a:pPr>
            <a:endParaRPr lang="tr-TR" dirty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/>
          </a:p>
          <a:p>
            <a:pPr>
              <a:buNone/>
            </a:pPr>
            <a:endParaRPr lang="tr-TR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544616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tr-TR" dirty="0" smtClean="0"/>
              <a:t>    </a:t>
            </a:r>
            <a:r>
              <a:rPr lang="en-US" dirty="0" smtClean="0">
                <a:latin typeface="Comic Sans MS" pitchFamily="66" charset="0"/>
              </a:rPr>
              <a:t>Original sentences are in italics. Possible revisions follow. </a:t>
            </a:r>
            <a:br>
              <a:rPr lang="en-US" dirty="0" smtClean="0">
                <a:latin typeface="Comic Sans MS" pitchFamily="66" charset="0"/>
              </a:rPr>
            </a:br>
            <a:r>
              <a:rPr lang="en-US" dirty="0" smtClean="0">
                <a:latin typeface="Comic Sans MS" pitchFamily="66" charset="0"/>
              </a:rPr>
              <a:t/>
            </a:r>
            <a:br>
              <a:rPr lang="en-US" dirty="0" smtClean="0">
                <a:latin typeface="Comic Sans MS" pitchFamily="66" charset="0"/>
              </a:rPr>
            </a:br>
            <a:r>
              <a:rPr lang="en-US" i="1" dirty="0" smtClean="0">
                <a:latin typeface="Comic Sans MS" pitchFamily="66" charset="0"/>
              </a:rPr>
              <a:t>I didn’t like the movie, it was way too long</a:t>
            </a:r>
            <a:r>
              <a:rPr lang="en-US" dirty="0" smtClean="0">
                <a:latin typeface="Comic Sans MS" pitchFamily="66" charset="0"/>
              </a:rPr>
              <a:t>. </a:t>
            </a:r>
            <a:endParaRPr lang="tr-TR" dirty="0" smtClean="0">
              <a:latin typeface="Comic Sans MS" pitchFamily="66" charset="0"/>
            </a:endParaRPr>
          </a:p>
          <a:p>
            <a:pPr>
              <a:buNone/>
            </a:pPr>
            <a:r>
              <a:rPr lang="tr-TR" dirty="0" smtClean="0">
                <a:latin typeface="Comic Sans MS" pitchFamily="66" charset="0"/>
              </a:rPr>
              <a:t>    </a:t>
            </a:r>
            <a: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  <a:t>Possible revision 1: </a:t>
            </a:r>
            <a:r>
              <a:rPr lang="en-US" dirty="0" smtClean="0">
                <a:latin typeface="Comic Sans MS" pitchFamily="66" charset="0"/>
              </a:rPr>
              <a:t>I didn’t like the movie. It was way too long.</a:t>
            </a:r>
            <a:endParaRPr lang="tr-TR" dirty="0" smtClean="0">
              <a:latin typeface="Comic Sans MS" pitchFamily="66" charset="0"/>
            </a:endParaRPr>
          </a:p>
          <a:p>
            <a:pPr>
              <a:buNone/>
            </a:pPr>
            <a:r>
              <a:rPr lang="tr-TR" dirty="0" smtClean="0">
                <a:latin typeface="Comic Sans MS" pitchFamily="66" charset="0"/>
              </a:rPr>
              <a:t>   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  <a:t>Possible revision 2:</a:t>
            </a:r>
            <a:r>
              <a:rPr lang="en-US" dirty="0" smtClean="0">
                <a:latin typeface="Comic Sans MS" pitchFamily="66" charset="0"/>
              </a:rPr>
              <a:t> I didn’t like the movie because it was way too long.</a:t>
            </a:r>
            <a:br>
              <a:rPr lang="en-US" dirty="0" smtClean="0">
                <a:latin typeface="Comic Sans MS" pitchFamily="66" charset="0"/>
              </a:rPr>
            </a:br>
            <a:r>
              <a:rPr lang="en-US" i="1" dirty="0" smtClean="0">
                <a:latin typeface="Comic Sans MS" pitchFamily="66" charset="0"/>
              </a:rPr>
              <a:t/>
            </a:r>
            <a:br>
              <a:rPr lang="en-US" i="1" dirty="0" smtClean="0">
                <a:latin typeface="Comic Sans MS" pitchFamily="66" charset="0"/>
              </a:rPr>
            </a:br>
            <a:r>
              <a:rPr lang="en-US" i="1" dirty="0" smtClean="0">
                <a:latin typeface="Comic Sans MS" pitchFamily="66" charset="0"/>
              </a:rPr>
              <a:t>She and Jerry are getting married in the fall, they didn’t want a summer wedding</a:t>
            </a:r>
            <a:r>
              <a:rPr lang="en-US" dirty="0" smtClean="0">
                <a:latin typeface="Comic Sans MS" pitchFamily="66" charset="0"/>
              </a:rPr>
              <a:t>. </a:t>
            </a:r>
            <a:endParaRPr lang="tr-TR" dirty="0" smtClean="0">
              <a:latin typeface="Comic Sans MS" pitchFamily="66" charset="0"/>
            </a:endParaRPr>
          </a:p>
          <a:p>
            <a:pPr>
              <a:buNone/>
            </a:pPr>
            <a:r>
              <a:rPr lang="tr-TR" dirty="0" smtClean="0">
                <a:solidFill>
                  <a:srgbClr val="002060"/>
                </a:solidFill>
                <a:latin typeface="Comic Sans MS" pitchFamily="66" charset="0"/>
              </a:rPr>
              <a:t>   </a:t>
            </a:r>
          </a:p>
          <a:p>
            <a:pPr>
              <a:buNone/>
            </a:pPr>
            <a:r>
              <a:rPr lang="tr-TR" dirty="0" smtClean="0">
                <a:solidFill>
                  <a:srgbClr val="002060"/>
                </a:solidFill>
                <a:latin typeface="Comic Sans MS" pitchFamily="66" charset="0"/>
              </a:rPr>
              <a:t>    </a:t>
            </a:r>
            <a: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  <a:t>Possible revision 1: </a:t>
            </a:r>
            <a:r>
              <a:rPr lang="en-US" dirty="0" smtClean="0">
                <a:latin typeface="Comic Sans MS" pitchFamily="66" charset="0"/>
              </a:rPr>
              <a:t>Because they didn’t want a summer wedding, she and jerry are getting married in the fall. </a:t>
            </a:r>
            <a:endParaRPr lang="tr-TR" dirty="0" smtClean="0">
              <a:latin typeface="Comic Sans MS" pitchFamily="66" charset="0"/>
            </a:endParaRPr>
          </a:p>
          <a:p>
            <a:pPr>
              <a:buNone/>
            </a:pPr>
            <a:endParaRPr lang="tr-TR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tr-TR" dirty="0" smtClean="0">
                <a:solidFill>
                  <a:srgbClr val="002060"/>
                </a:solidFill>
                <a:latin typeface="Comic Sans MS" pitchFamily="66" charset="0"/>
              </a:rPr>
              <a:t>    </a:t>
            </a:r>
            <a: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  <a:t>Possible revision 2: </a:t>
            </a:r>
            <a:r>
              <a:rPr lang="en-US" dirty="0" smtClean="0">
                <a:latin typeface="Comic Sans MS" pitchFamily="66" charset="0"/>
              </a:rPr>
              <a:t>She and Jerry didn’t want a summer wedding, so they are getting married in the fall. </a:t>
            </a:r>
            <a:br>
              <a:rPr lang="en-US" dirty="0" smtClean="0">
                <a:latin typeface="Comic Sans MS" pitchFamily="66" charset="0"/>
              </a:rPr>
            </a:br>
            <a:r>
              <a:rPr lang="en-US" dirty="0" smtClean="0"/>
              <a:t/>
            </a:r>
            <a:br>
              <a:rPr lang="en-US" dirty="0" smtClean="0"/>
            </a:br>
            <a:endParaRPr lang="tr-TR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4680520"/>
          </a:xfrm>
        </p:spPr>
        <p:txBody>
          <a:bodyPr/>
          <a:lstStyle/>
          <a:p>
            <a:pPr>
              <a:buNone/>
            </a:pPr>
            <a:r>
              <a:rPr lang="tr-TR" i="1" dirty="0" smtClean="0"/>
              <a:t>    </a:t>
            </a:r>
            <a:r>
              <a:rPr lang="en-US" i="1" dirty="0" smtClean="0">
                <a:latin typeface="Comic Sans MS" pitchFamily="66" charset="0"/>
              </a:rPr>
              <a:t>My favorite bands are all really loud, playing loud music is good for stress relief</a:t>
            </a:r>
            <a:r>
              <a:rPr lang="en-US" dirty="0" smtClean="0">
                <a:latin typeface="Comic Sans MS" pitchFamily="66" charset="0"/>
              </a:rPr>
              <a:t>. </a:t>
            </a:r>
            <a:endParaRPr lang="tr-TR" dirty="0" smtClean="0">
              <a:latin typeface="Comic Sans MS" pitchFamily="66" charset="0"/>
            </a:endParaRPr>
          </a:p>
          <a:p>
            <a:pPr>
              <a:buNone/>
            </a:pPr>
            <a:r>
              <a:rPr lang="tr-TR" dirty="0" smtClean="0">
                <a:latin typeface="Comic Sans MS" pitchFamily="66" charset="0"/>
              </a:rPr>
              <a:t> </a:t>
            </a:r>
          </a:p>
          <a:p>
            <a:pPr>
              <a:buNone/>
            </a:pPr>
            <a:r>
              <a:rPr lang="tr-TR" dirty="0" smtClean="0">
                <a:latin typeface="Comic Sans MS" pitchFamily="66" charset="0"/>
              </a:rPr>
              <a:t>    </a:t>
            </a:r>
            <a: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  <a:t>Possible revision 1: </a:t>
            </a:r>
            <a:r>
              <a:rPr lang="en-US" dirty="0" smtClean="0">
                <a:latin typeface="Comic Sans MS" pitchFamily="66" charset="0"/>
              </a:rPr>
              <a:t>My favorite bands are all really loud; playing loud music is good for stress relief.</a:t>
            </a:r>
            <a:endParaRPr lang="tr-TR" dirty="0" smtClean="0">
              <a:latin typeface="Comic Sans MS" pitchFamily="66" charset="0"/>
            </a:endParaRPr>
          </a:p>
          <a:p>
            <a:pPr>
              <a:buNone/>
            </a:pPr>
            <a:endParaRPr lang="tr-TR" dirty="0" smtClean="0">
              <a:latin typeface="Comic Sans MS" pitchFamily="66" charset="0"/>
            </a:endParaRPr>
          </a:p>
          <a:p>
            <a:pPr>
              <a:buNone/>
            </a:pPr>
            <a:r>
              <a:rPr lang="tr-TR" dirty="0" smtClean="0">
                <a:latin typeface="Comic Sans MS" pitchFamily="66" charset="0"/>
              </a:rPr>
              <a:t>   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  <a:t>Possible revision 2: </a:t>
            </a:r>
            <a:r>
              <a:rPr lang="en-US" dirty="0" smtClean="0">
                <a:latin typeface="Comic Sans MS" pitchFamily="66" charset="0"/>
              </a:rPr>
              <a:t>My favorite bands are all really loud because playing loud music is good for stress relief.</a:t>
            </a:r>
            <a:endParaRPr lang="tr-TR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4237931"/>
          </a:xfrm>
        </p:spPr>
        <p:txBody>
          <a:bodyPr/>
          <a:lstStyle/>
          <a:p>
            <a:pPr>
              <a:buNone/>
            </a:pPr>
            <a:r>
              <a:rPr lang="tr-TR" dirty="0" smtClean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tr-TR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A </a:t>
            </a:r>
            <a:r>
              <a:rPr lang="tr-TR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DIFFERENT STRATEGY:   </a:t>
            </a:r>
            <a:r>
              <a:rPr lang="tr-TR" dirty="0" err="1">
                <a:latin typeface="Comic Sans MS" pitchFamily="66" charset="0"/>
              </a:rPr>
              <a:t>If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you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choose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to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turn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one</a:t>
            </a:r>
            <a:r>
              <a:rPr lang="tr-TR" dirty="0">
                <a:latin typeface="Comic Sans MS" pitchFamily="66" charset="0"/>
              </a:rPr>
              <a:t> of </a:t>
            </a:r>
            <a:r>
              <a:rPr lang="tr-TR" dirty="0" err="1">
                <a:latin typeface="Comic Sans MS" pitchFamily="66" charset="0"/>
              </a:rPr>
              <a:t>the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clauses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into</a:t>
            </a:r>
            <a:r>
              <a:rPr lang="tr-TR" dirty="0">
                <a:latin typeface="Comic Sans MS" pitchFamily="66" charset="0"/>
              </a:rPr>
              <a:t> a </a:t>
            </a:r>
            <a:r>
              <a:rPr lang="tr-TR" dirty="0" err="1">
                <a:latin typeface="Comic Sans MS" pitchFamily="66" charset="0"/>
              </a:rPr>
              <a:t>subordinate</a:t>
            </a:r>
            <a:r>
              <a:rPr lang="tr-TR" dirty="0">
                <a:latin typeface="Comic Sans MS" pitchFamily="66" charset="0"/>
              </a:rPr>
              <a:t> (</a:t>
            </a:r>
            <a:r>
              <a:rPr lang="tr-TR" dirty="0" err="1">
                <a:latin typeface="Comic Sans MS" pitchFamily="66" charset="0"/>
              </a:rPr>
              <a:t>dependent</a:t>
            </a:r>
            <a:r>
              <a:rPr lang="tr-TR" dirty="0">
                <a:latin typeface="Comic Sans MS" pitchFamily="66" charset="0"/>
              </a:rPr>
              <a:t>) </a:t>
            </a:r>
            <a:r>
              <a:rPr lang="tr-TR" dirty="0" err="1">
                <a:latin typeface="Comic Sans MS" pitchFamily="66" charset="0"/>
              </a:rPr>
              <a:t>clause</a:t>
            </a:r>
            <a:r>
              <a:rPr lang="tr-TR" dirty="0">
                <a:latin typeface="Comic Sans MS" pitchFamily="66" charset="0"/>
              </a:rPr>
              <a:t>, </a:t>
            </a:r>
            <a:r>
              <a:rPr lang="tr-TR" dirty="0" err="1">
                <a:latin typeface="Comic Sans MS" pitchFamily="66" charset="0"/>
              </a:rPr>
              <a:t>then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you</a:t>
            </a:r>
            <a:r>
              <a:rPr lang="tr-TR" dirty="0">
                <a:latin typeface="Comic Sans MS" pitchFamily="66" charset="0"/>
              </a:rPr>
              <a:t> can </a:t>
            </a:r>
            <a:r>
              <a:rPr lang="tr-TR" dirty="0" err="1">
                <a:latin typeface="Comic Sans MS" pitchFamily="66" charset="0"/>
              </a:rPr>
              <a:t>use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just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the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comma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between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the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two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clauses</a:t>
            </a:r>
            <a:r>
              <a:rPr lang="tr-TR" dirty="0">
                <a:latin typeface="Comic Sans MS" pitchFamily="66" charset="0"/>
              </a:rPr>
              <a:t>:</a:t>
            </a:r>
          </a:p>
          <a:p>
            <a:pPr>
              <a:buNone/>
            </a:pPr>
            <a:r>
              <a:rPr lang="tr-TR" dirty="0" smtClean="0">
                <a:latin typeface="Comic Sans MS" pitchFamily="66" charset="0"/>
              </a:rPr>
              <a:t>    </a:t>
            </a:r>
            <a:r>
              <a:rPr lang="tr-TR" dirty="0" err="1" smtClean="0">
                <a:latin typeface="Comic Sans MS" pitchFamily="66" charset="0"/>
              </a:rPr>
              <a:t>Because</a:t>
            </a:r>
            <a:r>
              <a:rPr lang="tr-TR" dirty="0" smtClean="0">
                <a:latin typeface="Comic Sans MS" pitchFamily="66" charset="0"/>
              </a:rPr>
              <a:t> </a:t>
            </a:r>
            <a:r>
              <a:rPr lang="tr-TR" dirty="0">
                <a:latin typeface="Comic Sans MS" pitchFamily="66" charset="0"/>
              </a:rPr>
              <a:t>I </a:t>
            </a:r>
            <a:r>
              <a:rPr lang="tr-TR" dirty="0" err="1">
                <a:latin typeface="Comic Sans MS" pitchFamily="66" charset="0"/>
              </a:rPr>
              <a:t>got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up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late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this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morning</a:t>
            </a:r>
            <a:r>
              <a:rPr lang="tr-TR" dirty="0">
                <a:latin typeface="Comic Sans MS" pitchFamily="66" charset="0"/>
              </a:rPr>
              <a:t>, I </a:t>
            </a:r>
            <a:r>
              <a:rPr lang="tr-TR" dirty="0" err="1">
                <a:latin typeface="Comic Sans MS" pitchFamily="66" charset="0"/>
              </a:rPr>
              <a:t>didn't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have</a:t>
            </a:r>
            <a:r>
              <a:rPr lang="tr-TR" dirty="0">
                <a:latin typeface="Comic Sans MS" pitchFamily="66" charset="0"/>
              </a:rPr>
              <a:t> time </a:t>
            </a:r>
            <a:r>
              <a:rPr lang="tr-TR" dirty="0" err="1">
                <a:latin typeface="Comic Sans MS" pitchFamily="66" charset="0"/>
              </a:rPr>
              <a:t>for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tr-TR" dirty="0" err="1">
                <a:latin typeface="Comic Sans MS" pitchFamily="66" charset="0"/>
              </a:rPr>
              <a:t>breakfast</a:t>
            </a:r>
            <a:r>
              <a:rPr lang="tr-TR" dirty="0">
                <a:latin typeface="Comic Sans MS" pitchFamily="66" charset="0"/>
              </a:rPr>
              <a:t>.</a:t>
            </a:r>
          </a:p>
          <a:p>
            <a:pPr>
              <a:buNone/>
            </a:pPr>
            <a:endParaRPr lang="tr-TR" dirty="0"/>
          </a:p>
        </p:txBody>
      </p:sp>
      <p:pic>
        <p:nvPicPr>
          <p:cNvPr id="3076" name="Picture 4" descr="C:\Program Files (x86)\Microsoft Office\MEDIA\CAGCAT10\j0285410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4077072"/>
            <a:ext cx="2304256" cy="208823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kış">
  <a:themeElements>
    <a:clrScheme name="Akış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kış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kış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197</TotalTime>
  <Words>1146</Words>
  <Application>Microsoft Office PowerPoint</Application>
  <PresentationFormat>Ekran Gösterisi (4:3)</PresentationFormat>
  <Paragraphs>145</Paragraphs>
  <Slides>36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36</vt:i4>
      </vt:variant>
    </vt:vector>
  </HeadingPairs>
  <TitlesOfParts>
    <vt:vector size="37" baseType="lpstr">
      <vt:lpstr>Akış</vt:lpstr>
      <vt:lpstr>Slayt 1</vt:lpstr>
      <vt:lpstr>The Definition of The Error</vt:lpstr>
      <vt:lpstr> COMMA SPLICE</vt:lpstr>
      <vt:lpstr>Slayt 4</vt:lpstr>
      <vt:lpstr>Slayt 5</vt:lpstr>
      <vt:lpstr>Slayt 6</vt:lpstr>
      <vt:lpstr>Slayt 7</vt:lpstr>
      <vt:lpstr>Slayt 8</vt:lpstr>
      <vt:lpstr>Slayt 9</vt:lpstr>
      <vt:lpstr>Slayt 10</vt:lpstr>
      <vt:lpstr>    RUN ON SENTENCE</vt:lpstr>
      <vt:lpstr>Slayt 12</vt:lpstr>
      <vt:lpstr>Slayt 13</vt:lpstr>
      <vt:lpstr>Slayt 14</vt:lpstr>
      <vt:lpstr>Slayt 15</vt:lpstr>
      <vt:lpstr>Slayt 16</vt:lpstr>
      <vt:lpstr>PARALLEL SENTENCES </vt:lpstr>
      <vt:lpstr>Slayt 18</vt:lpstr>
      <vt:lpstr>Slayt 19</vt:lpstr>
      <vt:lpstr>Slayt 20</vt:lpstr>
      <vt:lpstr>Slayt 21</vt:lpstr>
      <vt:lpstr>Slayt 22</vt:lpstr>
      <vt:lpstr>Slayt 23</vt:lpstr>
      <vt:lpstr>Slayt 24</vt:lpstr>
      <vt:lpstr>Slayt 25</vt:lpstr>
      <vt:lpstr>Slayt 26</vt:lpstr>
      <vt:lpstr>Slayt 27</vt:lpstr>
      <vt:lpstr>Slayt 28</vt:lpstr>
      <vt:lpstr>Slayt 29</vt:lpstr>
      <vt:lpstr>Slayt 30</vt:lpstr>
      <vt:lpstr>Slayt 31</vt:lpstr>
      <vt:lpstr> SENTENCE FRAGMENTS</vt:lpstr>
      <vt:lpstr>Slayt 33</vt:lpstr>
      <vt:lpstr>Slayt 34</vt:lpstr>
      <vt:lpstr>Slayt 35</vt:lpstr>
      <vt:lpstr>Slayt 36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Onur</dc:creator>
  <cp:lastModifiedBy>altınoluk</cp:lastModifiedBy>
  <cp:revision>25</cp:revision>
  <dcterms:created xsi:type="dcterms:W3CDTF">2012-10-17T22:13:31Z</dcterms:created>
  <dcterms:modified xsi:type="dcterms:W3CDTF">2012-10-18T21:12:18Z</dcterms:modified>
</cp:coreProperties>
</file>