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9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9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ransition spd="slow" advClick="0" advTm="9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ransition spd="slow" advClick="0" advTm="9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 advClick="0" advTm="9000"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omma_splic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Intransitive_verb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1 COMMA SPLİCE</a:t>
            </a:r>
          </a:p>
          <a:p>
            <a:r>
              <a:rPr lang="tr-TR" dirty="0" smtClean="0"/>
              <a:t>2 RUN-ON SENTENCE</a:t>
            </a:r>
          </a:p>
          <a:p>
            <a:r>
              <a:rPr lang="tr-TR" dirty="0" smtClean="0"/>
              <a:t>3 NON-PARALLEL SENTENCE</a:t>
            </a:r>
          </a:p>
          <a:p>
            <a:r>
              <a:rPr lang="tr-TR" dirty="0" smtClean="0"/>
              <a:t>4 SENTENCE FRAGMENTS</a:t>
            </a:r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6600" b="1" dirty="0" smtClean="0"/>
              <a:t>SENTENTIAL ERRORS IN WRITING</a:t>
            </a:r>
            <a:endParaRPr lang="tr-TR" sz="6600" b="1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Using Parallel Structure  </a:t>
            </a:r>
          </a:p>
          <a:p>
            <a:pPr>
              <a:buNone/>
            </a:pPr>
            <a:r>
              <a:rPr lang="tr-TR" dirty="0" smtClean="0"/>
              <a:t>    </a:t>
            </a:r>
            <a:r>
              <a:rPr lang="en-US" dirty="0" smtClean="0"/>
              <a:t>With </a:t>
            </a:r>
            <a:r>
              <a:rPr lang="en-US" dirty="0" smtClean="0"/>
              <a:t>Coordinating Conjunctions  </a:t>
            </a:r>
            <a:endParaRPr lang="tr-TR" dirty="0" smtClean="0"/>
          </a:p>
          <a:p>
            <a:pPr>
              <a:buNone/>
            </a:pPr>
            <a:r>
              <a:rPr lang="en-US" dirty="0" smtClean="0"/>
              <a:t>When </a:t>
            </a:r>
            <a:r>
              <a:rPr lang="en-US" dirty="0" smtClean="0"/>
              <a:t>you connect two or more clauses or phrases </a:t>
            </a:r>
            <a:r>
              <a:rPr lang="en-US" dirty="0" smtClean="0"/>
              <a:t>with</a:t>
            </a:r>
            <a:r>
              <a:rPr lang="tr-TR" dirty="0" smtClean="0"/>
              <a:t> </a:t>
            </a:r>
            <a:r>
              <a:rPr lang="en-US" dirty="0" smtClean="0"/>
              <a:t>coordinating </a:t>
            </a:r>
            <a:r>
              <a:rPr lang="en-US" dirty="0" smtClean="0"/>
              <a:t>conjunction (for, and, nor, but</a:t>
            </a:r>
            <a:r>
              <a:rPr lang="en-US" dirty="0" smtClean="0"/>
              <a:t>,</a:t>
            </a:r>
            <a:r>
              <a:rPr lang="tr-TR" dirty="0" smtClean="0"/>
              <a:t> </a:t>
            </a:r>
            <a:r>
              <a:rPr lang="en-US" dirty="0" smtClean="0"/>
              <a:t>or</a:t>
            </a:r>
            <a:r>
              <a:rPr lang="en-US" dirty="0" smtClean="0"/>
              <a:t>, yet, or so), use parallel structure. </a:t>
            </a:r>
          </a:p>
          <a:p>
            <a:r>
              <a:rPr lang="en-US" dirty="0" smtClean="0"/>
              <a:t>    Example   </a:t>
            </a:r>
            <a:endParaRPr lang="tr-TR" dirty="0" smtClean="0"/>
          </a:p>
          <a:p>
            <a:pPr>
              <a:buNone/>
            </a:pPr>
            <a:r>
              <a:rPr lang="en-US" dirty="0" smtClean="0"/>
              <a:t>Not </a:t>
            </a:r>
            <a:r>
              <a:rPr lang="en-US" dirty="0" smtClean="0"/>
              <a:t>Parallel: </a:t>
            </a:r>
          </a:p>
          <a:p>
            <a:r>
              <a:rPr lang="en-US" dirty="0" smtClean="0"/>
              <a:t>My </a:t>
            </a:r>
            <a:r>
              <a:rPr lang="en-US" dirty="0" smtClean="0"/>
              <a:t>best friend took me dancing and to a show. </a:t>
            </a:r>
          </a:p>
          <a:p>
            <a:pPr>
              <a:buNone/>
            </a:pPr>
            <a:r>
              <a:rPr lang="en-US" dirty="0" smtClean="0"/>
              <a:t>Parallel: </a:t>
            </a:r>
          </a:p>
          <a:p>
            <a:r>
              <a:rPr lang="en-US" dirty="0" smtClean="0"/>
              <a:t>My </a:t>
            </a:r>
            <a:r>
              <a:rPr lang="en-US" dirty="0" smtClean="0"/>
              <a:t>best friend took me to a dance and a show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 smtClean="0"/>
              <a:t>With Correlative Conjunctions  </a:t>
            </a:r>
          </a:p>
          <a:p>
            <a:pPr>
              <a:buNone/>
            </a:pPr>
            <a:r>
              <a:rPr lang="en-US" dirty="0" smtClean="0"/>
              <a:t>When you connect two clauses or phrases with a </a:t>
            </a:r>
            <a:r>
              <a:rPr lang="en-US" dirty="0" err="1" smtClean="0"/>
              <a:t>correlativ</a:t>
            </a:r>
            <a:r>
              <a:rPr lang="tr-TR" dirty="0" smtClean="0"/>
              <a:t>e  </a:t>
            </a:r>
            <a:r>
              <a:rPr lang="en-US" dirty="0" smtClean="0"/>
              <a:t>conjunct</a:t>
            </a:r>
            <a:r>
              <a:rPr lang="tr-TR" dirty="0" err="1" smtClean="0"/>
              <a:t>ion</a:t>
            </a:r>
            <a:r>
              <a:rPr lang="tr-TR" dirty="0" smtClean="0"/>
              <a:t> </a:t>
            </a:r>
            <a:r>
              <a:rPr lang="en-US" dirty="0" smtClean="0"/>
              <a:t>(not </a:t>
            </a:r>
            <a:r>
              <a:rPr lang="en-US" dirty="0" smtClean="0"/>
              <a:t>only…but also, either…or,</a:t>
            </a:r>
          </a:p>
          <a:p>
            <a:pPr>
              <a:buNone/>
            </a:pPr>
            <a:r>
              <a:rPr lang="en-US" dirty="0" smtClean="0"/>
              <a:t>neither…nor, if…then, etc.), use parallel structure.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NON-PARALLEL SENTENCE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tr-TR" dirty="0" smtClean="0"/>
              <a:t> </a:t>
            </a:r>
            <a:r>
              <a:rPr lang="en-US" dirty="0" smtClean="0"/>
              <a:t>Not </a:t>
            </a:r>
            <a:r>
              <a:rPr lang="en-US" dirty="0" smtClean="0"/>
              <a:t>Parallel:</a:t>
            </a:r>
          </a:p>
          <a:p>
            <a:r>
              <a:rPr lang="en-US" dirty="0" smtClean="0"/>
              <a:t>  My dog not only likes to play fetch, but also chase cars. </a:t>
            </a:r>
            <a:endParaRPr lang="tr-TR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Parallel: </a:t>
            </a:r>
          </a:p>
          <a:p>
            <a:r>
              <a:rPr lang="en-US" dirty="0" smtClean="0"/>
              <a:t>  My dog not only likes to play fetch, but he also likes to chase cars</a:t>
            </a:r>
            <a:r>
              <a:rPr lang="en-US" dirty="0" smtClean="0"/>
              <a:t>. </a:t>
            </a:r>
            <a:r>
              <a:rPr lang="en-US" dirty="0" smtClean="0"/>
              <a:t>OR </a:t>
            </a:r>
          </a:p>
          <a:p>
            <a:r>
              <a:rPr lang="en-US" dirty="0" smtClean="0"/>
              <a:t>  My dog likes not only to play fetch, but also to chase cars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                    </a:t>
            </a:r>
            <a:r>
              <a:rPr lang="en-US" dirty="0" smtClean="0"/>
              <a:t>With </a:t>
            </a:r>
            <a:r>
              <a:rPr lang="en-US" dirty="0" smtClean="0"/>
              <a:t>Phrases or Clauses of Comparison  </a:t>
            </a:r>
          </a:p>
          <a:p>
            <a:pPr>
              <a:buNone/>
            </a:pPr>
            <a:r>
              <a:rPr lang="tr-TR" dirty="0" smtClean="0"/>
              <a:t>     </a:t>
            </a:r>
            <a:r>
              <a:rPr lang="en-US" dirty="0" smtClean="0"/>
              <a:t>When </a:t>
            </a:r>
            <a:r>
              <a:rPr lang="en-US" dirty="0" smtClean="0"/>
              <a:t>you connect two clauses or phrases with a word of comparison, such as than or as, use parallel </a:t>
            </a:r>
            <a:r>
              <a:rPr lang="en-US" dirty="0" smtClean="0"/>
              <a:t>structure</a:t>
            </a:r>
            <a:r>
              <a:rPr lang="en-US" dirty="0" smtClean="0"/>
              <a:t>.</a:t>
            </a:r>
          </a:p>
          <a:p>
            <a:r>
              <a:rPr lang="tr-TR" dirty="0" smtClean="0"/>
              <a:t> </a:t>
            </a:r>
            <a:r>
              <a:rPr lang="en-US" dirty="0" smtClean="0"/>
              <a:t>Example  </a:t>
            </a:r>
            <a:endParaRPr lang="tr-TR" dirty="0" smtClean="0"/>
          </a:p>
          <a:p>
            <a:endParaRPr lang="tr-TR" dirty="0" smtClean="0"/>
          </a:p>
          <a:p>
            <a:pPr>
              <a:buNone/>
            </a:pPr>
            <a:r>
              <a:rPr lang="en-US" dirty="0" smtClean="0"/>
              <a:t>Not </a:t>
            </a:r>
            <a:r>
              <a:rPr lang="en-US" dirty="0" smtClean="0"/>
              <a:t>Parallel:  </a:t>
            </a:r>
          </a:p>
          <a:p>
            <a:r>
              <a:rPr lang="en-US" dirty="0" smtClean="0"/>
              <a:t>I would rather pay for my education than financial aid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None/>
            </a:pPr>
            <a:r>
              <a:rPr lang="en-US" dirty="0" smtClean="0"/>
              <a:t>Parallel</a:t>
            </a:r>
            <a:r>
              <a:rPr lang="en-US" dirty="0" smtClean="0"/>
              <a:t>: </a:t>
            </a:r>
          </a:p>
          <a:p>
            <a:r>
              <a:rPr lang="en-US" dirty="0" smtClean="0"/>
              <a:t>I would rather pay for my education than receive financial aid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EXAMPLE: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/>
              <a:t>         </a:t>
            </a:r>
            <a:r>
              <a:rPr lang="en-US" dirty="0" smtClean="0"/>
              <a:t>Some </a:t>
            </a:r>
            <a:r>
              <a:rPr lang="en-US" dirty="0" smtClean="0"/>
              <a:t>helpful hints on how to revise sentences for parallel structure: </a:t>
            </a:r>
          </a:p>
          <a:p>
            <a:r>
              <a:rPr lang="en-US" dirty="0" smtClean="0"/>
              <a:t>1) Figure out what parts of the sentence are being compared. </a:t>
            </a:r>
          </a:p>
          <a:p>
            <a:r>
              <a:rPr lang="en-US" dirty="0" smtClean="0"/>
              <a:t>2) Decide whether they are parallel, i.e. arranged or constructed in the same way. </a:t>
            </a:r>
          </a:p>
          <a:p>
            <a:r>
              <a:rPr lang="en-US" dirty="0" smtClean="0"/>
              <a:t>3) If they are not, make them parallel by making the grammatical construction the same in each part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 smtClean="0"/>
              <a:t>Bruce Wayne enjoys donning his Batman costume, answering the Commissioner's phone calls, and saving </a:t>
            </a:r>
          </a:p>
          <a:p>
            <a:pPr>
              <a:buNone/>
            </a:pPr>
            <a:r>
              <a:rPr lang="tr-TR" dirty="0" smtClean="0"/>
              <a:t>   </a:t>
            </a:r>
            <a:r>
              <a:rPr lang="en-US" dirty="0" smtClean="0"/>
              <a:t>Gotham </a:t>
            </a:r>
            <a:r>
              <a:rPr lang="en-US" dirty="0" smtClean="0"/>
              <a:t>City from cruel villains like the Penguin.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EXAMPLE :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/>
              <a:t>       </a:t>
            </a:r>
            <a:r>
              <a:rPr lang="en-US" dirty="0" smtClean="0"/>
              <a:t>A</a:t>
            </a:r>
            <a:r>
              <a:rPr lang="en-US" dirty="0" smtClean="0"/>
              <a:t> </a:t>
            </a:r>
            <a:r>
              <a:rPr lang="en-US" b="1" dirty="0" smtClean="0"/>
              <a:t>SENTENCE FRAGMENT</a:t>
            </a:r>
            <a:r>
              <a:rPr lang="en-US" dirty="0" smtClean="0"/>
              <a:t> fails to be a sentence in the sense that it cannot stand by itself. It does not contain even one </a:t>
            </a:r>
            <a:r>
              <a:rPr lang="en-US" b="1" dirty="0" smtClean="0"/>
              <a:t>independent clause.</a:t>
            </a:r>
            <a:r>
              <a:rPr lang="en-US" dirty="0" smtClean="0"/>
              <a:t> There are several reasons why a group of words may seem to act like a sentence but not have the wherewithal to make it as a complete thought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It </a:t>
            </a:r>
            <a:r>
              <a:rPr lang="en-US" b="1" dirty="0" smtClean="0"/>
              <a:t>may locate something in time and place with a prepositional phrase or a series of such phrases, but it's still lacking a proper subject-verb relationship within an independent clause</a:t>
            </a:r>
            <a:r>
              <a:rPr lang="en-US" b="1" dirty="0" smtClean="0"/>
              <a:t>:</a:t>
            </a:r>
            <a:endParaRPr lang="tr-TR" b="1" dirty="0" smtClean="0"/>
          </a:p>
          <a:p>
            <a:pPr>
              <a:buNone/>
            </a:pPr>
            <a:r>
              <a:rPr lang="tr-TR" i="1" dirty="0" smtClean="0"/>
              <a:t>    EXAMPLE: </a:t>
            </a:r>
            <a:r>
              <a:rPr lang="en-US" i="1" dirty="0" smtClean="0"/>
              <a:t>In </a:t>
            </a:r>
            <a:r>
              <a:rPr lang="en-US" i="1" dirty="0" smtClean="0"/>
              <a:t>Japan, during the last war and just before the armistice</a:t>
            </a:r>
            <a:r>
              <a:rPr lang="en-US" i="1" dirty="0" smtClean="0"/>
              <a:t>.</a:t>
            </a:r>
            <a:endParaRPr lang="tr-TR" i="1" dirty="0" smtClean="0"/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SENTENCE FRAGMENTS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dirty="0" smtClean="0"/>
              <a:t>   </a:t>
            </a:r>
            <a:r>
              <a:rPr lang="en-US" dirty="0" smtClean="0"/>
              <a:t>This </a:t>
            </a:r>
            <a:r>
              <a:rPr lang="en-US" dirty="0" smtClean="0"/>
              <a:t>sentence accomplishes a great deal in terms of placing the reader in time and place, but there is no subject, no verb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It describes something, but there is no subject-verb relationship</a:t>
            </a:r>
            <a:r>
              <a:rPr lang="en-US" b="1" dirty="0" smtClean="0"/>
              <a:t>:</a:t>
            </a:r>
            <a:endParaRPr lang="tr-TR" b="1" dirty="0" smtClean="0"/>
          </a:p>
          <a:p>
            <a:pPr>
              <a:buNone/>
            </a:pPr>
            <a:r>
              <a:rPr lang="tr-TR" b="1" dirty="0" smtClean="0"/>
              <a:t>   EXAMPLE: </a:t>
            </a:r>
            <a:r>
              <a:rPr lang="en-US" i="1" dirty="0" smtClean="0"/>
              <a:t>Working far into the night in an effort to salvage her little boat</a:t>
            </a:r>
            <a:r>
              <a:rPr lang="en-US" i="1" dirty="0" smtClean="0"/>
              <a:t>.</a:t>
            </a:r>
            <a:endParaRPr lang="tr-TR" i="1" dirty="0" smtClean="0"/>
          </a:p>
          <a:p>
            <a:pPr>
              <a:buNone/>
            </a:pPr>
            <a:r>
              <a:rPr lang="en-US" dirty="0" smtClean="0"/>
              <a:t>This is a </a:t>
            </a:r>
            <a:r>
              <a:rPr lang="en-US" b="1" dirty="0" smtClean="0"/>
              <a:t>verbal phrase</a:t>
            </a:r>
            <a:r>
              <a:rPr lang="en-US" dirty="0" smtClean="0"/>
              <a:t> that wants to modify something, the real subject of the sentence (about to come up), probably the </a:t>
            </a:r>
            <a:r>
              <a:rPr lang="en-US" i="1" dirty="0" smtClean="0"/>
              <a:t>she</a:t>
            </a:r>
            <a:r>
              <a:rPr lang="en-US" dirty="0" smtClean="0"/>
              <a:t> who was working so hard.</a:t>
            </a:r>
            <a:endParaRPr lang="tr-TR" i="1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It may have most of the makings of a sentence but still be missing an important part of a verb string: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r-TR" dirty="0" smtClean="0"/>
              <a:t>EXAMPLE:</a:t>
            </a:r>
            <a:r>
              <a:rPr lang="en-US" i="1" dirty="0" smtClean="0"/>
              <a:t> Some of the students working in Professor Espinoza's laboratory last semester</a:t>
            </a:r>
            <a:r>
              <a:rPr lang="en-US" i="1" dirty="0" smtClean="0"/>
              <a:t>.</a:t>
            </a:r>
            <a:endParaRPr lang="tr-TR" i="1" dirty="0" smtClean="0"/>
          </a:p>
          <a:p>
            <a:pPr>
              <a:buNone/>
            </a:pPr>
            <a:r>
              <a:rPr lang="en-US" dirty="0" smtClean="0"/>
              <a:t>Remember that an </a:t>
            </a:r>
            <a:r>
              <a:rPr lang="en-US" i="1" dirty="0" smtClean="0"/>
              <a:t>-</a:t>
            </a:r>
            <a:r>
              <a:rPr lang="en-US" i="1" dirty="0" err="1" smtClean="0"/>
              <a:t>ing</a:t>
            </a:r>
            <a:r>
              <a:rPr lang="en-US" dirty="0" smtClean="0"/>
              <a:t> verb form without an auxiliary form to accompany it can never be a verb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r>
              <a:rPr lang="en-US" b="1" dirty="0" smtClean="0"/>
              <a:t>It may even have a subject-verb relationship, but it has been subordinated to another idea by a dependent word and so cannot stand by itself</a:t>
            </a:r>
            <a:r>
              <a:rPr lang="en-US" b="1" dirty="0" smtClean="0"/>
              <a:t>:</a:t>
            </a:r>
            <a:endParaRPr lang="tr-TR" b="1" dirty="0" smtClean="0"/>
          </a:p>
          <a:p>
            <a:pPr>
              <a:buNone/>
            </a:pPr>
            <a:r>
              <a:rPr lang="tr-TR" dirty="0" smtClean="0"/>
              <a:t> EXAMPLE: </a:t>
            </a:r>
            <a:r>
              <a:rPr lang="en-US" i="1" dirty="0" smtClean="0"/>
              <a:t>Even though he had the better arguments and was by far the more powerful speaker</a:t>
            </a:r>
            <a:r>
              <a:rPr lang="en-US" i="1" dirty="0" smtClean="0"/>
              <a:t>.</a:t>
            </a:r>
            <a:endParaRPr lang="tr-TR" i="1" dirty="0" smtClean="0"/>
          </a:p>
          <a:p>
            <a:pPr>
              <a:buNone/>
            </a:pPr>
            <a:r>
              <a:rPr lang="en-US" dirty="0" smtClean="0"/>
              <a:t>This sentence fragment has a subject, </a:t>
            </a:r>
            <a:r>
              <a:rPr lang="en-US" i="1" dirty="0" smtClean="0"/>
              <a:t>he</a:t>
            </a:r>
            <a:r>
              <a:rPr lang="en-US" dirty="0" smtClean="0"/>
              <a:t>, and two verbs, </a:t>
            </a:r>
            <a:r>
              <a:rPr lang="en-US" i="1" dirty="0" smtClean="0"/>
              <a:t>had</a:t>
            </a:r>
            <a:r>
              <a:rPr lang="en-US" dirty="0" smtClean="0"/>
              <a:t> and </a:t>
            </a:r>
            <a:r>
              <a:rPr lang="en-US" i="1" dirty="0" smtClean="0"/>
              <a:t>was</a:t>
            </a:r>
            <a:r>
              <a:rPr lang="en-US" dirty="0" smtClean="0"/>
              <a:t>, but it cannot stand by itself because of the dependent word (subordinating conjunction) </a:t>
            </a:r>
            <a:r>
              <a:rPr lang="en-US" i="1" dirty="0" smtClean="0"/>
              <a:t>even though</a:t>
            </a:r>
            <a:r>
              <a:rPr lang="en-US" dirty="0" smtClean="0"/>
              <a:t>. 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 </a:t>
            </a:r>
            <a:r>
              <a:rPr lang="en-US" b="1" dirty="0" smtClean="0"/>
              <a:t>comma splice</a:t>
            </a:r>
            <a:r>
              <a:rPr lang="en-US" dirty="0" smtClean="0"/>
              <a:t> is the use of a comma to join two </a:t>
            </a:r>
            <a:r>
              <a:rPr lang="tr-TR" dirty="0" err="1" smtClean="0"/>
              <a:t>independent</a:t>
            </a:r>
            <a:r>
              <a:rPr lang="tr-TR" dirty="0" smtClean="0"/>
              <a:t> </a:t>
            </a:r>
            <a:r>
              <a:rPr lang="tr-TR" dirty="0" err="1" smtClean="0"/>
              <a:t>clauses</a:t>
            </a:r>
            <a:r>
              <a:rPr lang="en-US" dirty="0" smtClean="0"/>
              <a:t>. </a:t>
            </a:r>
            <a:r>
              <a:rPr lang="en-US" dirty="0" smtClean="0"/>
              <a:t>For example:</a:t>
            </a:r>
          </a:p>
          <a:p>
            <a:r>
              <a:rPr lang="en-US" dirty="0" smtClean="0"/>
              <a:t>It is nearly half past five, we cannot reach town before dark.</a:t>
            </a:r>
            <a:r>
              <a:rPr lang="en-US" baseline="30000" dirty="0" smtClean="0">
                <a:hlinkClick r:id="rId2"/>
              </a:rPr>
              <a:t>[1]</a:t>
            </a:r>
            <a:endParaRPr lang="en-US" dirty="0" smtClean="0"/>
          </a:p>
          <a:p>
            <a:r>
              <a:rPr lang="en-US" dirty="0" smtClean="0"/>
              <a:t>Although acceptable in some languages and compulsory in others, comma splices are usually considered style errors in English.</a:t>
            </a:r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COMMA SPLİCE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Simply removing the comma does not correct the error, but results in a run-on sentence. There are several ways to correct a comma splice</a:t>
            </a:r>
            <a:r>
              <a:rPr lang="en-US" dirty="0" smtClean="0"/>
              <a:t>: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   </a:t>
            </a:r>
            <a:r>
              <a:rPr lang="en-US" dirty="0" smtClean="0"/>
              <a:t>Change the comma to a semicolon, colon, or dash</a:t>
            </a:r>
            <a:r>
              <a:rPr lang="en-US" dirty="0" smtClean="0"/>
              <a:t>:</a:t>
            </a:r>
            <a:r>
              <a:rPr lang="tr-TR" dirty="0" smtClean="0"/>
              <a:t> </a:t>
            </a:r>
          </a:p>
          <a:p>
            <a:r>
              <a:rPr lang="en-US" i="1" dirty="0" smtClean="0"/>
              <a:t>It </a:t>
            </a:r>
            <a:r>
              <a:rPr lang="en-US" i="1" dirty="0" smtClean="0"/>
              <a:t>is nearly half past five; we cannot reach town before dark.</a:t>
            </a:r>
            <a:endParaRPr lang="en-US" dirty="0" smtClean="0"/>
          </a:p>
          <a:p>
            <a:r>
              <a:rPr lang="en-US" i="1" dirty="0" smtClean="0"/>
              <a:t>We cannot reach town before dark: it is nearly half past five.</a:t>
            </a:r>
            <a:endParaRPr lang="en-US" dirty="0" smtClean="0"/>
          </a:p>
          <a:p>
            <a:r>
              <a:rPr lang="en-US" i="1" dirty="0" smtClean="0"/>
              <a:t>It is nearly half past five—we cannot reach town before dark.</a:t>
            </a:r>
            <a:endParaRPr lang="en-US" dirty="0" smtClean="0"/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CORRECTİON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Write the two clauses as two separate </a:t>
            </a:r>
            <a:r>
              <a:rPr lang="tr-TR" dirty="0" err="1" smtClean="0"/>
              <a:t>sentence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i="1" dirty="0" smtClean="0"/>
              <a:t>It is nearly half past five. We cannot reach town before dark.</a:t>
            </a:r>
            <a:endParaRPr lang="en-US" dirty="0" smtClean="0"/>
          </a:p>
          <a:p>
            <a:r>
              <a:rPr lang="en-US" dirty="0" smtClean="0"/>
              <a:t>Insert a </a:t>
            </a:r>
            <a:r>
              <a:rPr lang="tr-TR" dirty="0" err="1" smtClean="0"/>
              <a:t>coordinating</a:t>
            </a:r>
            <a:r>
              <a:rPr lang="tr-TR" dirty="0" smtClean="0"/>
              <a:t> </a:t>
            </a:r>
            <a:r>
              <a:rPr lang="tr-TR" dirty="0" err="1" smtClean="0"/>
              <a:t>conju</a:t>
            </a:r>
            <a:r>
              <a:rPr lang="tr-TR" dirty="0" err="1" smtClean="0"/>
              <a:t>n</a:t>
            </a:r>
            <a:r>
              <a:rPr lang="tr-TR" dirty="0" err="1" smtClean="0"/>
              <a:t>ction</a:t>
            </a:r>
            <a:r>
              <a:rPr lang="en-US" dirty="0" smtClean="0"/>
              <a:t> following the comma:</a:t>
            </a:r>
          </a:p>
          <a:p>
            <a:pPr lvl="1"/>
            <a:r>
              <a:rPr lang="en-US" i="1" dirty="0" smtClean="0"/>
              <a:t>It is nearly half past five, and we cannot reach town before dark.</a:t>
            </a:r>
            <a:endParaRPr lang="en-US" dirty="0" smtClean="0"/>
          </a:p>
          <a:p>
            <a:pPr lvl="1"/>
            <a:r>
              <a:rPr lang="en-US" i="1" dirty="0" smtClean="0"/>
              <a:t>It is nearly half past five, so we cannot reach town before dark</a:t>
            </a:r>
            <a:r>
              <a:rPr lang="en-US" i="1" dirty="0" smtClean="0"/>
              <a:t>.</a:t>
            </a:r>
            <a:endParaRPr lang="tr-TR" i="1" dirty="0" smtClean="0"/>
          </a:p>
          <a:p>
            <a:r>
              <a:rPr lang="en-US" dirty="0" smtClean="0"/>
              <a:t>Make one clause </a:t>
            </a:r>
            <a:r>
              <a:rPr lang="tr-TR" dirty="0" err="1" smtClean="0"/>
              <a:t>dependent</a:t>
            </a:r>
            <a:r>
              <a:rPr lang="en-US" dirty="0" smtClean="0"/>
              <a:t> on the other</a:t>
            </a:r>
            <a:r>
              <a:rPr lang="en-US" dirty="0" smtClean="0"/>
              <a:t>:</a:t>
            </a:r>
            <a:r>
              <a:rPr lang="tr-TR" dirty="0" smtClean="0"/>
              <a:t> </a:t>
            </a:r>
          </a:p>
          <a:p>
            <a:r>
              <a:rPr lang="tr-TR" i="1" dirty="0" smtClean="0"/>
              <a:t> </a:t>
            </a:r>
            <a:r>
              <a:rPr lang="tr-TR" i="1" dirty="0" smtClean="0"/>
              <a:t> </a:t>
            </a:r>
            <a:r>
              <a:rPr lang="en-US" i="1" dirty="0" smtClean="0"/>
              <a:t>Because </a:t>
            </a:r>
            <a:r>
              <a:rPr lang="en-US" i="1" dirty="0" smtClean="0"/>
              <a:t>it is nearly half past five, we cannot reach town before dark.</a:t>
            </a:r>
            <a:endParaRPr lang="en-US" dirty="0" smtClean="0"/>
          </a:p>
          <a:p>
            <a:r>
              <a:rPr lang="tr-TR" i="1" dirty="0" smtClean="0"/>
              <a:t>  </a:t>
            </a:r>
            <a:r>
              <a:rPr lang="en-US" i="1" dirty="0" smtClean="0"/>
              <a:t>It </a:t>
            </a:r>
            <a:r>
              <a:rPr lang="en-US" i="1" dirty="0" smtClean="0"/>
              <a:t>is nearly half past five, which means we cannot reach town before dark.</a:t>
            </a:r>
            <a:endParaRPr lang="en-US" dirty="0" smtClean="0"/>
          </a:p>
          <a:p>
            <a:pPr lvl="1"/>
            <a:r>
              <a:rPr lang="en-US" dirty="0" smtClean="0"/>
              <a:t>Use a </a:t>
            </a:r>
            <a:r>
              <a:rPr lang="tr-TR" dirty="0" err="1" smtClean="0"/>
              <a:t>semicolon</a:t>
            </a:r>
            <a:r>
              <a:rPr lang="en-US" dirty="0" smtClean="0"/>
              <a:t> plus a </a:t>
            </a:r>
            <a:r>
              <a:rPr lang="tr-TR" dirty="0" err="1" smtClean="0"/>
              <a:t>conjunctive</a:t>
            </a:r>
            <a:r>
              <a:rPr lang="tr-TR" dirty="0" smtClean="0"/>
              <a:t> </a:t>
            </a:r>
            <a:r>
              <a:rPr lang="tr-TR" dirty="0" err="1" smtClean="0"/>
              <a:t>adverb</a:t>
            </a:r>
            <a:r>
              <a:rPr lang="en-US" dirty="0" smtClean="0"/>
              <a:t>:</a:t>
            </a:r>
            <a:r>
              <a:rPr lang="tr-TR" dirty="0" smtClean="0"/>
              <a:t> </a:t>
            </a:r>
          </a:p>
          <a:p>
            <a:pPr lvl="1"/>
            <a:r>
              <a:rPr lang="en-US" i="1" dirty="0" smtClean="0"/>
              <a:t>It </a:t>
            </a:r>
            <a:r>
              <a:rPr lang="en-US" i="1" dirty="0" smtClean="0"/>
              <a:t>is nearly half past five; hence, we cannot reach town before dark.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tr-TR" dirty="0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CORRECTION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 </a:t>
            </a:r>
            <a:r>
              <a:rPr lang="en-US" b="1" dirty="0" smtClean="0"/>
              <a:t>run-on sentence</a:t>
            </a:r>
            <a:r>
              <a:rPr lang="en-US" dirty="0" smtClean="0"/>
              <a:t> is a </a:t>
            </a:r>
            <a:r>
              <a:rPr lang="tr-TR" dirty="0" err="1" smtClean="0"/>
              <a:t>sentence</a:t>
            </a:r>
            <a:r>
              <a:rPr lang="en-US" dirty="0" smtClean="0"/>
              <a:t> in which two or more </a:t>
            </a:r>
            <a:r>
              <a:rPr lang="tr-TR" dirty="0" err="1" smtClean="0"/>
              <a:t>independent</a:t>
            </a:r>
            <a:r>
              <a:rPr lang="tr-TR" dirty="0" smtClean="0"/>
              <a:t> </a:t>
            </a:r>
            <a:r>
              <a:rPr lang="tr-TR" dirty="0" err="1" smtClean="0"/>
              <a:t>clauses</a:t>
            </a:r>
            <a:r>
              <a:rPr lang="en-US" dirty="0" smtClean="0"/>
              <a:t> </a:t>
            </a:r>
            <a:r>
              <a:rPr lang="en-US" dirty="0" smtClean="0"/>
              <a:t>are </a:t>
            </a:r>
            <a:r>
              <a:rPr lang="en-US" dirty="0" smtClean="0"/>
              <a:t>joined without appropriate punctuation or conjunction. It is generally considered a stylistic error, though it is occasionally used in literature and may be used as a rhetorical device. An example of a run-on is a </a:t>
            </a:r>
            <a:r>
              <a:rPr lang="tr-TR" dirty="0" err="1" smtClean="0"/>
              <a:t>comma</a:t>
            </a:r>
            <a:r>
              <a:rPr lang="tr-TR" dirty="0" smtClean="0"/>
              <a:t> </a:t>
            </a:r>
            <a:r>
              <a:rPr lang="tr-TR" dirty="0" err="1" smtClean="0"/>
              <a:t>splice</a:t>
            </a:r>
            <a:r>
              <a:rPr lang="en-US" dirty="0" smtClean="0"/>
              <a:t>, </a:t>
            </a:r>
            <a:r>
              <a:rPr lang="en-US" dirty="0" smtClean="0"/>
              <a:t>in which two independent clauses are joined with a comma without an accompanying coordinating </a:t>
            </a:r>
            <a:r>
              <a:rPr lang="en-US" dirty="0" err="1" smtClean="0"/>
              <a:t>conjunction.Some</a:t>
            </a:r>
            <a:r>
              <a:rPr lang="en-US" dirty="0" smtClean="0"/>
              <a:t> </a:t>
            </a:r>
            <a:r>
              <a:rPr lang="en-US" dirty="0" err="1" smtClean="0"/>
              <a:t>prescriptivists</a:t>
            </a:r>
            <a:r>
              <a:rPr lang="en-US" dirty="0" smtClean="0"/>
              <a:t>  exclude comma splices from the definition of a run-on </a:t>
            </a:r>
            <a:r>
              <a:rPr lang="en-US" dirty="0" err="1" smtClean="0"/>
              <a:t>sentence,but</a:t>
            </a:r>
            <a:r>
              <a:rPr lang="en-US" dirty="0" smtClean="0"/>
              <a:t> </a:t>
            </a:r>
            <a:r>
              <a:rPr lang="en-US" dirty="0" smtClean="0"/>
              <a:t>this does not imply that they consider comma splices to be acceptable.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RUN-ON SENTENCE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mere fact that a sentence is long does not make it a run-on sentence; sentences are run-ons only when they contain more than one independent clause. A run-on sentence can be as short as four words—for instance: </a:t>
            </a:r>
            <a:r>
              <a:rPr lang="en-US" i="1" dirty="0" smtClean="0"/>
              <a:t>I drive she walks.</a:t>
            </a:r>
            <a:r>
              <a:rPr lang="en-US" dirty="0" smtClean="0"/>
              <a:t> In this case there are two independent clauses: two </a:t>
            </a:r>
            <a:r>
              <a:rPr lang="tr-TR" dirty="0" err="1" smtClean="0"/>
              <a:t>subjects</a:t>
            </a:r>
            <a:r>
              <a:rPr lang="en-US" dirty="0" smtClean="0"/>
              <a:t> paired with two </a:t>
            </a:r>
            <a:r>
              <a:rPr lang="tr-TR" dirty="0" err="1" smtClean="0"/>
              <a:t>intransitive</a:t>
            </a:r>
            <a:r>
              <a:rPr lang="en-US" dirty="0" smtClean="0">
                <a:hlinkClick r:id="rId2" tooltip="Intransitive verb"/>
              </a:rPr>
              <a:t> </a:t>
            </a:r>
            <a:r>
              <a:rPr lang="tr-TR" dirty="0" err="1" smtClean="0"/>
              <a:t>verbs</a:t>
            </a:r>
            <a:r>
              <a:rPr lang="en-US" dirty="0" smtClean="0"/>
              <a:t>. </a:t>
            </a:r>
            <a:r>
              <a:rPr lang="en-US" dirty="0" smtClean="0"/>
              <a:t>So as long as clauses are punctuated appropriately, a writer can assemble multiple independent clauses in a single sentence; in fact, a properly constructed sentence can be extended indefinitely.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RUN-ON SENTENCE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run-on sentence, without any punctuation or conjunction between "gas" and "we":</a:t>
            </a:r>
          </a:p>
          <a:p>
            <a:pPr lvl="1"/>
            <a:r>
              <a:rPr lang="en-US" i="1" dirty="0" smtClean="0"/>
              <a:t>My car is out of gas we cannot reach town before dark.</a:t>
            </a:r>
            <a:endParaRPr lang="en-US" dirty="0" smtClean="0"/>
          </a:p>
          <a:p>
            <a:r>
              <a:rPr lang="en-US" dirty="0" smtClean="0"/>
              <a:t>A comma splice, which is considered a run-on sentence in English by some usage experts:</a:t>
            </a:r>
          </a:p>
          <a:p>
            <a:pPr lvl="1"/>
            <a:r>
              <a:rPr lang="en-US" i="1" dirty="0" smtClean="0"/>
              <a:t>It is nearly half past five, we cannot reach town before dark.</a:t>
            </a:r>
            <a:endParaRPr lang="en-US" dirty="0" smtClean="0"/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    EXAMPLE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Use separate sentences. However, this may disconnect related independent clauses and cause some of the meaning to be lost:</a:t>
            </a:r>
          </a:p>
          <a:p>
            <a:pPr lvl="1"/>
            <a:r>
              <a:rPr lang="en-US" i="1" dirty="0" smtClean="0"/>
              <a:t>It is nearly half past </a:t>
            </a:r>
            <a:r>
              <a:rPr lang="en-US" i="1" dirty="0" err="1" smtClean="0"/>
              <a:t>fiv</a:t>
            </a:r>
            <a:r>
              <a:rPr lang="tr-TR" i="1" dirty="0" smtClean="0"/>
              <a:t>e</a:t>
            </a:r>
            <a:r>
              <a:rPr lang="en-US" i="1" dirty="0" smtClean="0"/>
              <a:t>. </a:t>
            </a:r>
            <a:r>
              <a:rPr lang="en-US" i="1" dirty="0" smtClean="0"/>
              <a:t>We cannot reach town before dark.</a:t>
            </a:r>
            <a:endParaRPr lang="en-US" dirty="0" smtClean="0"/>
          </a:p>
          <a:p>
            <a:r>
              <a:rPr lang="en-US" dirty="0" smtClean="0"/>
              <a:t>Use a semicolon. This maintains the connection between the clauses while ensuring a pause between the two ideas:</a:t>
            </a:r>
          </a:p>
          <a:p>
            <a:pPr lvl="1"/>
            <a:r>
              <a:rPr lang="en-US" i="1" dirty="0" smtClean="0"/>
              <a:t>It is nearly half past five; we cannot reach town before dark.</a:t>
            </a:r>
            <a:endParaRPr lang="en-US" dirty="0" smtClean="0"/>
          </a:p>
          <a:p>
            <a:r>
              <a:rPr lang="en-US" dirty="0" smtClean="0"/>
              <a:t>Use a coordinating conjunction.</a:t>
            </a:r>
          </a:p>
          <a:p>
            <a:pPr lvl="1"/>
            <a:r>
              <a:rPr lang="en-US" i="1" dirty="0" smtClean="0"/>
              <a:t>It is nearly half past five, so we cannot reach town before dark.</a:t>
            </a:r>
            <a:endParaRPr lang="en-US" dirty="0" smtClean="0"/>
          </a:p>
          <a:p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                  REMEDİES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r-TR" dirty="0" smtClean="0"/>
              <a:t>                        </a:t>
            </a:r>
            <a:r>
              <a:rPr lang="en-US" dirty="0" smtClean="0"/>
              <a:t>Understanding </a:t>
            </a:r>
            <a:r>
              <a:rPr lang="en-US" dirty="0" smtClean="0"/>
              <a:t>Parallel Structure</a:t>
            </a:r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</a:t>
            </a:r>
            <a:r>
              <a:rPr lang="en-US" dirty="0" smtClean="0"/>
              <a:t>Parallel </a:t>
            </a:r>
            <a:r>
              <a:rPr lang="en-US" dirty="0" smtClean="0"/>
              <a:t>structure (also called parallelism) is the repetition of a chosen grammatical form within a </a:t>
            </a:r>
            <a:r>
              <a:rPr lang="en-US" dirty="0" smtClean="0"/>
              <a:t>sentence.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en-US" dirty="0" smtClean="0"/>
              <a:t>making </a:t>
            </a:r>
            <a:r>
              <a:rPr lang="en-US" dirty="0" smtClean="0"/>
              <a:t>each compared item or idea in your sentence follow the same grammatical pattern, you create a </a:t>
            </a:r>
            <a:r>
              <a:rPr lang="en-US" dirty="0" smtClean="0"/>
              <a:t>parallel</a:t>
            </a:r>
            <a:r>
              <a:rPr lang="tr-TR" dirty="0" smtClean="0"/>
              <a:t> c</a:t>
            </a:r>
            <a:r>
              <a:rPr lang="en-US" dirty="0" err="1" smtClean="0"/>
              <a:t>onstruction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Example</a:t>
            </a:r>
          </a:p>
          <a:p>
            <a:r>
              <a:rPr lang="en-US" dirty="0" smtClean="0"/>
              <a:t>Not Parallel:</a:t>
            </a:r>
          </a:p>
          <a:p>
            <a:r>
              <a:rPr lang="en-US" dirty="0" smtClean="0"/>
              <a:t>Ellen likes hiking, the rodeo, and to take afternoon naps. </a:t>
            </a:r>
          </a:p>
          <a:p>
            <a:r>
              <a:rPr lang="en-US" dirty="0" smtClean="0"/>
              <a:t>Parallel:</a:t>
            </a:r>
          </a:p>
          <a:p>
            <a:r>
              <a:rPr lang="en-US" dirty="0" smtClean="0"/>
              <a:t>Ellen likes hiking, attending the rodeo, and taking afternoon naps. </a:t>
            </a:r>
            <a:r>
              <a:rPr lang="en-US" dirty="0" smtClean="0"/>
              <a:t> </a:t>
            </a:r>
            <a:r>
              <a:rPr lang="en-US" dirty="0" smtClean="0"/>
              <a:t>OR</a:t>
            </a:r>
          </a:p>
          <a:p>
            <a:r>
              <a:rPr lang="en-US" dirty="0" smtClean="0"/>
              <a:t>Ellen likes to hike, attend the rodeo, and take afternoon naps</a:t>
            </a:r>
            <a:endParaRPr lang="tr-TR" dirty="0"/>
          </a:p>
        </p:txBody>
      </p:sp>
      <p:sp>
        <p:nvSpPr>
          <p:cNvPr id="3" name="2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NON-PARALLEL SENTENCE</a:t>
            </a:r>
            <a:endParaRPr lang="tr-TR" dirty="0"/>
          </a:p>
        </p:txBody>
      </p:sp>
    </p:spTree>
  </p:cSld>
  <p:clrMapOvr>
    <a:masterClrMapping/>
  </p:clrMapOvr>
  <p:transition spd="slow" advClick="0" advTm="9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122</TotalTime>
  <Words>630</Words>
  <Application>Microsoft Office PowerPoint</Application>
  <PresentationFormat>Ekran Gösterisi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Kağıt</vt:lpstr>
      <vt:lpstr>SENTENTIAL ERRORS IN WRITING</vt:lpstr>
      <vt:lpstr>                  COMMA SPLİCE</vt:lpstr>
      <vt:lpstr>CORRECTİON</vt:lpstr>
      <vt:lpstr>CORRECTION</vt:lpstr>
      <vt:lpstr>             RUN-ON SENTENCE</vt:lpstr>
      <vt:lpstr>             RUN-ON SENTENCE</vt:lpstr>
      <vt:lpstr>                        EXAMPLE</vt:lpstr>
      <vt:lpstr>                       REMEDİES</vt:lpstr>
      <vt:lpstr>     NON-PARALLEL SENTENCE</vt:lpstr>
      <vt:lpstr>       NON-PARALLEL SENTENCE</vt:lpstr>
      <vt:lpstr>  EXAMPLE:</vt:lpstr>
      <vt:lpstr>     EXAMPLE :</vt:lpstr>
      <vt:lpstr>         SENTENCE FRAGMENTS</vt:lpstr>
      <vt:lpstr>Slayt 14</vt:lpstr>
      <vt:lpstr>Slayt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SENTENTIAL ERRORS IN WRITING</dc:title>
  <dc:creator>Kübra</dc:creator>
  <cp:lastModifiedBy>isa</cp:lastModifiedBy>
  <cp:revision>14</cp:revision>
  <dcterms:created xsi:type="dcterms:W3CDTF">2012-10-18T17:23:40Z</dcterms:created>
  <dcterms:modified xsi:type="dcterms:W3CDTF">2012-10-18T20:07:05Z</dcterms:modified>
</cp:coreProperties>
</file>