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876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8" d="100"/>
          <a:sy n="68" d="100"/>
        </p:scale>
        <p:origin x="-1446" y="-96"/>
      </p:cViewPr>
      <p:guideLst>
        <p:guide orient="horz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62D89E-6718-45C9-AA1D-27FA8E856F3F}" type="datetimeFigureOut">
              <a:rPr lang="tr-TR" smtClean="0"/>
              <a:t>28.05.2015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FFBAF6-6EB7-4A9E-99F7-5B3A6554F54B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Dikdörtgen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Düz Bağlayıcı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Başlık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25" name="24 Alt Başlık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31" name="30 Veri Yer Tutucusu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9189113-6BCE-46B7-B514-FDB31518973C}" type="datetimeFigureOut">
              <a:rPr lang="tr-TR" smtClean="0"/>
              <a:t>28.05.2015</a:t>
            </a:fld>
            <a:endParaRPr lang="tr-TR"/>
          </a:p>
        </p:txBody>
      </p:sp>
      <p:sp>
        <p:nvSpPr>
          <p:cNvPr id="18" name="17 Altbilgi Yer Tutucusu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tr-TR"/>
          </a:p>
        </p:txBody>
      </p:sp>
      <p:sp>
        <p:nvSpPr>
          <p:cNvPr id="29" name="28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548B5E4-3AF9-4F45-99F3-D7922A0CD4F2}" type="slidenum">
              <a:rPr lang="tr-TR" smtClean="0"/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189113-6BCE-46B7-B514-FDB31518973C}" type="datetimeFigureOut">
              <a:rPr lang="tr-TR" smtClean="0"/>
              <a:t>28.05.2015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48B5E4-3AF9-4F45-99F3-D7922A0CD4F2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9189113-6BCE-46B7-B514-FDB31518973C}" type="datetimeFigureOut">
              <a:rPr lang="tr-TR" smtClean="0"/>
              <a:t>28.05.2015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548B5E4-3AF9-4F45-99F3-D7922A0CD4F2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189113-6BCE-46B7-B514-FDB31518973C}" type="datetimeFigureOut">
              <a:rPr lang="tr-TR" smtClean="0"/>
              <a:t>28.05.2015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48B5E4-3AF9-4F45-99F3-D7922A0CD4F2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9189113-6BCE-46B7-B514-FDB31518973C}" type="datetimeFigureOut">
              <a:rPr lang="tr-TR" smtClean="0"/>
              <a:t>28.05.2015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F548B5E4-3AF9-4F45-99F3-D7922A0CD4F2}" type="slidenum">
              <a:rPr lang="tr-TR" smtClean="0"/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189113-6BCE-46B7-B514-FDB31518973C}" type="datetimeFigureOut">
              <a:rPr lang="tr-TR" smtClean="0"/>
              <a:t>28.05.2015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48B5E4-3AF9-4F45-99F3-D7922A0CD4F2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189113-6BCE-46B7-B514-FDB31518973C}" type="datetimeFigureOut">
              <a:rPr lang="tr-TR" smtClean="0"/>
              <a:t>28.05.2015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48B5E4-3AF9-4F45-99F3-D7922A0CD4F2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189113-6BCE-46B7-B514-FDB31518973C}" type="datetimeFigureOut">
              <a:rPr lang="tr-TR" smtClean="0"/>
              <a:t>28.05.2015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48B5E4-3AF9-4F45-99F3-D7922A0CD4F2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9189113-6BCE-46B7-B514-FDB31518973C}" type="datetimeFigureOut">
              <a:rPr lang="tr-TR" smtClean="0"/>
              <a:t>28.05.2015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48B5E4-3AF9-4F45-99F3-D7922A0CD4F2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189113-6BCE-46B7-B514-FDB31518973C}" type="datetimeFigureOut">
              <a:rPr lang="tr-TR" smtClean="0"/>
              <a:t>28.05.2015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48B5E4-3AF9-4F45-99F3-D7922A0CD4F2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Dikdörtgen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Dikdörtgen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tr-TR" smtClean="0"/>
              <a:t>Asıl başlık stili için tıklatın</a:t>
            </a:r>
            <a:endParaRPr kumimoji="0" lang="en-US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189113-6BCE-46B7-B514-FDB31518973C}" type="datetimeFigureOut">
              <a:rPr lang="tr-TR" smtClean="0"/>
              <a:t>28.05.2015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48B5E4-3AF9-4F45-99F3-D7922A0CD4F2}" type="slidenum">
              <a:rPr lang="tr-TR" smtClean="0"/>
              <a:t>‹#›</a:t>
            </a:fld>
            <a:endParaRPr lang="tr-TR"/>
          </a:p>
        </p:txBody>
      </p:sp>
      <p:sp>
        <p:nvSpPr>
          <p:cNvPr id="10" name="9 Resim Yer Tutucusu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Dikdörtgen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Başlık Yer Tutucusu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1" name="30 Metin Yer Tutucusu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27" name="26 Veri Yer Tutucusu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9189113-6BCE-46B7-B514-FDB31518973C}" type="datetimeFigureOut">
              <a:rPr lang="tr-TR" smtClean="0"/>
              <a:t>28.05.2015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tr-TR"/>
          </a:p>
        </p:txBody>
      </p:sp>
      <p:sp>
        <p:nvSpPr>
          <p:cNvPr id="16" name="1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548B5E4-3AF9-4F45-99F3-D7922A0CD4F2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Başlık"/>
          <p:cNvSpPr>
            <a:spLocks noGrp="1"/>
          </p:cNvSpPr>
          <p:nvPr>
            <p:ph type="ctrTitle"/>
          </p:nvPr>
        </p:nvSpPr>
        <p:spPr>
          <a:xfrm>
            <a:off x="3419872" y="-315416"/>
            <a:ext cx="5105400" cy="2736304"/>
          </a:xfrm>
        </p:spPr>
        <p:txBody>
          <a:bodyPr/>
          <a:lstStyle/>
          <a:p>
            <a:pPr algn="ctr"/>
            <a:r>
              <a:rPr lang="tr-TR" sz="4400" i="1" dirty="0" smtClean="0">
                <a:latin typeface="Bodoni MT" pitchFamily="18" charset="0"/>
              </a:rPr>
              <a:t>WHAT IS BILINGUAL EDUCATION</a:t>
            </a:r>
            <a:endParaRPr lang="tr-TR" dirty="0"/>
          </a:p>
        </p:txBody>
      </p:sp>
      <p:sp>
        <p:nvSpPr>
          <p:cNvPr id="5" name="1 Başlık"/>
          <p:cNvSpPr>
            <a:spLocks noGrp="1"/>
          </p:cNvSpPr>
          <p:nvPr>
            <p:ph type="subTitle" idx="1"/>
          </p:nvPr>
        </p:nvSpPr>
        <p:spPr>
          <a:xfrm>
            <a:off x="3354442" y="2276872"/>
            <a:ext cx="5114778" cy="2364240"/>
          </a:xfrm>
        </p:spPr>
        <p:txBody>
          <a:bodyPr>
            <a:noAutofit/>
          </a:bodyPr>
          <a:lstStyle/>
          <a:p>
            <a:pPr algn="l"/>
            <a:r>
              <a:rPr lang="tr-TR" sz="2800" i="1" dirty="0" smtClean="0">
                <a:latin typeface="Bodoni MT" pitchFamily="18" charset="0"/>
              </a:rPr>
              <a:t>KÜBRA </a:t>
            </a:r>
            <a:r>
              <a:rPr lang="tr-TR" sz="2800" i="1" dirty="0" smtClean="0">
                <a:latin typeface="Bodoni MT" pitchFamily="18" charset="0"/>
              </a:rPr>
              <a:t>AKAR</a:t>
            </a:r>
            <a:br>
              <a:rPr lang="tr-TR" sz="2800" i="1" dirty="0" smtClean="0">
                <a:latin typeface="Bodoni MT" pitchFamily="18" charset="0"/>
              </a:rPr>
            </a:br>
            <a:r>
              <a:rPr lang="tr-TR" sz="2800" i="1" dirty="0" smtClean="0">
                <a:latin typeface="Bodoni MT" pitchFamily="18" charset="0"/>
              </a:rPr>
              <a:t>300485</a:t>
            </a:r>
            <a:br>
              <a:rPr lang="tr-TR" sz="2800" i="1" dirty="0" smtClean="0">
                <a:latin typeface="Bodoni MT" pitchFamily="18" charset="0"/>
              </a:rPr>
            </a:br>
            <a:r>
              <a:rPr lang="tr-TR" sz="2800" i="1" dirty="0" smtClean="0">
                <a:latin typeface="Bodoni MT" pitchFamily="18" charset="0"/>
              </a:rPr>
              <a:t>IDE 1022 </a:t>
            </a:r>
            <a:r>
              <a:rPr lang="tr-TR" sz="2800" i="1" dirty="0" err="1" smtClean="0">
                <a:latin typeface="Bodoni MT" pitchFamily="18" charset="0"/>
              </a:rPr>
              <a:t>Research</a:t>
            </a:r>
            <a:r>
              <a:rPr lang="tr-TR" sz="2800" i="1" dirty="0" smtClean="0">
                <a:latin typeface="Bodoni MT" pitchFamily="18" charset="0"/>
              </a:rPr>
              <a:t> </a:t>
            </a:r>
            <a:r>
              <a:rPr lang="tr-TR" sz="2800" i="1" dirty="0" err="1" smtClean="0">
                <a:latin typeface="Bodoni MT" pitchFamily="18" charset="0"/>
              </a:rPr>
              <a:t>Writing</a:t>
            </a:r>
            <a:r>
              <a:rPr lang="tr-TR" sz="2800" i="1" dirty="0" smtClean="0">
                <a:latin typeface="Bodoni MT" pitchFamily="18" charset="0"/>
              </a:rPr>
              <a:t> in ELT</a:t>
            </a:r>
            <a:br>
              <a:rPr lang="tr-TR" sz="2800" i="1" dirty="0" smtClean="0">
                <a:latin typeface="Bodoni MT" pitchFamily="18" charset="0"/>
              </a:rPr>
            </a:br>
            <a:r>
              <a:rPr lang="tr-TR" sz="2800" i="1" dirty="0" smtClean="0">
                <a:latin typeface="Bodoni MT" pitchFamily="18" charset="0"/>
              </a:rPr>
              <a:t/>
            </a:r>
            <a:br>
              <a:rPr lang="tr-TR" sz="2800" i="1" dirty="0" smtClean="0">
                <a:latin typeface="Bodoni MT" pitchFamily="18" charset="0"/>
              </a:rPr>
            </a:br>
            <a:r>
              <a:rPr lang="tr-TR" sz="2800" i="1" dirty="0" err="1" smtClean="0">
                <a:latin typeface="Bodoni MT" pitchFamily="18" charset="0"/>
              </a:rPr>
              <a:t>Summitted</a:t>
            </a:r>
            <a:r>
              <a:rPr lang="tr-TR" sz="2800" i="1" dirty="0" smtClean="0">
                <a:latin typeface="Bodoni MT" pitchFamily="18" charset="0"/>
              </a:rPr>
              <a:t> </a:t>
            </a:r>
            <a:r>
              <a:rPr lang="tr-TR" sz="2800" i="1" dirty="0" err="1" smtClean="0">
                <a:latin typeface="Bodoni MT" pitchFamily="18" charset="0"/>
              </a:rPr>
              <a:t>to</a:t>
            </a:r>
            <a:r>
              <a:rPr lang="tr-TR" sz="2800" i="1" dirty="0" smtClean="0">
                <a:latin typeface="Bodoni MT" pitchFamily="18" charset="0"/>
              </a:rPr>
              <a:t/>
            </a:r>
            <a:br>
              <a:rPr lang="tr-TR" sz="2800" i="1" dirty="0" smtClean="0">
                <a:latin typeface="Bodoni MT" pitchFamily="18" charset="0"/>
              </a:rPr>
            </a:br>
            <a:r>
              <a:rPr lang="tr-TR" sz="2800" i="1" dirty="0" smtClean="0">
                <a:latin typeface="Bodoni MT" pitchFamily="18" charset="0"/>
              </a:rPr>
              <a:t>Yrd. Doç. Dr. </a:t>
            </a:r>
            <a:r>
              <a:rPr lang="tr-TR" sz="2800" i="1" dirty="0" err="1" smtClean="0">
                <a:latin typeface="Bodoni MT" pitchFamily="18" charset="0"/>
              </a:rPr>
              <a:t>Elİf</a:t>
            </a:r>
            <a:r>
              <a:rPr lang="tr-TR" sz="2800" i="1" dirty="0" smtClean="0">
                <a:latin typeface="Bodoni MT" pitchFamily="18" charset="0"/>
              </a:rPr>
              <a:t> DEMİREL</a:t>
            </a:r>
            <a:br>
              <a:rPr lang="tr-TR" sz="2800" i="1" dirty="0" smtClean="0">
                <a:latin typeface="Bodoni MT" pitchFamily="18" charset="0"/>
              </a:rPr>
            </a:br>
            <a:r>
              <a:rPr lang="tr-TR" sz="2800" dirty="0" smtClean="0"/>
              <a:t/>
            </a:r>
            <a:br>
              <a:rPr lang="tr-TR" sz="2800" dirty="0" smtClean="0"/>
            </a:br>
            <a:endParaRPr lang="tr-TR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Dikdörtgen"/>
          <p:cNvSpPr/>
          <p:nvPr/>
        </p:nvSpPr>
        <p:spPr>
          <a:xfrm>
            <a:off x="827584" y="2060848"/>
            <a:ext cx="66967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dirty="0"/>
              <a:t> </a:t>
            </a:r>
            <a:r>
              <a:rPr lang="tr-TR" dirty="0" err="1"/>
              <a:t>What</a:t>
            </a:r>
            <a:r>
              <a:rPr lang="tr-TR" dirty="0"/>
              <a:t> </a:t>
            </a:r>
            <a:r>
              <a:rPr lang="tr-TR" dirty="0" err="1"/>
              <a:t>means</a:t>
            </a:r>
            <a:r>
              <a:rPr lang="tr-TR" dirty="0"/>
              <a:t> of </a:t>
            </a:r>
            <a:r>
              <a:rPr lang="tr-TR" dirty="0" err="1"/>
              <a:t>bilingual</a:t>
            </a:r>
            <a:r>
              <a:rPr lang="tr-TR" dirty="0"/>
              <a:t> </a:t>
            </a:r>
            <a:r>
              <a:rPr lang="tr-TR" dirty="0" err="1"/>
              <a:t>education</a:t>
            </a:r>
            <a:r>
              <a:rPr lang="tr-TR" dirty="0"/>
              <a:t>? </a:t>
            </a:r>
            <a:r>
              <a:rPr lang="tr-TR" dirty="0" err="1"/>
              <a:t>That</a:t>
            </a:r>
            <a:r>
              <a:rPr lang="tr-TR" dirty="0"/>
              <a:t> </a:t>
            </a:r>
            <a:r>
              <a:rPr lang="tr-TR" dirty="0" err="1"/>
              <a:t>mean</a:t>
            </a:r>
            <a:r>
              <a:rPr lang="tr-TR" dirty="0"/>
              <a:t> is </a:t>
            </a:r>
            <a:r>
              <a:rPr lang="tr-TR" dirty="0" err="1"/>
              <a:t>that</a:t>
            </a:r>
            <a:r>
              <a:rPr lang="tr-TR" dirty="0"/>
              <a:t> </a:t>
            </a:r>
            <a:r>
              <a:rPr lang="tr-TR" dirty="0" err="1"/>
              <a:t>someone</a:t>
            </a:r>
            <a:r>
              <a:rPr lang="tr-TR" dirty="0"/>
              <a:t> </a:t>
            </a:r>
            <a:r>
              <a:rPr lang="tr-TR" dirty="0" err="1"/>
              <a:t>who</a:t>
            </a:r>
            <a:r>
              <a:rPr lang="tr-TR" dirty="0"/>
              <a:t> </a:t>
            </a:r>
            <a:r>
              <a:rPr lang="tr-TR" dirty="0" err="1"/>
              <a:t>talks</a:t>
            </a:r>
            <a:r>
              <a:rPr lang="tr-TR" dirty="0"/>
              <a:t> </a:t>
            </a:r>
            <a:r>
              <a:rPr lang="tr-TR" dirty="0" err="1"/>
              <a:t>two</a:t>
            </a:r>
            <a:r>
              <a:rPr lang="tr-TR" dirty="0"/>
              <a:t> </a:t>
            </a:r>
            <a:r>
              <a:rPr lang="tr-TR" dirty="0" err="1"/>
              <a:t>language</a:t>
            </a:r>
            <a:r>
              <a:rPr lang="tr-TR" dirty="0"/>
              <a:t> as </a:t>
            </a:r>
            <a:r>
              <a:rPr lang="tr-TR" dirty="0" err="1"/>
              <a:t>if</a:t>
            </a:r>
            <a:r>
              <a:rPr lang="tr-TR" dirty="0"/>
              <a:t> his/her </a:t>
            </a:r>
            <a:r>
              <a:rPr lang="tr-TR" dirty="0" err="1"/>
              <a:t>mother</a:t>
            </a:r>
            <a:r>
              <a:rPr lang="tr-TR" dirty="0"/>
              <a:t> </a:t>
            </a:r>
            <a:r>
              <a:rPr lang="tr-TR" dirty="0" err="1"/>
              <a:t>tongue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that</a:t>
            </a:r>
            <a:r>
              <a:rPr lang="tr-TR" dirty="0"/>
              <a:t> </a:t>
            </a:r>
            <a:r>
              <a:rPr lang="tr-TR" dirty="0" err="1"/>
              <a:t>language</a:t>
            </a:r>
            <a:r>
              <a:rPr lang="tr-TR" dirty="0"/>
              <a:t> is </a:t>
            </a:r>
            <a:r>
              <a:rPr lang="tr-TR" dirty="0" err="1"/>
              <a:t>learned</a:t>
            </a:r>
            <a:r>
              <a:rPr lang="tr-TR" dirty="0"/>
              <a:t> in </a:t>
            </a:r>
            <a:r>
              <a:rPr lang="tr-TR" dirty="0" err="1"/>
              <a:t>school</a:t>
            </a:r>
            <a:r>
              <a:rPr lang="tr-TR" dirty="0"/>
              <a:t>. </a:t>
            </a:r>
          </a:p>
        </p:txBody>
      </p:sp>
      <p:sp>
        <p:nvSpPr>
          <p:cNvPr id="4" name="3 Metin kutusu"/>
          <p:cNvSpPr txBox="1"/>
          <p:nvPr/>
        </p:nvSpPr>
        <p:spPr>
          <a:xfrm>
            <a:off x="1979712" y="1556792"/>
            <a:ext cx="3588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MEANS OF BİLİNGUAL EDUCATİON</a:t>
            </a:r>
            <a:endParaRPr lang="tr-TR" dirty="0"/>
          </a:p>
        </p:txBody>
      </p:sp>
      <p:pic>
        <p:nvPicPr>
          <p:cNvPr id="5" name="4 Resim" descr="jazyk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3429000"/>
            <a:ext cx="6295620" cy="30963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2051720" y="836712"/>
            <a:ext cx="34702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BENEFİTS OF BEİNG BİLİNGUAL ?</a:t>
            </a:r>
          </a:p>
          <a:p>
            <a:endParaRPr lang="tr-TR" dirty="0"/>
          </a:p>
        </p:txBody>
      </p:sp>
      <p:sp>
        <p:nvSpPr>
          <p:cNvPr id="3" name="2 Metin kutusu"/>
          <p:cNvSpPr txBox="1"/>
          <p:nvPr/>
        </p:nvSpPr>
        <p:spPr>
          <a:xfrm rot="10800000" flipV="1">
            <a:off x="611560" y="1923220"/>
            <a:ext cx="62646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dirty="0" err="1" smtClean="0"/>
              <a:t>Provides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harmony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dirty="0" err="1" smtClean="0"/>
              <a:t>country</a:t>
            </a:r>
            <a:r>
              <a:rPr lang="tr-TR" dirty="0" smtClean="0"/>
              <a:t> </a:t>
            </a:r>
            <a:r>
              <a:rPr lang="tr-TR" dirty="0" err="1" smtClean="0"/>
              <a:t>that</a:t>
            </a:r>
            <a:r>
              <a:rPr lang="tr-TR" dirty="0" smtClean="0"/>
              <a:t> </a:t>
            </a:r>
            <a:r>
              <a:rPr lang="tr-TR" dirty="0" err="1" smtClean="0"/>
              <a:t>takes</a:t>
            </a:r>
            <a:r>
              <a:rPr lang="tr-TR" dirty="0" smtClean="0"/>
              <a:t> </a:t>
            </a:r>
            <a:r>
              <a:rPr lang="tr-TR" dirty="0" err="1" smtClean="0"/>
              <a:t>too</a:t>
            </a:r>
            <a:r>
              <a:rPr lang="tr-TR" dirty="0" smtClean="0"/>
              <a:t> </a:t>
            </a:r>
            <a:r>
              <a:rPr lang="tr-TR" dirty="0" err="1" smtClean="0"/>
              <a:t>immigrant</a:t>
            </a:r>
            <a:r>
              <a:rPr lang="tr-TR" dirty="0" smtClean="0"/>
              <a:t>.</a:t>
            </a:r>
          </a:p>
          <a:p>
            <a:pPr>
              <a:buFont typeface="Arial" pitchFamily="34" charset="0"/>
              <a:buChar char="•"/>
            </a:pPr>
            <a:endParaRPr lang="tr-TR" dirty="0"/>
          </a:p>
        </p:txBody>
      </p:sp>
      <p:sp>
        <p:nvSpPr>
          <p:cNvPr id="4" name="3 Metin kutusu"/>
          <p:cNvSpPr txBox="1"/>
          <p:nvPr/>
        </p:nvSpPr>
        <p:spPr>
          <a:xfrm>
            <a:off x="467544" y="2780928"/>
            <a:ext cx="74888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/>
              <a:t>Donna</a:t>
            </a:r>
            <a:r>
              <a:rPr lang="tr-TR" dirty="0"/>
              <a:t>(1994) “ </a:t>
            </a:r>
            <a:r>
              <a:rPr lang="tr-TR" dirty="0" err="1"/>
              <a:t>Two</a:t>
            </a:r>
            <a:r>
              <a:rPr lang="tr-TR" dirty="0"/>
              <a:t>-</a:t>
            </a:r>
            <a:r>
              <a:rPr lang="tr-TR" dirty="0" err="1"/>
              <a:t>way</a:t>
            </a:r>
            <a:r>
              <a:rPr lang="tr-TR" dirty="0"/>
              <a:t> </a:t>
            </a:r>
            <a:r>
              <a:rPr lang="tr-TR" dirty="0" err="1"/>
              <a:t>bilingual</a:t>
            </a:r>
            <a:r>
              <a:rPr lang="tr-TR" dirty="0"/>
              <a:t> </a:t>
            </a:r>
            <a:r>
              <a:rPr lang="tr-TR" dirty="0" err="1"/>
              <a:t>programs</a:t>
            </a:r>
            <a:r>
              <a:rPr lang="tr-TR" dirty="0"/>
              <a:t> </a:t>
            </a:r>
            <a:r>
              <a:rPr lang="tr-TR" dirty="0" err="1"/>
              <a:t>integrate</a:t>
            </a:r>
            <a:r>
              <a:rPr lang="tr-TR" dirty="0"/>
              <a:t> </a:t>
            </a:r>
            <a:r>
              <a:rPr lang="tr-TR" dirty="0" err="1"/>
              <a:t>language</a:t>
            </a:r>
            <a:r>
              <a:rPr lang="tr-TR" dirty="0"/>
              <a:t> </a:t>
            </a:r>
            <a:r>
              <a:rPr lang="tr-TR" dirty="0" err="1"/>
              <a:t>minority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language</a:t>
            </a:r>
            <a:r>
              <a:rPr lang="tr-TR" dirty="0"/>
              <a:t> </a:t>
            </a:r>
            <a:r>
              <a:rPr lang="tr-TR" dirty="0" err="1"/>
              <a:t>majority</a:t>
            </a:r>
            <a:r>
              <a:rPr lang="tr-TR" dirty="0"/>
              <a:t> </a:t>
            </a:r>
            <a:r>
              <a:rPr lang="tr-TR" dirty="0" err="1"/>
              <a:t>students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provide</a:t>
            </a:r>
            <a:r>
              <a:rPr lang="tr-TR" dirty="0"/>
              <a:t> </a:t>
            </a:r>
            <a:r>
              <a:rPr lang="tr-TR" dirty="0" err="1"/>
              <a:t>instruction</a:t>
            </a:r>
            <a:r>
              <a:rPr lang="tr-TR" dirty="0"/>
              <a:t> in,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through</a:t>
            </a:r>
            <a:r>
              <a:rPr lang="tr-TR" dirty="0"/>
              <a:t> , </a:t>
            </a:r>
            <a:r>
              <a:rPr lang="tr-TR" dirty="0" err="1"/>
              <a:t>two</a:t>
            </a:r>
            <a:r>
              <a:rPr lang="tr-TR" dirty="0"/>
              <a:t> </a:t>
            </a:r>
            <a:r>
              <a:rPr lang="tr-TR" dirty="0" err="1"/>
              <a:t>languages</a:t>
            </a:r>
            <a:r>
              <a:rPr lang="tr-TR" dirty="0"/>
              <a:t>. </a:t>
            </a:r>
            <a:r>
              <a:rPr lang="tr-TR" dirty="0" err="1"/>
              <a:t>One</a:t>
            </a:r>
            <a:r>
              <a:rPr lang="tr-TR" dirty="0"/>
              <a:t> is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native</a:t>
            </a:r>
            <a:r>
              <a:rPr lang="tr-TR" dirty="0"/>
              <a:t> </a:t>
            </a:r>
            <a:r>
              <a:rPr lang="tr-TR" dirty="0" err="1"/>
              <a:t>language</a:t>
            </a:r>
            <a:r>
              <a:rPr lang="tr-TR" dirty="0"/>
              <a:t> of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language</a:t>
            </a:r>
            <a:r>
              <a:rPr lang="tr-TR" dirty="0"/>
              <a:t> </a:t>
            </a:r>
            <a:r>
              <a:rPr lang="tr-TR" dirty="0" err="1"/>
              <a:t>minority</a:t>
            </a:r>
            <a:r>
              <a:rPr lang="tr-TR" dirty="0"/>
              <a:t> </a:t>
            </a:r>
            <a:r>
              <a:rPr lang="tr-TR" dirty="0" err="1"/>
              <a:t>students</a:t>
            </a:r>
            <a:r>
              <a:rPr lang="tr-TR" dirty="0"/>
              <a:t>   (</a:t>
            </a:r>
            <a:r>
              <a:rPr lang="tr-TR" dirty="0" err="1"/>
              <a:t>called</a:t>
            </a:r>
            <a:r>
              <a:rPr lang="tr-TR" dirty="0"/>
              <a:t> </a:t>
            </a:r>
            <a:r>
              <a:rPr lang="tr-TR" dirty="0" err="1"/>
              <a:t>here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target</a:t>
            </a:r>
            <a:r>
              <a:rPr lang="tr-TR" dirty="0"/>
              <a:t> </a:t>
            </a:r>
            <a:r>
              <a:rPr lang="tr-TR" dirty="0" err="1"/>
              <a:t>language</a:t>
            </a:r>
            <a:r>
              <a:rPr lang="tr-TR" dirty="0"/>
              <a:t>),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second</a:t>
            </a:r>
            <a:r>
              <a:rPr lang="tr-TR" dirty="0"/>
              <a:t> is </a:t>
            </a:r>
            <a:r>
              <a:rPr lang="tr-TR" dirty="0" err="1"/>
              <a:t>English</a:t>
            </a:r>
            <a:r>
              <a:rPr lang="tr-TR" dirty="0"/>
              <a:t> . </a:t>
            </a:r>
            <a:r>
              <a:rPr lang="tr-TR" dirty="0" err="1"/>
              <a:t>These</a:t>
            </a:r>
            <a:r>
              <a:rPr lang="tr-TR" dirty="0"/>
              <a:t> </a:t>
            </a:r>
            <a:r>
              <a:rPr lang="tr-TR" dirty="0" err="1"/>
              <a:t>programs</a:t>
            </a:r>
            <a:r>
              <a:rPr lang="tr-TR" dirty="0"/>
              <a:t> </a:t>
            </a:r>
            <a:r>
              <a:rPr lang="tr-TR" dirty="0" err="1"/>
              <a:t>provide</a:t>
            </a:r>
            <a:r>
              <a:rPr lang="tr-TR" dirty="0"/>
              <a:t> </a:t>
            </a:r>
            <a:r>
              <a:rPr lang="tr-TR" dirty="0" err="1"/>
              <a:t>content</a:t>
            </a:r>
            <a:r>
              <a:rPr lang="tr-TR" dirty="0"/>
              <a:t> </a:t>
            </a:r>
            <a:r>
              <a:rPr lang="tr-TR" dirty="0" err="1"/>
              <a:t>area</a:t>
            </a:r>
            <a:r>
              <a:rPr lang="tr-TR" dirty="0"/>
              <a:t> </a:t>
            </a:r>
            <a:r>
              <a:rPr lang="tr-TR" dirty="0" err="1"/>
              <a:t>instruction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language</a:t>
            </a:r>
            <a:r>
              <a:rPr lang="tr-TR" dirty="0"/>
              <a:t> </a:t>
            </a:r>
            <a:r>
              <a:rPr lang="tr-TR" dirty="0" err="1"/>
              <a:t>development</a:t>
            </a:r>
            <a:r>
              <a:rPr lang="tr-TR" dirty="0"/>
              <a:t> in </a:t>
            </a:r>
            <a:r>
              <a:rPr lang="tr-TR" dirty="0" err="1"/>
              <a:t>both</a:t>
            </a:r>
            <a:r>
              <a:rPr lang="tr-TR" dirty="0"/>
              <a:t> </a:t>
            </a:r>
            <a:r>
              <a:rPr lang="tr-TR" dirty="0" err="1"/>
              <a:t>languages</a:t>
            </a:r>
            <a:r>
              <a:rPr lang="tr-TR" dirty="0"/>
              <a:t>. </a:t>
            </a:r>
            <a:r>
              <a:rPr lang="tr-TR" dirty="0" err="1"/>
              <a:t>In</a:t>
            </a:r>
            <a:r>
              <a:rPr lang="tr-TR" dirty="0"/>
              <a:t> </a:t>
            </a:r>
            <a:r>
              <a:rPr lang="tr-TR" dirty="0" err="1"/>
              <a:t>order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achieve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full</a:t>
            </a:r>
            <a:r>
              <a:rPr lang="tr-TR" dirty="0"/>
              <a:t> </a:t>
            </a:r>
            <a:r>
              <a:rPr lang="tr-TR" dirty="0" err="1"/>
              <a:t>benefits</a:t>
            </a:r>
            <a:r>
              <a:rPr lang="tr-TR" dirty="0"/>
              <a:t> of </a:t>
            </a:r>
            <a:r>
              <a:rPr lang="tr-TR" dirty="0" err="1"/>
              <a:t>two</a:t>
            </a:r>
            <a:r>
              <a:rPr lang="tr-TR" dirty="0"/>
              <a:t>-</a:t>
            </a:r>
            <a:r>
              <a:rPr lang="tr-TR" dirty="0" err="1"/>
              <a:t>way</a:t>
            </a:r>
            <a:r>
              <a:rPr lang="tr-TR" dirty="0"/>
              <a:t> </a:t>
            </a:r>
            <a:r>
              <a:rPr lang="tr-TR" dirty="0" err="1"/>
              <a:t>bilingual</a:t>
            </a:r>
            <a:r>
              <a:rPr lang="tr-TR" dirty="0"/>
              <a:t> </a:t>
            </a:r>
            <a:r>
              <a:rPr lang="tr-TR" dirty="0" err="1"/>
              <a:t>education</a:t>
            </a:r>
            <a:r>
              <a:rPr lang="tr-TR" dirty="0"/>
              <a:t>, </a:t>
            </a:r>
            <a:r>
              <a:rPr lang="tr-TR" dirty="0" err="1"/>
              <a:t>students</a:t>
            </a:r>
            <a:r>
              <a:rPr lang="tr-TR" dirty="0"/>
              <a:t> </a:t>
            </a:r>
            <a:r>
              <a:rPr lang="tr-TR" dirty="0" err="1"/>
              <a:t>from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two</a:t>
            </a:r>
            <a:r>
              <a:rPr lang="tr-TR" dirty="0"/>
              <a:t> </a:t>
            </a:r>
            <a:r>
              <a:rPr lang="tr-TR" dirty="0" err="1"/>
              <a:t>language</a:t>
            </a:r>
            <a:r>
              <a:rPr lang="tr-TR" dirty="0"/>
              <a:t> </a:t>
            </a:r>
            <a:r>
              <a:rPr lang="tr-TR" dirty="0" err="1"/>
              <a:t>backgrounds</a:t>
            </a:r>
            <a:r>
              <a:rPr lang="tr-TR" dirty="0"/>
              <a:t> </a:t>
            </a:r>
            <a:r>
              <a:rPr lang="tr-TR" dirty="0" err="1"/>
              <a:t>are</a:t>
            </a:r>
            <a:r>
              <a:rPr lang="tr-TR" dirty="0"/>
              <a:t> in </a:t>
            </a:r>
            <a:r>
              <a:rPr lang="tr-TR" dirty="0" err="1"/>
              <a:t>each</a:t>
            </a:r>
            <a:r>
              <a:rPr lang="tr-TR" dirty="0"/>
              <a:t> </a:t>
            </a:r>
            <a:r>
              <a:rPr lang="tr-TR" dirty="0" err="1"/>
              <a:t>class</a:t>
            </a:r>
            <a:r>
              <a:rPr lang="tr-TR" dirty="0"/>
              <a:t>,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they</a:t>
            </a:r>
            <a:r>
              <a:rPr lang="tr-TR" dirty="0"/>
              <a:t> </a:t>
            </a:r>
            <a:r>
              <a:rPr lang="tr-TR" dirty="0" err="1"/>
              <a:t>are</a:t>
            </a:r>
            <a:r>
              <a:rPr lang="tr-TR" dirty="0"/>
              <a:t> </a:t>
            </a:r>
            <a:r>
              <a:rPr lang="tr-TR" dirty="0" err="1"/>
              <a:t>integrated</a:t>
            </a:r>
            <a:r>
              <a:rPr lang="tr-TR" dirty="0"/>
              <a:t> </a:t>
            </a:r>
            <a:r>
              <a:rPr lang="tr-TR" dirty="0" err="1"/>
              <a:t>for</a:t>
            </a:r>
            <a:r>
              <a:rPr lang="tr-TR" dirty="0"/>
              <a:t> </a:t>
            </a:r>
            <a:r>
              <a:rPr lang="tr-TR" dirty="0" err="1"/>
              <a:t>most</a:t>
            </a:r>
            <a:r>
              <a:rPr lang="tr-TR" dirty="0"/>
              <a:t> </a:t>
            </a:r>
            <a:r>
              <a:rPr lang="tr-TR" dirty="0" err="1"/>
              <a:t>or</a:t>
            </a:r>
            <a:r>
              <a:rPr lang="tr-TR" dirty="0"/>
              <a:t> </a:t>
            </a:r>
            <a:r>
              <a:rPr lang="tr-TR" dirty="0" err="1"/>
              <a:t>all</a:t>
            </a:r>
            <a:r>
              <a:rPr lang="tr-TR" dirty="0"/>
              <a:t> of </a:t>
            </a:r>
            <a:r>
              <a:rPr lang="tr-TR" dirty="0" err="1"/>
              <a:t>their</a:t>
            </a:r>
            <a:r>
              <a:rPr lang="tr-TR" dirty="0"/>
              <a:t> </a:t>
            </a:r>
            <a:r>
              <a:rPr lang="tr-TR" dirty="0" err="1"/>
              <a:t>content</a:t>
            </a:r>
            <a:r>
              <a:rPr lang="tr-TR" dirty="0"/>
              <a:t> </a:t>
            </a:r>
            <a:r>
              <a:rPr lang="tr-TR" dirty="0" err="1"/>
              <a:t>instruction</a:t>
            </a:r>
            <a:r>
              <a:rPr lang="tr-TR" dirty="0"/>
              <a:t>. </a:t>
            </a:r>
            <a:r>
              <a:rPr lang="tr-TR" dirty="0" err="1"/>
              <a:t>These</a:t>
            </a:r>
            <a:r>
              <a:rPr lang="tr-TR" dirty="0"/>
              <a:t> </a:t>
            </a:r>
            <a:r>
              <a:rPr lang="tr-TR" dirty="0" err="1"/>
              <a:t>programs</a:t>
            </a:r>
            <a:r>
              <a:rPr lang="tr-TR" dirty="0"/>
              <a:t> </a:t>
            </a:r>
            <a:r>
              <a:rPr lang="tr-TR" dirty="0" err="1"/>
              <a:t>provide</a:t>
            </a:r>
            <a:r>
              <a:rPr lang="tr-TR" dirty="0"/>
              <a:t> an </a:t>
            </a:r>
            <a:r>
              <a:rPr lang="tr-TR" dirty="0" err="1"/>
              <a:t>enviroment</a:t>
            </a:r>
            <a:r>
              <a:rPr lang="tr-TR" dirty="0"/>
              <a:t> </a:t>
            </a:r>
            <a:r>
              <a:rPr lang="tr-TR" dirty="0" err="1"/>
              <a:t>that</a:t>
            </a:r>
            <a:r>
              <a:rPr lang="tr-TR" dirty="0"/>
              <a:t> </a:t>
            </a:r>
            <a:r>
              <a:rPr lang="tr-TR" dirty="0" err="1"/>
              <a:t>promotes</a:t>
            </a:r>
            <a:r>
              <a:rPr lang="tr-TR" dirty="0"/>
              <a:t> </a:t>
            </a:r>
            <a:r>
              <a:rPr lang="tr-TR" dirty="0" err="1"/>
              <a:t>positive</a:t>
            </a:r>
            <a:r>
              <a:rPr lang="tr-TR" dirty="0"/>
              <a:t> </a:t>
            </a:r>
            <a:r>
              <a:rPr lang="tr-TR" dirty="0" err="1"/>
              <a:t>attitudes</a:t>
            </a:r>
            <a:r>
              <a:rPr lang="tr-TR" dirty="0"/>
              <a:t> </a:t>
            </a:r>
            <a:r>
              <a:rPr lang="tr-TR" dirty="0" err="1"/>
              <a:t>toward</a:t>
            </a:r>
            <a:r>
              <a:rPr lang="tr-TR" dirty="0"/>
              <a:t> </a:t>
            </a:r>
            <a:r>
              <a:rPr lang="tr-TR" dirty="0" err="1"/>
              <a:t>both</a:t>
            </a:r>
            <a:r>
              <a:rPr lang="tr-TR" dirty="0"/>
              <a:t> </a:t>
            </a:r>
            <a:r>
              <a:rPr lang="tr-TR" dirty="0" err="1"/>
              <a:t>languages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cultures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is </a:t>
            </a:r>
            <a:r>
              <a:rPr lang="tr-TR" dirty="0" err="1"/>
              <a:t>supportive</a:t>
            </a:r>
            <a:r>
              <a:rPr lang="tr-TR" dirty="0"/>
              <a:t> of </a:t>
            </a:r>
            <a:r>
              <a:rPr lang="tr-TR" dirty="0" err="1"/>
              <a:t>full</a:t>
            </a:r>
            <a:r>
              <a:rPr lang="tr-TR" dirty="0"/>
              <a:t> </a:t>
            </a:r>
            <a:r>
              <a:rPr lang="tr-TR" dirty="0" err="1"/>
              <a:t>bilingual</a:t>
            </a:r>
            <a:r>
              <a:rPr lang="tr-TR" dirty="0"/>
              <a:t> </a:t>
            </a:r>
            <a:r>
              <a:rPr lang="tr-TR" dirty="0" err="1"/>
              <a:t>proficiency</a:t>
            </a:r>
            <a:r>
              <a:rPr lang="tr-TR" dirty="0"/>
              <a:t> </a:t>
            </a:r>
            <a:r>
              <a:rPr lang="tr-TR" dirty="0" err="1"/>
              <a:t>for</a:t>
            </a:r>
            <a:r>
              <a:rPr lang="tr-TR" dirty="0"/>
              <a:t> </a:t>
            </a:r>
            <a:r>
              <a:rPr lang="tr-TR" dirty="0" err="1"/>
              <a:t>both</a:t>
            </a:r>
            <a:r>
              <a:rPr lang="tr-TR" dirty="0"/>
              <a:t> </a:t>
            </a:r>
            <a:r>
              <a:rPr lang="tr-TR" dirty="0" err="1"/>
              <a:t>native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nonnative</a:t>
            </a:r>
            <a:r>
              <a:rPr lang="tr-TR" dirty="0"/>
              <a:t> </a:t>
            </a:r>
            <a:r>
              <a:rPr lang="tr-TR" dirty="0" err="1"/>
              <a:t>speakers</a:t>
            </a:r>
            <a:r>
              <a:rPr lang="tr-TR" dirty="0"/>
              <a:t> of </a:t>
            </a:r>
            <a:r>
              <a:rPr lang="tr-TR" dirty="0" err="1"/>
              <a:t>English</a:t>
            </a:r>
            <a:r>
              <a:rPr lang="tr-TR" dirty="0"/>
              <a:t>.”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etin kutusu"/>
          <p:cNvSpPr txBox="1"/>
          <p:nvPr/>
        </p:nvSpPr>
        <p:spPr>
          <a:xfrm>
            <a:off x="395536" y="692696"/>
            <a:ext cx="748883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tr-TR" dirty="0" smtClean="0"/>
          </a:p>
          <a:p>
            <a:pPr>
              <a:buFont typeface="Arial" pitchFamily="34" charset="0"/>
              <a:buChar char="•"/>
            </a:pPr>
            <a:r>
              <a:rPr lang="tr-TR" dirty="0" err="1" smtClean="0"/>
              <a:t>That</a:t>
            </a:r>
            <a:r>
              <a:rPr lang="tr-TR" dirty="0" smtClean="0"/>
              <a:t> program is </a:t>
            </a:r>
            <a:r>
              <a:rPr lang="tr-TR" dirty="0" err="1" smtClean="0"/>
              <a:t>supported</a:t>
            </a:r>
            <a:r>
              <a:rPr lang="tr-TR" dirty="0" smtClean="0"/>
              <a:t> </a:t>
            </a:r>
            <a:r>
              <a:rPr lang="tr-TR" dirty="0" err="1" smtClean="0"/>
              <a:t>many</a:t>
            </a:r>
            <a:r>
              <a:rPr lang="tr-TR" dirty="0" smtClean="0"/>
              <a:t> </a:t>
            </a:r>
            <a:r>
              <a:rPr lang="tr-TR" dirty="0" err="1" smtClean="0"/>
              <a:t>country</a:t>
            </a:r>
            <a:r>
              <a:rPr lang="tr-TR" dirty="0" smtClean="0"/>
              <a:t>. </a:t>
            </a:r>
            <a:r>
              <a:rPr lang="tr-TR" dirty="0" err="1" smtClean="0"/>
              <a:t>Especially</a:t>
            </a:r>
            <a:r>
              <a:rPr lang="tr-TR" dirty="0" smtClean="0"/>
              <a:t> UK </a:t>
            </a:r>
            <a:r>
              <a:rPr lang="tr-TR" dirty="0" err="1" smtClean="0"/>
              <a:t>kingdom</a:t>
            </a:r>
            <a:r>
              <a:rPr lang="tr-TR" dirty="0" smtClean="0"/>
              <a:t> is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biggest</a:t>
            </a:r>
            <a:r>
              <a:rPr lang="tr-TR" dirty="0" smtClean="0"/>
              <a:t> </a:t>
            </a:r>
            <a:r>
              <a:rPr lang="tr-TR" dirty="0" err="1" smtClean="0"/>
              <a:t>supportive</a:t>
            </a:r>
            <a:r>
              <a:rPr lang="tr-TR" dirty="0" smtClean="0"/>
              <a:t>.</a:t>
            </a:r>
            <a:r>
              <a:rPr lang="tr-TR" dirty="0"/>
              <a:t> </a:t>
            </a:r>
            <a:endParaRPr lang="tr-TR" dirty="0" smtClean="0"/>
          </a:p>
          <a:p>
            <a:pPr>
              <a:buFont typeface="Arial" pitchFamily="34" charset="0"/>
              <a:buChar char="•"/>
            </a:pPr>
            <a:endParaRPr lang="tr-TR" dirty="0"/>
          </a:p>
          <a:p>
            <a:pPr>
              <a:buFont typeface="Arial" pitchFamily="34" charset="0"/>
              <a:buChar char="•"/>
            </a:pPr>
            <a:endParaRPr lang="tr-TR" dirty="0" smtClean="0"/>
          </a:p>
          <a:p>
            <a:pPr>
              <a:buFont typeface="Arial" pitchFamily="34" charset="0"/>
              <a:buChar char="•"/>
            </a:pPr>
            <a:endParaRPr lang="tr-TR" dirty="0"/>
          </a:p>
          <a:p>
            <a:pPr>
              <a:buFont typeface="Arial" pitchFamily="34" charset="0"/>
              <a:buChar char="•"/>
            </a:pPr>
            <a:r>
              <a:rPr lang="tr-TR" dirty="0" err="1" smtClean="0"/>
              <a:t>Alatis</a:t>
            </a:r>
            <a:r>
              <a:rPr lang="tr-TR" dirty="0" smtClean="0"/>
              <a:t>(1980</a:t>
            </a:r>
            <a:r>
              <a:rPr lang="tr-TR" dirty="0"/>
              <a:t>) “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bilingual</a:t>
            </a:r>
            <a:r>
              <a:rPr lang="tr-TR" dirty="0"/>
              <a:t> </a:t>
            </a:r>
            <a:r>
              <a:rPr lang="tr-TR" dirty="0" err="1"/>
              <a:t>education</a:t>
            </a:r>
            <a:r>
              <a:rPr lang="tr-TR" dirty="0"/>
              <a:t> </a:t>
            </a:r>
            <a:r>
              <a:rPr lang="tr-TR" dirty="0" err="1"/>
              <a:t>constituency</a:t>
            </a:r>
            <a:r>
              <a:rPr lang="tr-TR" dirty="0"/>
              <a:t> has </a:t>
            </a:r>
            <a:r>
              <a:rPr lang="tr-TR" dirty="0" err="1"/>
              <a:t>been</a:t>
            </a:r>
            <a:r>
              <a:rPr lang="tr-TR" dirty="0"/>
              <a:t> </a:t>
            </a:r>
            <a:r>
              <a:rPr lang="tr-TR" dirty="0" err="1"/>
              <a:t>well</a:t>
            </a:r>
            <a:r>
              <a:rPr lang="tr-TR" dirty="0"/>
              <a:t> </a:t>
            </a:r>
            <a:r>
              <a:rPr lang="tr-TR" dirty="0" err="1"/>
              <a:t>served</a:t>
            </a:r>
            <a:r>
              <a:rPr lang="tr-TR" dirty="0"/>
              <a:t> </a:t>
            </a:r>
            <a:r>
              <a:rPr lang="tr-TR" dirty="0" err="1"/>
              <a:t>by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present</a:t>
            </a:r>
            <a:r>
              <a:rPr lang="tr-TR" dirty="0"/>
              <a:t> </a:t>
            </a:r>
            <a:r>
              <a:rPr lang="tr-TR" dirty="0" err="1"/>
              <a:t>administration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White</a:t>
            </a:r>
            <a:r>
              <a:rPr lang="tr-TR" dirty="0"/>
              <a:t> </a:t>
            </a:r>
            <a:r>
              <a:rPr lang="tr-TR" dirty="0" err="1"/>
              <a:t>House</a:t>
            </a:r>
            <a:r>
              <a:rPr lang="tr-TR" dirty="0"/>
              <a:t>.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President</a:t>
            </a:r>
            <a:r>
              <a:rPr lang="tr-TR" dirty="0"/>
              <a:t> has </a:t>
            </a:r>
            <a:r>
              <a:rPr lang="tr-TR" dirty="0" err="1"/>
              <a:t>provided</a:t>
            </a:r>
            <a:r>
              <a:rPr lang="tr-TR" dirty="0"/>
              <a:t> </a:t>
            </a:r>
            <a:r>
              <a:rPr lang="tr-TR" dirty="0" err="1"/>
              <a:t>both</a:t>
            </a:r>
            <a:r>
              <a:rPr lang="tr-TR" dirty="0"/>
              <a:t> </a:t>
            </a:r>
            <a:r>
              <a:rPr lang="tr-TR" dirty="0" err="1"/>
              <a:t>ideological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financial</a:t>
            </a:r>
            <a:r>
              <a:rPr lang="tr-TR" dirty="0"/>
              <a:t> </a:t>
            </a:r>
            <a:r>
              <a:rPr lang="tr-TR" dirty="0" err="1"/>
              <a:t>support</a:t>
            </a:r>
            <a:r>
              <a:rPr lang="tr-TR" dirty="0"/>
              <a:t> </a:t>
            </a:r>
            <a:r>
              <a:rPr lang="tr-TR" dirty="0" err="1"/>
              <a:t>for</a:t>
            </a:r>
            <a:r>
              <a:rPr lang="tr-TR" dirty="0"/>
              <a:t> </a:t>
            </a:r>
            <a:r>
              <a:rPr lang="tr-TR" dirty="0" err="1"/>
              <a:t>dual</a:t>
            </a:r>
            <a:r>
              <a:rPr lang="tr-TR" dirty="0"/>
              <a:t> </a:t>
            </a:r>
            <a:r>
              <a:rPr lang="tr-TR" dirty="0" err="1"/>
              <a:t>language</a:t>
            </a:r>
            <a:r>
              <a:rPr lang="tr-TR" dirty="0"/>
              <a:t> </a:t>
            </a:r>
            <a:r>
              <a:rPr lang="tr-TR" dirty="0" err="1"/>
              <a:t>programs</a:t>
            </a:r>
            <a:r>
              <a:rPr lang="tr-TR" dirty="0"/>
              <a:t>. </a:t>
            </a:r>
            <a:r>
              <a:rPr lang="tr-TR" dirty="0" err="1"/>
              <a:t>Perhaps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most</a:t>
            </a:r>
            <a:r>
              <a:rPr lang="tr-TR" dirty="0"/>
              <a:t> </a:t>
            </a:r>
            <a:r>
              <a:rPr lang="tr-TR" dirty="0" err="1"/>
              <a:t>visible</a:t>
            </a:r>
            <a:r>
              <a:rPr lang="tr-TR" dirty="0"/>
              <a:t> </a:t>
            </a:r>
            <a:r>
              <a:rPr lang="tr-TR" dirty="0" err="1"/>
              <a:t>example</a:t>
            </a:r>
            <a:r>
              <a:rPr lang="tr-TR" dirty="0"/>
              <a:t> of </a:t>
            </a:r>
            <a:r>
              <a:rPr lang="tr-TR" dirty="0" err="1"/>
              <a:t>this</a:t>
            </a:r>
            <a:r>
              <a:rPr lang="tr-TR" dirty="0"/>
              <a:t> </a:t>
            </a:r>
            <a:r>
              <a:rPr lang="tr-TR" dirty="0" err="1"/>
              <a:t>sustenance</a:t>
            </a:r>
            <a:r>
              <a:rPr lang="tr-TR" dirty="0"/>
              <a:t> has </a:t>
            </a:r>
            <a:r>
              <a:rPr lang="tr-TR" dirty="0" err="1"/>
              <a:t>been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formation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subsequent</a:t>
            </a:r>
            <a:r>
              <a:rPr lang="tr-TR" dirty="0"/>
              <a:t> </a:t>
            </a:r>
            <a:r>
              <a:rPr lang="tr-TR" dirty="0" err="1"/>
              <a:t>report</a:t>
            </a:r>
            <a:r>
              <a:rPr lang="tr-TR" dirty="0"/>
              <a:t> of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President's</a:t>
            </a:r>
            <a:r>
              <a:rPr lang="tr-TR" dirty="0"/>
              <a:t>  </a:t>
            </a:r>
            <a:r>
              <a:rPr lang="tr-TR" dirty="0" err="1"/>
              <a:t>commission</a:t>
            </a:r>
            <a:r>
              <a:rPr lang="tr-TR" dirty="0"/>
              <a:t> on </a:t>
            </a:r>
            <a:r>
              <a:rPr lang="tr-TR" dirty="0" err="1"/>
              <a:t>Foreign</a:t>
            </a:r>
            <a:r>
              <a:rPr lang="tr-TR" dirty="0"/>
              <a:t> </a:t>
            </a:r>
            <a:r>
              <a:rPr lang="tr-TR" dirty="0" err="1"/>
              <a:t>Languages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International</a:t>
            </a:r>
            <a:r>
              <a:rPr lang="tr-TR" dirty="0"/>
              <a:t>  </a:t>
            </a:r>
            <a:r>
              <a:rPr lang="tr-TR" dirty="0" err="1"/>
              <a:t>Studies</a:t>
            </a:r>
            <a:r>
              <a:rPr lang="tr-TR" dirty="0"/>
              <a:t>.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commission's</a:t>
            </a:r>
            <a:r>
              <a:rPr lang="tr-TR" dirty="0"/>
              <a:t> </a:t>
            </a:r>
            <a:r>
              <a:rPr lang="tr-TR" dirty="0" err="1"/>
              <a:t>statements</a:t>
            </a:r>
            <a:r>
              <a:rPr lang="tr-TR" dirty="0"/>
              <a:t> on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importance</a:t>
            </a:r>
            <a:r>
              <a:rPr lang="tr-TR" dirty="0"/>
              <a:t> of </a:t>
            </a:r>
            <a:r>
              <a:rPr lang="tr-TR" dirty="0" err="1"/>
              <a:t>utilizing</a:t>
            </a:r>
            <a:r>
              <a:rPr lang="tr-TR" dirty="0"/>
              <a:t>.”</a:t>
            </a:r>
          </a:p>
          <a:p>
            <a:pPr>
              <a:buFont typeface="Arial" pitchFamily="34" charset="0"/>
              <a:buChar char="•"/>
            </a:pPr>
            <a:endParaRPr lang="tr-TR" dirty="0"/>
          </a:p>
        </p:txBody>
      </p:sp>
      <p:sp>
        <p:nvSpPr>
          <p:cNvPr id="6" name="5 Metin kutusu"/>
          <p:cNvSpPr txBox="1"/>
          <p:nvPr/>
        </p:nvSpPr>
        <p:spPr>
          <a:xfrm>
            <a:off x="467544" y="1988840"/>
            <a:ext cx="7344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r-TR" dirty="0"/>
          </a:p>
          <a:p>
            <a:endParaRPr lang="tr-TR" dirty="0" smtClean="0"/>
          </a:p>
          <a:p>
            <a:endParaRPr lang="tr-TR" dirty="0"/>
          </a:p>
          <a:p>
            <a:endParaRPr lang="tr-T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323528" y="836712"/>
            <a:ext cx="72008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/>
            </a:r>
            <a:br>
              <a:rPr lang="tr-TR" dirty="0" smtClean="0"/>
            </a:br>
            <a:r>
              <a:rPr lang="tr-TR" dirty="0" err="1" smtClean="0"/>
              <a:t>According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Ellis</a:t>
            </a:r>
            <a:r>
              <a:rPr lang="tr-TR" dirty="0" smtClean="0"/>
              <a:t> </a:t>
            </a:r>
            <a:r>
              <a:rPr lang="tr-TR" dirty="0"/>
              <a:t>(2006)(</a:t>
            </a:r>
            <a:r>
              <a:rPr lang="tr-TR" dirty="0" err="1"/>
              <a:t>Baker</a:t>
            </a:r>
            <a:r>
              <a:rPr lang="tr-TR" dirty="0"/>
              <a:t>, 2011) “ </a:t>
            </a:r>
            <a:r>
              <a:rPr lang="tr-TR" dirty="0" err="1"/>
              <a:t>Half</a:t>
            </a:r>
            <a:r>
              <a:rPr lang="tr-TR" dirty="0"/>
              <a:t> </a:t>
            </a:r>
            <a:r>
              <a:rPr lang="tr-TR" dirty="0" err="1"/>
              <a:t>or</a:t>
            </a:r>
            <a:r>
              <a:rPr lang="tr-TR" dirty="0"/>
              <a:t> </a:t>
            </a:r>
            <a:r>
              <a:rPr lang="tr-TR" dirty="0" err="1"/>
              <a:t>two</a:t>
            </a:r>
            <a:r>
              <a:rPr lang="tr-TR" dirty="0"/>
              <a:t>-</a:t>
            </a:r>
            <a:r>
              <a:rPr lang="tr-TR" dirty="0" err="1"/>
              <a:t>thirds</a:t>
            </a:r>
            <a:r>
              <a:rPr lang="tr-TR" dirty="0"/>
              <a:t> </a:t>
            </a:r>
            <a:r>
              <a:rPr lang="tr-TR" dirty="0" err="1"/>
              <a:t>population</a:t>
            </a:r>
            <a:r>
              <a:rPr lang="tr-TR" dirty="0"/>
              <a:t> is </a:t>
            </a:r>
            <a:r>
              <a:rPr lang="tr-TR" dirty="0" err="1"/>
              <a:t>bilingual</a:t>
            </a:r>
            <a:r>
              <a:rPr lang="tr-TR" dirty="0"/>
              <a:t>. </a:t>
            </a:r>
            <a:r>
              <a:rPr lang="tr-TR" dirty="0" err="1"/>
              <a:t>Every</a:t>
            </a:r>
            <a:r>
              <a:rPr lang="tr-TR" dirty="0"/>
              <a:t> </a:t>
            </a:r>
            <a:r>
              <a:rPr lang="tr-TR" dirty="0" err="1"/>
              <a:t>country</a:t>
            </a:r>
            <a:r>
              <a:rPr lang="tr-TR" dirty="0"/>
              <a:t> </a:t>
            </a:r>
            <a:r>
              <a:rPr lang="tr-TR" dirty="0" err="1"/>
              <a:t>have</a:t>
            </a:r>
            <a:r>
              <a:rPr lang="tr-TR" dirty="0"/>
              <a:t> </a:t>
            </a:r>
            <a:r>
              <a:rPr lang="tr-TR" dirty="0" err="1"/>
              <a:t>reason</a:t>
            </a:r>
            <a:r>
              <a:rPr lang="tr-TR" dirty="0"/>
              <a:t> </a:t>
            </a:r>
            <a:r>
              <a:rPr lang="tr-TR" dirty="0" err="1"/>
              <a:t>for</a:t>
            </a:r>
            <a:r>
              <a:rPr lang="tr-TR" dirty="0"/>
              <a:t> </a:t>
            </a:r>
            <a:r>
              <a:rPr lang="tr-TR" dirty="0" err="1"/>
              <a:t>using</a:t>
            </a:r>
            <a:r>
              <a:rPr lang="tr-TR" dirty="0"/>
              <a:t> </a:t>
            </a:r>
            <a:r>
              <a:rPr lang="tr-TR" dirty="0" err="1"/>
              <a:t>bilingual</a:t>
            </a:r>
            <a:r>
              <a:rPr lang="tr-TR" dirty="0"/>
              <a:t> </a:t>
            </a:r>
            <a:r>
              <a:rPr lang="tr-TR" dirty="0" err="1"/>
              <a:t>education</a:t>
            </a:r>
            <a:r>
              <a:rPr lang="tr-TR" dirty="0"/>
              <a:t> program. </a:t>
            </a:r>
            <a:endParaRPr lang="tr-TR" dirty="0" smtClean="0"/>
          </a:p>
          <a:p>
            <a:endParaRPr lang="tr-TR" dirty="0"/>
          </a:p>
          <a:p>
            <a:pPr>
              <a:buFont typeface="Arial" pitchFamily="34" charset="0"/>
              <a:buChar char="•"/>
            </a:pP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dirty="0" err="1"/>
              <a:t>example</a:t>
            </a:r>
            <a:r>
              <a:rPr lang="tr-TR" dirty="0"/>
              <a:t>, </a:t>
            </a:r>
            <a:r>
              <a:rPr lang="tr-TR" dirty="0" err="1"/>
              <a:t>Africa</a:t>
            </a:r>
            <a:r>
              <a:rPr lang="tr-TR" dirty="0"/>
              <a:t> </a:t>
            </a:r>
            <a:r>
              <a:rPr lang="tr-TR" dirty="0" err="1"/>
              <a:t>contient</a:t>
            </a:r>
            <a:r>
              <a:rPr lang="tr-TR" dirty="0"/>
              <a:t> </a:t>
            </a:r>
            <a:r>
              <a:rPr lang="tr-TR" dirty="0" err="1"/>
              <a:t>contry’s</a:t>
            </a:r>
            <a:r>
              <a:rPr lang="tr-TR" dirty="0"/>
              <a:t> a lot of </a:t>
            </a:r>
            <a:r>
              <a:rPr lang="tr-TR" dirty="0" err="1"/>
              <a:t>mandate</a:t>
            </a:r>
            <a:r>
              <a:rPr lang="tr-TR" dirty="0"/>
              <a:t> </a:t>
            </a:r>
            <a:r>
              <a:rPr lang="tr-TR" dirty="0" err="1"/>
              <a:t>from</a:t>
            </a:r>
            <a:r>
              <a:rPr lang="tr-TR" dirty="0"/>
              <a:t> </a:t>
            </a:r>
            <a:r>
              <a:rPr lang="tr-TR" dirty="0" err="1"/>
              <a:t>big</a:t>
            </a:r>
            <a:r>
              <a:rPr lang="tr-TR" dirty="0"/>
              <a:t> </a:t>
            </a:r>
            <a:r>
              <a:rPr lang="tr-TR" dirty="0" err="1"/>
              <a:t>state</a:t>
            </a:r>
            <a:r>
              <a:rPr lang="tr-TR" dirty="0"/>
              <a:t> </a:t>
            </a:r>
            <a:r>
              <a:rPr lang="tr-TR" dirty="0" err="1"/>
              <a:t>like</a:t>
            </a:r>
            <a:r>
              <a:rPr lang="tr-TR" dirty="0"/>
              <a:t> </a:t>
            </a:r>
            <a:r>
              <a:rPr lang="tr-TR" dirty="0" err="1"/>
              <a:t>England</a:t>
            </a:r>
            <a:r>
              <a:rPr lang="tr-TR" dirty="0"/>
              <a:t> </a:t>
            </a:r>
            <a:r>
              <a:rPr lang="tr-TR" dirty="0" err="1"/>
              <a:t>or</a:t>
            </a:r>
            <a:r>
              <a:rPr lang="tr-TR" dirty="0"/>
              <a:t> </a:t>
            </a:r>
            <a:r>
              <a:rPr lang="tr-TR" dirty="0" err="1"/>
              <a:t>France</a:t>
            </a:r>
            <a:r>
              <a:rPr lang="tr-TR" dirty="0"/>
              <a:t>. </a:t>
            </a:r>
            <a:r>
              <a:rPr lang="tr-TR" dirty="0" err="1"/>
              <a:t>For</a:t>
            </a:r>
            <a:r>
              <a:rPr lang="tr-TR" dirty="0"/>
              <a:t> </a:t>
            </a:r>
            <a:r>
              <a:rPr lang="tr-TR" dirty="0" err="1"/>
              <a:t>these</a:t>
            </a:r>
            <a:r>
              <a:rPr lang="tr-TR" dirty="0"/>
              <a:t> </a:t>
            </a:r>
            <a:r>
              <a:rPr lang="tr-TR" dirty="0" err="1"/>
              <a:t>reason</a:t>
            </a:r>
            <a:r>
              <a:rPr lang="tr-TR" dirty="0"/>
              <a:t> </a:t>
            </a:r>
            <a:r>
              <a:rPr lang="tr-TR" dirty="0" err="1"/>
              <a:t>that</a:t>
            </a:r>
            <a:r>
              <a:rPr lang="tr-TR" dirty="0"/>
              <a:t> </a:t>
            </a:r>
            <a:r>
              <a:rPr lang="tr-TR" dirty="0" err="1"/>
              <a:t>big</a:t>
            </a:r>
            <a:r>
              <a:rPr lang="tr-TR" dirty="0"/>
              <a:t> </a:t>
            </a:r>
            <a:r>
              <a:rPr lang="tr-TR" dirty="0" err="1"/>
              <a:t>state</a:t>
            </a:r>
            <a:r>
              <a:rPr lang="tr-TR" dirty="0"/>
              <a:t> </a:t>
            </a:r>
            <a:r>
              <a:rPr lang="tr-TR" dirty="0" err="1"/>
              <a:t>forced</a:t>
            </a:r>
            <a:r>
              <a:rPr lang="tr-TR" dirty="0"/>
              <a:t> </a:t>
            </a:r>
            <a:r>
              <a:rPr lang="tr-TR" dirty="0" err="1"/>
              <a:t>them</a:t>
            </a:r>
            <a:r>
              <a:rPr lang="tr-TR" dirty="0"/>
              <a:t> </a:t>
            </a:r>
            <a:r>
              <a:rPr lang="tr-TR" dirty="0" err="1"/>
              <a:t>for</a:t>
            </a:r>
            <a:r>
              <a:rPr lang="tr-TR" dirty="0"/>
              <a:t> </a:t>
            </a:r>
            <a:r>
              <a:rPr lang="tr-TR" dirty="0" err="1"/>
              <a:t>learning</a:t>
            </a:r>
            <a:r>
              <a:rPr lang="tr-TR" dirty="0"/>
              <a:t> </a:t>
            </a:r>
            <a:r>
              <a:rPr lang="tr-TR" dirty="0" err="1"/>
              <a:t>their</a:t>
            </a:r>
            <a:r>
              <a:rPr lang="tr-TR" dirty="0"/>
              <a:t> </a:t>
            </a:r>
            <a:r>
              <a:rPr lang="tr-TR" dirty="0" err="1" smtClean="0"/>
              <a:t>language</a:t>
            </a:r>
            <a:endParaRPr lang="tr-TR" dirty="0" smtClean="0"/>
          </a:p>
          <a:p>
            <a:pPr>
              <a:buFont typeface="Arial" pitchFamily="34" charset="0"/>
              <a:buChar char="•"/>
            </a:pPr>
            <a:endParaRPr lang="tr-TR" dirty="0"/>
          </a:p>
          <a:p>
            <a:pPr>
              <a:buFont typeface="Arial" pitchFamily="34" charset="0"/>
              <a:buChar char="•"/>
            </a:pPr>
            <a:endParaRPr lang="tr-TR" dirty="0" smtClean="0"/>
          </a:p>
          <a:p>
            <a:pPr>
              <a:buFont typeface="Arial" pitchFamily="34" charset="0"/>
              <a:buChar char="•"/>
            </a:pPr>
            <a:r>
              <a:rPr lang="tr-TR" dirty="0" smtClean="0"/>
              <a:t> </a:t>
            </a:r>
            <a:r>
              <a:rPr lang="tr-TR" dirty="0" err="1" smtClean="0"/>
              <a:t>Bruth</a:t>
            </a:r>
            <a:r>
              <a:rPr lang="tr-TR" dirty="0" smtClean="0"/>
              <a:t> </a:t>
            </a:r>
            <a:r>
              <a:rPr lang="tr-TR" dirty="0" err="1"/>
              <a:t>Griffler</a:t>
            </a:r>
            <a:r>
              <a:rPr lang="tr-TR" dirty="0"/>
              <a:t> &amp; </a:t>
            </a:r>
            <a:r>
              <a:rPr lang="tr-TR" dirty="0" err="1"/>
              <a:t>Werghase</a:t>
            </a:r>
            <a:r>
              <a:rPr lang="tr-TR" dirty="0"/>
              <a:t> (2004) (</a:t>
            </a:r>
            <a:r>
              <a:rPr lang="tr-TR" dirty="0" err="1"/>
              <a:t>Baker</a:t>
            </a:r>
            <a:r>
              <a:rPr lang="tr-TR" dirty="0"/>
              <a:t>, 2011) “But is not </a:t>
            </a:r>
            <a:r>
              <a:rPr lang="tr-TR" dirty="0" err="1"/>
              <a:t>only</a:t>
            </a:r>
            <a:r>
              <a:rPr lang="tr-TR" dirty="0"/>
              <a:t> </a:t>
            </a:r>
            <a:r>
              <a:rPr lang="tr-TR" dirty="0" err="1"/>
              <a:t>reason</a:t>
            </a:r>
            <a:r>
              <a:rPr lang="tr-TR" dirty="0"/>
              <a:t> </a:t>
            </a:r>
            <a:r>
              <a:rPr lang="tr-TR" dirty="0" err="1"/>
              <a:t>same</a:t>
            </a:r>
            <a:r>
              <a:rPr lang="tr-TR" dirty="0"/>
              <a:t> time </a:t>
            </a:r>
            <a:r>
              <a:rPr lang="tr-TR" dirty="0" err="1"/>
              <a:t>England</a:t>
            </a:r>
            <a:r>
              <a:rPr lang="tr-TR" dirty="0"/>
              <a:t> is </a:t>
            </a:r>
            <a:r>
              <a:rPr lang="tr-TR" dirty="0" err="1"/>
              <a:t>developed</a:t>
            </a:r>
            <a:r>
              <a:rPr lang="tr-TR" dirty="0"/>
              <a:t> </a:t>
            </a:r>
            <a:r>
              <a:rPr lang="tr-TR" dirty="0" err="1"/>
              <a:t>country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it </a:t>
            </a:r>
            <a:r>
              <a:rPr lang="tr-TR" dirty="0" err="1"/>
              <a:t>establish</a:t>
            </a:r>
            <a:r>
              <a:rPr lang="tr-TR" dirty="0"/>
              <a:t> </a:t>
            </a:r>
            <a:r>
              <a:rPr lang="tr-TR" dirty="0" err="1"/>
              <a:t>relationship</a:t>
            </a:r>
            <a:r>
              <a:rPr lang="tr-TR" dirty="0"/>
              <a:t> </a:t>
            </a:r>
            <a:r>
              <a:rPr lang="tr-TR" dirty="0" err="1"/>
              <a:t>for</a:t>
            </a:r>
            <a:r>
              <a:rPr lang="tr-TR" dirty="0"/>
              <a:t> </a:t>
            </a:r>
            <a:r>
              <a:rPr lang="tr-TR" dirty="0" err="1"/>
              <a:t>trade</a:t>
            </a:r>
            <a:r>
              <a:rPr lang="tr-TR" dirty="0"/>
              <a:t>. </a:t>
            </a:r>
            <a:endParaRPr lang="tr-TR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611560" y="1052736"/>
            <a:ext cx="69847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tr-TR" dirty="0" smtClean="0"/>
          </a:p>
          <a:p>
            <a:pPr>
              <a:buFont typeface="Arial" pitchFamily="34" charset="0"/>
              <a:buChar char="•"/>
            </a:pPr>
            <a:endParaRPr lang="tr-TR" dirty="0"/>
          </a:p>
          <a:p>
            <a:pPr>
              <a:buFont typeface="Arial" pitchFamily="34" charset="0"/>
              <a:buChar char="•"/>
            </a:pPr>
            <a:endParaRPr lang="tr-TR" dirty="0" smtClean="0"/>
          </a:p>
          <a:p>
            <a:pPr>
              <a:buFont typeface="Arial" pitchFamily="34" charset="0"/>
              <a:buChar char="•"/>
            </a:pPr>
            <a:r>
              <a:rPr lang="tr-TR" dirty="0" smtClean="0"/>
              <a:t> </a:t>
            </a:r>
            <a:r>
              <a:rPr lang="tr-TR" dirty="0" err="1" smtClean="0"/>
              <a:t>Bilingual</a:t>
            </a:r>
            <a:r>
              <a:rPr lang="tr-TR" dirty="0" smtClean="0"/>
              <a:t> </a:t>
            </a:r>
            <a:r>
              <a:rPr lang="tr-TR" dirty="0" err="1" smtClean="0"/>
              <a:t>education</a:t>
            </a:r>
            <a:r>
              <a:rPr lang="tr-TR" dirty="0" smtClean="0"/>
              <a:t> </a:t>
            </a:r>
            <a:r>
              <a:rPr lang="tr-TR" dirty="0" err="1" smtClean="0"/>
              <a:t>system</a:t>
            </a:r>
            <a:r>
              <a:rPr lang="tr-TR" dirty="0" smtClean="0"/>
              <a:t> do not </a:t>
            </a:r>
            <a:r>
              <a:rPr lang="tr-TR" dirty="0" err="1" smtClean="0"/>
              <a:t>only</a:t>
            </a:r>
            <a:r>
              <a:rPr lang="tr-TR" dirty="0" smtClean="0"/>
              <a:t> </a:t>
            </a:r>
            <a:r>
              <a:rPr lang="tr-TR" dirty="0" err="1" smtClean="0"/>
              <a:t>provides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beneficion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dirty="0" err="1" smtClean="0"/>
              <a:t>country</a:t>
            </a:r>
            <a:r>
              <a:rPr lang="tr-TR" dirty="0" smtClean="0"/>
              <a:t> but </a:t>
            </a:r>
            <a:r>
              <a:rPr lang="tr-TR" dirty="0" err="1" smtClean="0"/>
              <a:t>also</a:t>
            </a:r>
            <a:r>
              <a:rPr lang="tr-TR" dirty="0" smtClean="0"/>
              <a:t> </a:t>
            </a:r>
            <a:r>
              <a:rPr lang="tr-TR" dirty="0" err="1" smtClean="0"/>
              <a:t>people</a:t>
            </a:r>
            <a:r>
              <a:rPr lang="tr-TR" dirty="0" smtClean="0"/>
              <a:t>. </a:t>
            </a:r>
          </a:p>
          <a:p>
            <a:pPr>
              <a:buFont typeface="Arial" pitchFamily="34" charset="0"/>
              <a:buChar char="•"/>
            </a:pPr>
            <a:endParaRPr lang="tr-TR" dirty="0"/>
          </a:p>
          <a:p>
            <a:pPr>
              <a:buFont typeface="Arial" pitchFamily="34" charset="0"/>
              <a:buChar char="•"/>
            </a:pPr>
            <a:endParaRPr lang="tr-TR" dirty="0" smtClean="0"/>
          </a:p>
          <a:p>
            <a:pPr>
              <a:buFont typeface="Arial" pitchFamily="34" charset="0"/>
              <a:buChar char="•"/>
            </a:pPr>
            <a:endParaRPr lang="tr-TR" dirty="0"/>
          </a:p>
          <a:p>
            <a:pPr>
              <a:buFont typeface="Arial" pitchFamily="34" charset="0"/>
              <a:buChar char="•"/>
            </a:pPr>
            <a:endParaRPr lang="tr-TR" dirty="0" smtClean="0"/>
          </a:p>
          <a:p>
            <a:pPr>
              <a:buFont typeface="Arial" pitchFamily="34" charset="0"/>
              <a:buChar char="•"/>
            </a:pPr>
            <a:endParaRPr lang="tr-TR" dirty="0"/>
          </a:p>
        </p:txBody>
      </p:sp>
      <p:pic>
        <p:nvPicPr>
          <p:cNvPr id="6" name="5 Resim" descr="Ekran Alıntısı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9832" y="2780928"/>
            <a:ext cx="3096057" cy="32199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467544" y="692696"/>
            <a:ext cx="639045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tr-TR" dirty="0" smtClean="0"/>
              <a:t> </a:t>
            </a:r>
            <a:r>
              <a:rPr lang="tr-TR" dirty="0" err="1" smtClean="0"/>
              <a:t>Bilingualism</a:t>
            </a:r>
            <a:r>
              <a:rPr lang="tr-TR" dirty="0" smtClean="0"/>
              <a:t> </a:t>
            </a:r>
            <a:r>
              <a:rPr lang="tr-TR" dirty="0" err="1" smtClean="0"/>
              <a:t>promotes</a:t>
            </a:r>
            <a:r>
              <a:rPr lang="tr-TR" dirty="0" smtClean="0"/>
              <a:t> </a:t>
            </a:r>
            <a:r>
              <a:rPr lang="tr-TR" dirty="0" err="1" smtClean="0"/>
              <a:t>cognitive</a:t>
            </a:r>
            <a:r>
              <a:rPr lang="tr-TR" dirty="0" smtClean="0"/>
              <a:t> </a:t>
            </a:r>
            <a:r>
              <a:rPr lang="tr-TR" dirty="0" err="1" smtClean="0"/>
              <a:t>development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higher</a:t>
            </a:r>
            <a:r>
              <a:rPr lang="tr-TR" dirty="0" smtClean="0"/>
              <a:t> </a:t>
            </a:r>
            <a:r>
              <a:rPr lang="tr-TR" dirty="0" err="1" smtClean="0"/>
              <a:t>levels</a:t>
            </a:r>
            <a:r>
              <a:rPr lang="tr-TR" dirty="0" smtClean="0"/>
              <a:t> of </a:t>
            </a:r>
            <a:r>
              <a:rPr lang="tr-TR" dirty="0" err="1" smtClean="0"/>
              <a:t>abstract</a:t>
            </a:r>
            <a:r>
              <a:rPr lang="tr-TR" dirty="0" smtClean="0"/>
              <a:t> </a:t>
            </a:r>
            <a:r>
              <a:rPr lang="tr-TR" dirty="0" err="1" smtClean="0"/>
              <a:t>thinking</a:t>
            </a:r>
            <a:endParaRPr lang="tr-TR" dirty="0" smtClean="0"/>
          </a:p>
          <a:p>
            <a:pPr algn="ctr">
              <a:buFont typeface="Arial" pitchFamily="34" charset="0"/>
              <a:buChar char="•"/>
            </a:pPr>
            <a:endParaRPr lang="tr-TR" dirty="0" smtClean="0"/>
          </a:p>
          <a:p>
            <a:pPr algn="ctr">
              <a:buFont typeface="Arial" pitchFamily="34" charset="0"/>
              <a:buChar char="•"/>
            </a:pPr>
            <a:r>
              <a:rPr lang="tr-TR" dirty="0" err="1" smtClean="0">
                <a:solidFill>
                  <a:schemeClr val="tx1"/>
                </a:solidFill>
              </a:rPr>
              <a:t>Makes</a:t>
            </a:r>
            <a:r>
              <a:rPr lang="tr-TR" dirty="0" smtClean="0">
                <a:solidFill>
                  <a:schemeClr val="tx1"/>
                </a:solidFill>
              </a:rPr>
              <a:t> </a:t>
            </a:r>
            <a:r>
              <a:rPr lang="tr-TR" dirty="0" err="1" smtClean="0">
                <a:solidFill>
                  <a:schemeClr val="tx1"/>
                </a:solidFill>
              </a:rPr>
              <a:t>you</a:t>
            </a:r>
            <a:r>
              <a:rPr lang="tr-TR" dirty="0" smtClean="0">
                <a:solidFill>
                  <a:schemeClr val="tx1"/>
                </a:solidFill>
              </a:rPr>
              <a:t> </a:t>
            </a:r>
            <a:r>
              <a:rPr lang="tr-TR" dirty="0" err="1" smtClean="0">
                <a:solidFill>
                  <a:schemeClr val="tx1"/>
                </a:solidFill>
              </a:rPr>
              <a:t>more</a:t>
            </a:r>
            <a:r>
              <a:rPr lang="tr-TR" dirty="0" smtClean="0">
                <a:solidFill>
                  <a:schemeClr val="tx1"/>
                </a:solidFill>
              </a:rPr>
              <a:t> </a:t>
            </a:r>
            <a:r>
              <a:rPr lang="tr-TR" dirty="0" err="1" smtClean="0">
                <a:solidFill>
                  <a:schemeClr val="tx1"/>
                </a:solidFill>
              </a:rPr>
              <a:t>markatable</a:t>
            </a:r>
            <a:r>
              <a:rPr lang="tr-TR" dirty="0" smtClean="0">
                <a:solidFill>
                  <a:schemeClr val="tx1"/>
                </a:solidFill>
              </a:rPr>
              <a:t> </a:t>
            </a:r>
            <a:r>
              <a:rPr lang="tr-TR" dirty="0" err="1" smtClean="0">
                <a:solidFill>
                  <a:schemeClr val="tx1"/>
                </a:solidFill>
              </a:rPr>
              <a:t>to</a:t>
            </a:r>
            <a:r>
              <a:rPr lang="tr-TR" dirty="0" smtClean="0">
                <a:solidFill>
                  <a:schemeClr val="tx1"/>
                </a:solidFill>
              </a:rPr>
              <a:t> </a:t>
            </a:r>
            <a:r>
              <a:rPr lang="tr-TR" dirty="0" err="1" smtClean="0">
                <a:solidFill>
                  <a:schemeClr val="tx1"/>
                </a:solidFill>
              </a:rPr>
              <a:t>the</a:t>
            </a:r>
            <a:r>
              <a:rPr lang="tr-TR" dirty="0" smtClean="0">
                <a:solidFill>
                  <a:schemeClr val="tx1"/>
                </a:solidFill>
              </a:rPr>
              <a:t> </a:t>
            </a:r>
            <a:r>
              <a:rPr lang="tr-TR" dirty="0" err="1" smtClean="0">
                <a:solidFill>
                  <a:schemeClr val="tx1"/>
                </a:solidFill>
              </a:rPr>
              <a:t>workforce</a:t>
            </a:r>
            <a:r>
              <a:rPr lang="tr-TR" dirty="0" smtClean="0">
                <a:solidFill>
                  <a:schemeClr val="tx1"/>
                </a:solidFill>
              </a:rPr>
              <a:t>.</a:t>
            </a:r>
          </a:p>
          <a:p>
            <a:pPr algn="ctr">
              <a:buFont typeface="Arial" pitchFamily="34" charset="0"/>
              <a:buChar char="•"/>
            </a:pPr>
            <a:endParaRPr lang="tr-TR" dirty="0"/>
          </a:p>
          <a:p>
            <a:pPr algn="ctr">
              <a:buFont typeface="Arial" pitchFamily="34" charset="0"/>
              <a:buChar char="•"/>
            </a:pPr>
            <a:endParaRPr lang="tr-TR" dirty="0" smtClean="0">
              <a:solidFill>
                <a:schemeClr val="tx1"/>
              </a:solidFill>
            </a:endParaRPr>
          </a:p>
          <a:p>
            <a:pPr algn="ctr">
              <a:buFont typeface="Arial" pitchFamily="34" charset="0"/>
              <a:buChar char="•"/>
            </a:pPr>
            <a:r>
              <a:rPr lang="tr-TR" dirty="0" err="1" smtClean="0"/>
              <a:t>Makes</a:t>
            </a:r>
            <a:r>
              <a:rPr lang="tr-TR" dirty="0" smtClean="0"/>
              <a:t> </a:t>
            </a:r>
            <a:r>
              <a:rPr lang="tr-TR" dirty="0" err="1" smtClean="0"/>
              <a:t>travel</a:t>
            </a:r>
            <a:r>
              <a:rPr lang="tr-TR" dirty="0" smtClean="0"/>
              <a:t> a </a:t>
            </a:r>
            <a:r>
              <a:rPr lang="tr-TR" dirty="0" err="1" smtClean="0"/>
              <a:t>breeze</a:t>
            </a:r>
            <a:r>
              <a:rPr lang="tr-TR" dirty="0" smtClean="0"/>
              <a:t> </a:t>
            </a:r>
            <a:r>
              <a:rPr lang="tr-TR" dirty="0" err="1" smtClean="0"/>
              <a:t>when</a:t>
            </a:r>
            <a:r>
              <a:rPr lang="tr-TR" dirty="0" smtClean="0"/>
              <a:t> </a:t>
            </a:r>
            <a:r>
              <a:rPr lang="tr-TR" dirty="0" err="1" smtClean="0"/>
              <a:t>you</a:t>
            </a:r>
            <a:r>
              <a:rPr lang="tr-TR" dirty="0" smtClean="0"/>
              <a:t> can </a:t>
            </a:r>
            <a:r>
              <a:rPr lang="tr-TR" dirty="0" err="1" smtClean="0"/>
              <a:t>comminicate</a:t>
            </a:r>
            <a:r>
              <a:rPr lang="tr-TR" dirty="0" smtClean="0"/>
              <a:t> </a:t>
            </a:r>
            <a:r>
              <a:rPr lang="tr-TR" dirty="0" err="1" smtClean="0"/>
              <a:t>with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locals</a:t>
            </a:r>
            <a:endParaRPr lang="tr-TR" dirty="0" smtClean="0"/>
          </a:p>
          <a:p>
            <a:pPr algn="ctr">
              <a:buFont typeface="Arial" pitchFamily="34" charset="0"/>
              <a:buChar char="•"/>
            </a:pPr>
            <a:endParaRPr lang="tr-TR" dirty="0" smtClean="0">
              <a:solidFill>
                <a:schemeClr val="tx1"/>
              </a:solidFill>
            </a:endParaRPr>
          </a:p>
          <a:p>
            <a:pPr algn="ctr">
              <a:buFont typeface="Arial" pitchFamily="34" charset="0"/>
              <a:buChar char="•"/>
            </a:pPr>
            <a:endParaRPr lang="tr-TR" dirty="0"/>
          </a:p>
          <a:p>
            <a:pPr algn="ctr">
              <a:buFont typeface="Arial" pitchFamily="34" charset="0"/>
              <a:buChar char="•"/>
            </a:pPr>
            <a:r>
              <a:rPr lang="tr-TR" dirty="0" err="1" smtClean="0">
                <a:solidFill>
                  <a:schemeClr val="tx1"/>
                </a:solidFill>
              </a:rPr>
              <a:t>It’s</a:t>
            </a:r>
            <a:r>
              <a:rPr lang="tr-TR" dirty="0" smtClean="0">
                <a:solidFill>
                  <a:schemeClr val="tx1"/>
                </a:solidFill>
              </a:rPr>
              <a:t> </a:t>
            </a:r>
            <a:r>
              <a:rPr lang="tr-TR" dirty="0" err="1" smtClean="0">
                <a:solidFill>
                  <a:schemeClr val="tx1"/>
                </a:solidFill>
              </a:rPr>
              <a:t>easier</a:t>
            </a:r>
            <a:r>
              <a:rPr lang="tr-TR" dirty="0" smtClean="0">
                <a:solidFill>
                  <a:schemeClr val="tx1"/>
                </a:solidFill>
              </a:rPr>
              <a:t> </a:t>
            </a:r>
            <a:r>
              <a:rPr lang="tr-TR" dirty="0" err="1" smtClean="0">
                <a:solidFill>
                  <a:schemeClr val="tx1"/>
                </a:solidFill>
              </a:rPr>
              <a:t>to</a:t>
            </a:r>
            <a:r>
              <a:rPr lang="tr-TR" dirty="0" smtClean="0">
                <a:solidFill>
                  <a:schemeClr val="tx1"/>
                </a:solidFill>
              </a:rPr>
              <a:t> </a:t>
            </a:r>
            <a:r>
              <a:rPr lang="tr-TR" dirty="0" err="1" smtClean="0">
                <a:solidFill>
                  <a:schemeClr val="tx1"/>
                </a:solidFill>
              </a:rPr>
              <a:t>learn</a:t>
            </a:r>
            <a:r>
              <a:rPr lang="tr-TR" dirty="0" smtClean="0">
                <a:solidFill>
                  <a:schemeClr val="tx1"/>
                </a:solidFill>
              </a:rPr>
              <a:t> a </a:t>
            </a:r>
            <a:r>
              <a:rPr lang="tr-TR" dirty="0" err="1" smtClean="0">
                <a:solidFill>
                  <a:schemeClr val="tx1"/>
                </a:solidFill>
              </a:rPr>
              <a:t>third</a:t>
            </a:r>
            <a:r>
              <a:rPr lang="tr-TR" dirty="0" smtClean="0">
                <a:solidFill>
                  <a:schemeClr val="tx1"/>
                </a:solidFill>
              </a:rPr>
              <a:t> </a:t>
            </a:r>
            <a:r>
              <a:rPr lang="tr-TR" dirty="0" err="1" smtClean="0">
                <a:solidFill>
                  <a:schemeClr val="tx1"/>
                </a:solidFill>
              </a:rPr>
              <a:t>language</a:t>
            </a:r>
            <a:r>
              <a:rPr lang="tr-TR" dirty="0" smtClean="0">
                <a:solidFill>
                  <a:schemeClr val="tx1"/>
                </a:solidFill>
              </a:rPr>
              <a:t> </a:t>
            </a:r>
            <a:r>
              <a:rPr lang="tr-TR" dirty="0" err="1" smtClean="0">
                <a:solidFill>
                  <a:schemeClr val="tx1"/>
                </a:solidFill>
              </a:rPr>
              <a:t>when</a:t>
            </a:r>
            <a:r>
              <a:rPr lang="tr-TR" dirty="0" smtClean="0">
                <a:solidFill>
                  <a:schemeClr val="tx1"/>
                </a:solidFill>
              </a:rPr>
              <a:t> </a:t>
            </a:r>
            <a:r>
              <a:rPr lang="tr-TR" dirty="0" err="1" smtClean="0">
                <a:solidFill>
                  <a:schemeClr val="tx1"/>
                </a:solidFill>
              </a:rPr>
              <a:t>you</a:t>
            </a:r>
            <a:r>
              <a:rPr lang="tr-TR" dirty="0" smtClean="0">
                <a:solidFill>
                  <a:schemeClr val="tx1"/>
                </a:solidFill>
              </a:rPr>
              <a:t> </a:t>
            </a:r>
            <a:r>
              <a:rPr lang="tr-TR" dirty="0" err="1" smtClean="0">
                <a:solidFill>
                  <a:schemeClr val="tx1"/>
                </a:solidFill>
              </a:rPr>
              <a:t>know</a:t>
            </a:r>
            <a:r>
              <a:rPr lang="tr-TR" dirty="0" smtClean="0">
                <a:solidFill>
                  <a:schemeClr val="tx1"/>
                </a:solidFill>
              </a:rPr>
              <a:t> </a:t>
            </a:r>
            <a:r>
              <a:rPr lang="tr-TR" dirty="0" err="1" smtClean="0">
                <a:solidFill>
                  <a:schemeClr val="tx1"/>
                </a:solidFill>
              </a:rPr>
              <a:t>two</a:t>
            </a:r>
            <a:r>
              <a:rPr lang="tr-TR" dirty="0" smtClean="0"/>
              <a:t>.</a:t>
            </a:r>
          </a:p>
          <a:p>
            <a:pPr algn="ctr">
              <a:buFont typeface="Arial" pitchFamily="34" charset="0"/>
              <a:buChar char="•"/>
            </a:pPr>
            <a:endParaRPr lang="tr-TR" dirty="0" smtClean="0">
              <a:solidFill>
                <a:schemeClr val="tx1"/>
              </a:solidFill>
            </a:endParaRPr>
          </a:p>
          <a:p>
            <a:pPr algn="ctr">
              <a:buFont typeface="Arial" pitchFamily="34" charset="0"/>
              <a:buChar char="•"/>
            </a:pPr>
            <a:endParaRPr lang="tr-TR" dirty="0"/>
          </a:p>
          <a:p>
            <a:pPr algn="ctr">
              <a:buFont typeface="Arial" pitchFamily="34" charset="0"/>
              <a:buChar char="•"/>
            </a:pPr>
            <a:r>
              <a:rPr lang="tr-TR" dirty="0" err="1" smtClean="0">
                <a:solidFill>
                  <a:schemeClr val="tx1"/>
                </a:solidFill>
              </a:rPr>
              <a:t>Students</a:t>
            </a:r>
            <a:r>
              <a:rPr lang="tr-TR" dirty="0" smtClean="0">
                <a:solidFill>
                  <a:schemeClr val="tx1"/>
                </a:solidFill>
              </a:rPr>
              <a:t> </a:t>
            </a:r>
            <a:r>
              <a:rPr lang="tr-TR" dirty="0" err="1" smtClean="0">
                <a:solidFill>
                  <a:schemeClr val="tx1"/>
                </a:solidFill>
              </a:rPr>
              <a:t>have</a:t>
            </a:r>
            <a:r>
              <a:rPr lang="tr-TR" dirty="0" smtClean="0">
                <a:solidFill>
                  <a:schemeClr val="tx1"/>
                </a:solidFill>
              </a:rPr>
              <a:t> </a:t>
            </a:r>
            <a:r>
              <a:rPr lang="tr-TR" dirty="0" err="1" smtClean="0">
                <a:solidFill>
                  <a:schemeClr val="tx1"/>
                </a:solidFill>
              </a:rPr>
              <a:t>found</a:t>
            </a:r>
            <a:r>
              <a:rPr lang="tr-TR" dirty="0" smtClean="0">
                <a:solidFill>
                  <a:schemeClr val="tx1"/>
                </a:solidFill>
              </a:rPr>
              <a:t> </a:t>
            </a:r>
            <a:r>
              <a:rPr lang="tr-TR" dirty="0" err="1" smtClean="0">
                <a:solidFill>
                  <a:schemeClr val="tx1"/>
                </a:solidFill>
              </a:rPr>
              <a:t>that</a:t>
            </a:r>
            <a:r>
              <a:rPr lang="tr-TR" dirty="0" smtClean="0">
                <a:solidFill>
                  <a:schemeClr val="tx1"/>
                </a:solidFill>
              </a:rPr>
              <a:t> it can </a:t>
            </a:r>
            <a:r>
              <a:rPr lang="tr-TR" dirty="0" err="1" smtClean="0">
                <a:solidFill>
                  <a:schemeClr val="tx1"/>
                </a:solidFill>
              </a:rPr>
              <a:t>help</a:t>
            </a:r>
            <a:r>
              <a:rPr lang="tr-TR" dirty="0" smtClean="0">
                <a:solidFill>
                  <a:schemeClr val="tx1"/>
                </a:solidFill>
              </a:rPr>
              <a:t> </a:t>
            </a:r>
            <a:r>
              <a:rPr lang="tr-TR" dirty="0" err="1" smtClean="0">
                <a:solidFill>
                  <a:schemeClr val="tx1"/>
                </a:solidFill>
              </a:rPr>
              <a:t>delay</a:t>
            </a:r>
            <a:r>
              <a:rPr lang="tr-TR" dirty="0" smtClean="0">
                <a:solidFill>
                  <a:schemeClr val="tx1"/>
                </a:solidFill>
              </a:rPr>
              <a:t> </a:t>
            </a:r>
            <a:r>
              <a:rPr lang="tr-TR" dirty="0" err="1" smtClean="0">
                <a:solidFill>
                  <a:schemeClr val="tx1"/>
                </a:solidFill>
              </a:rPr>
              <a:t>dementia</a:t>
            </a:r>
            <a:r>
              <a:rPr lang="tr-TR" dirty="0" smtClean="0">
                <a:solidFill>
                  <a:schemeClr val="tx1"/>
                </a:solidFill>
              </a:rPr>
              <a:t> </a:t>
            </a:r>
            <a:r>
              <a:rPr lang="tr-TR" dirty="0" err="1" smtClean="0">
                <a:solidFill>
                  <a:schemeClr val="tx1"/>
                </a:solidFill>
              </a:rPr>
              <a:t>and</a:t>
            </a:r>
            <a:r>
              <a:rPr lang="tr-TR" dirty="0" smtClean="0">
                <a:solidFill>
                  <a:schemeClr val="tx1"/>
                </a:solidFill>
              </a:rPr>
              <a:t> </a:t>
            </a:r>
            <a:r>
              <a:rPr lang="tr-TR" dirty="0" err="1" smtClean="0">
                <a:solidFill>
                  <a:schemeClr val="tx1"/>
                </a:solidFill>
              </a:rPr>
              <a:t>Alzheimer’s</a:t>
            </a:r>
            <a:r>
              <a:rPr lang="tr-TR" dirty="0" smtClean="0">
                <a:solidFill>
                  <a:schemeClr val="tx1"/>
                </a:solidFill>
              </a:rPr>
              <a:t>.</a:t>
            </a:r>
          </a:p>
          <a:p>
            <a:pPr algn="ctr">
              <a:buFont typeface="Arial" pitchFamily="34" charset="0"/>
              <a:buChar char="•"/>
            </a:pPr>
            <a:endParaRPr lang="tr-TR" dirty="0" smtClean="0">
              <a:solidFill>
                <a:schemeClr val="tx1"/>
              </a:solidFill>
            </a:endParaRPr>
          </a:p>
          <a:p>
            <a:pPr algn="ctr"/>
            <a:endParaRPr lang="tr-TR" dirty="0" smtClean="0">
              <a:solidFill>
                <a:schemeClr val="tx1"/>
              </a:solidFill>
            </a:endParaRPr>
          </a:p>
          <a:p>
            <a:pPr algn="ctr">
              <a:buFont typeface="Arial" pitchFamily="34" charset="0"/>
              <a:buChar char="•"/>
            </a:pPr>
            <a:endParaRPr lang="tr-TR" dirty="0" smtClean="0">
              <a:solidFill>
                <a:srgbClr val="FF0000"/>
              </a:solidFill>
            </a:endParaRPr>
          </a:p>
          <a:p>
            <a:pPr algn="ctr">
              <a:buFont typeface="Arial" pitchFamily="34" charset="0"/>
              <a:buChar char="•"/>
            </a:pPr>
            <a:endParaRPr lang="tr-TR" dirty="0" smtClean="0">
              <a:solidFill>
                <a:srgbClr val="FF0000"/>
              </a:solidFill>
            </a:endParaRPr>
          </a:p>
          <a:p>
            <a:pPr algn="ctr">
              <a:buFont typeface="Arial" pitchFamily="34" charset="0"/>
              <a:buChar char="•"/>
            </a:pPr>
            <a:endParaRPr lang="tr-TR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467544" y="1700808"/>
            <a:ext cx="763284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r-TR" sz="2400" dirty="0" smtClean="0"/>
          </a:p>
          <a:p>
            <a:endParaRPr lang="tr-TR" sz="2400" dirty="0"/>
          </a:p>
          <a:p>
            <a:endParaRPr lang="tr-TR" sz="2400" dirty="0" smtClean="0"/>
          </a:p>
          <a:p>
            <a:r>
              <a:rPr lang="tr-TR" sz="2400" dirty="0" err="1" smtClean="0"/>
              <a:t>According</a:t>
            </a:r>
            <a:r>
              <a:rPr lang="tr-TR" sz="2400" dirty="0" smtClean="0"/>
              <a:t> </a:t>
            </a:r>
            <a:r>
              <a:rPr lang="tr-TR" sz="2400" dirty="0" err="1" smtClean="0"/>
              <a:t>to</a:t>
            </a:r>
            <a:r>
              <a:rPr lang="tr-TR" sz="2400" dirty="0" smtClean="0"/>
              <a:t> </a:t>
            </a:r>
            <a:r>
              <a:rPr lang="tr-TR" sz="2400" dirty="0" err="1" smtClean="0"/>
              <a:t>researches</a:t>
            </a:r>
            <a:r>
              <a:rPr lang="tr-TR" sz="2400" dirty="0" smtClean="0"/>
              <a:t>, </a:t>
            </a:r>
            <a:r>
              <a:rPr lang="tr-TR" sz="2400" dirty="0" err="1" smtClean="0"/>
              <a:t>we</a:t>
            </a:r>
            <a:r>
              <a:rPr lang="tr-TR" sz="2400" dirty="0" smtClean="0"/>
              <a:t> can </a:t>
            </a:r>
            <a:r>
              <a:rPr lang="tr-TR" sz="2400" dirty="0" err="1" smtClean="0"/>
              <a:t>easily</a:t>
            </a:r>
            <a:r>
              <a:rPr lang="tr-TR" sz="2400" dirty="0" smtClean="0"/>
              <a:t> say </a:t>
            </a:r>
            <a:r>
              <a:rPr lang="tr-TR" sz="2400" dirty="0" err="1" smtClean="0"/>
              <a:t>that</a:t>
            </a:r>
            <a:r>
              <a:rPr lang="tr-TR" sz="2400" dirty="0" smtClean="0"/>
              <a:t> </a:t>
            </a:r>
            <a:r>
              <a:rPr lang="tr-TR" sz="2400" dirty="0" err="1" smtClean="0"/>
              <a:t>bilingual</a:t>
            </a:r>
            <a:r>
              <a:rPr lang="tr-TR" sz="2400" dirty="0" smtClean="0"/>
              <a:t> </a:t>
            </a:r>
            <a:r>
              <a:rPr lang="tr-TR" sz="2400" dirty="0" err="1" smtClean="0"/>
              <a:t>education</a:t>
            </a:r>
            <a:r>
              <a:rPr lang="tr-TR" sz="2400" dirty="0" smtClean="0"/>
              <a:t> program </a:t>
            </a:r>
            <a:r>
              <a:rPr lang="tr-TR" sz="2400" dirty="0" smtClean="0"/>
              <a:t>has </a:t>
            </a:r>
            <a:r>
              <a:rPr lang="tr-TR" sz="2400" dirty="0" err="1" smtClean="0"/>
              <a:t>more</a:t>
            </a:r>
            <a:r>
              <a:rPr lang="tr-TR" sz="2400" dirty="0" smtClean="0"/>
              <a:t> </a:t>
            </a:r>
            <a:r>
              <a:rPr lang="tr-TR" sz="2400" dirty="0" err="1" smtClean="0"/>
              <a:t>advantages</a:t>
            </a:r>
            <a:r>
              <a:rPr lang="tr-TR" sz="2400" dirty="0" smtClean="0"/>
              <a:t> </a:t>
            </a:r>
            <a:r>
              <a:rPr lang="tr-TR" sz="2400" dirty="0" err="1" smtClean="0"/>
              <a:t>and</a:t>
            </a:r>
            <a:r>
              <a:rPr lang="tr-TR" sz="2400" dirty="0" smtClean="0"/>
              <a:t> </a:t>
            </a:r>
            <a:r>
              <a:rPr lang="tr-TR" sz="2400" dirty="0" err="1" smtClean="0"/>
              <a:t>multiple</a:t>
            </a:r>
            <a:r>
              <a:rPr lang="tr-TR" sz="2400" dirty="0" smtClean="0"/>
              <a:t> </a:t>
            </a:r>
            <a:r>
              <a:rPr lang="tr-TR" sz="2400" dirty="0" err="1" smtClean="0"/>
              <a:t>positive</a:t>
            </a:r>
            <a:r>
              <a:rPr lang="tr-TR" sz="2400" dirty="0" smtClean="0"/>
              <a:t> </a:t>
            </a:r>
            <a:r>
              <a:rPr lang="tr-TR" sz="2400" dirty="0" err="1" smtClean="0"/>
              <a:t>impacts</a:t>
            </a:r>
            <a:r>
              <a:rPr lang="tr-TR" sz="2400" dirty="0" smtClean="0"/>
              <a:t> </a:t>
            </a:r>
            <a:r>
              <a:rPr lang="tr-TR" sz="2400" dirty="0" err="1" smtClean="0"/>
              <a:t>for</a:t>
            </a:r>
            <a:r>
              <a:rPr lang="tr-TR" sz="2400" dirty="0" smtClean="0"/>
              <a:t> </a:t>
            </a:r>
            <a:r>
              <a:rPr lang="tr-TR" sz="2400" dirty="0" err="1" smtClean="0"/>
              <a:t>both</a:t>
            </a:r>
            <a:r>
              <a:rPr lang="tr-TR" sz="2400" dirty="0" smtClean="0"/>
              <a:t>  </a:t>
            </a:r>
            <a:r>
              <a:rPr lang="tr-TR" sz="2400" dirty="0" err="1" smtClean="0"/>
              <a:t>people</a:t>
            </a:r>
            <a:r>
              <a:rPr lang="tr-TR" sz="2400" dirty="0" smtClean="0"/>
              <a:t> </a:t>
            </a:r>
            <a:r>
              <a:rPr lang="tr-TR" sz="2400" dirty="0" err="1" smtClean="0"/>
              <a:t>and</a:t>
            </a:r>
            <a:r>
              <a:rPr lang="tr-TR" sz="2400" dirty="0" smtClean="0"/>
              <a:t> </a:t>
            </a:r>
            <a:r>
              <a:rPr lang="tr-TR" sz="2400" dirty="0" err="1" smtClean="0"/>
              <a:t>country</a:t>
            </a:r>
            <a:r>
              <a:rPr lang="tr-TR" sz="2400" dirty="0" smtClean="0"/>
              <a:t>. </a:t>
            </a:r>
            <a:endParaRPr lang="tr-TR" sz="24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3 Metin kutusu"/>
          <p:cNvSpPr txBox="1"/>
          <p:nvPr/>
        </p:nvSpPr>
        <p:spPr>
          <a:xfrm>
            <a:off x="611560" y="1700808"/>
            <a:ext cx="5472608" cy="648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b="1" dirty="0" smtClean="0">
                <a:solidFill>
                  <a:schemeClr val="accent6">
                    <a:lumMod val="75000"/>
                  </a:schemeClr>
                </a:solidFill>
                <a:latin typeface="Castellar" pitchFamily="18" charset="0"/>
              </a:rPr>
              <a:t>CONCLUSION</a:t>
            </a:r>
            <a:endParaRPr lang="tr-TR" sz="3600" b="1" dirty="0">
              <a:solidFill>
                <a:schemeClr val="accent6">
                  <a:lumMod val="75000"/>
                </a:schemeClr>
              </a:solidFill>
              <a:latin typeface="Castellar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467544" y="764705"/>
            <a:ext cx="727280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b="1" dirty="0" smtClean="0">
                <a:solidFill>
                  <a:schemeClr val="accent6">
                    <a:lumMod val="75000"/>
                  </a:schemeClr>
                </a:solidFill>
                <a:latin typeface="Castellar" pitchFamily="18" charset="0"/>
              </a:rPr>
              <a:t>REFERENCES</a:t>
            </a:r>
          </a:p>
          <a:p>
            <a:r>
              <a:rPr lang="tr-TR" b="1" dirty="0" smtClean="0">
                <a:solidFill>
                  <a:schemeClr val="accent6">
                    <a:lumMod val="75000"/>
                  </a:schemeClr>
                </a:solidFill>
                <a:latin typeface="Castellar" pitchFamily="18" charset="0"/>
              </a:rPr>
              <a:t>  </a:t>
            </a:r>
            <a:r>
              <a:rPr lang="en-US" dirty="0" smtClean="0"/>
              <a:t> </a:t>
            </a:r>
            <a:r>
              <a:rPr lang="en-US" dirty="0"/>
              <a:t>Christian Donna, 1994, Two Way Bilingual Education: </a:t>
            </a:r>
            <a:r>
              <a:rPr lang="en-US" i="1" dirty="0"/>
              <a:t>Students Learning Through Two Languages, page.7 </a:t>
            </a:r>
            <a:endParaRPr lang="tr-TR" i="1" dirty="0" smtClean="0"/>
          </a:p>
          <a:p>
            <a:endParaRPr lang="tr-TR" dirty="0"/>
          </a:p>
          <a:p>
            <a:r>
              <a:rPr lang="tr-TR" dirty="0" err="1"/>
              <a:t>Ellis</a:t>
            </a:r>
            <a:r>
              <a:rPr lang="tr-TR" dirty="0"/>
              <a:t>, 2006(</a:t>
            </a:r>
            <a:r>
              <a:rPr lang="tr-TR" dirty="0" err="1"/>
              <a:t>Colin</a:t>
            </a:r>
            <a:r>
              <a:rPr lang="tr-TR" dirty="0"/>
              <a:t> </a:t>
            </a:r>
            <a:r>
              <a:rPr lang="tr-TR" dirty="0" err="1"/>
              <a:t>Baker</a:t>
            </a:r>
            <a:r>
              <a:rPr lang="tr-TR" dirty="0"/>
              <a:t>, 2011), </a:t>
            </a:r>
            <a:r>
              <a:rPr lang="tr-TR" dirty="0" err="1"/>
              <a:t>Foundations</a:t>
            </a:r>
            <a:r>
              <a:rPr lang="tr-TR" dirty="0"/>
              <a:t> of </a:t>
            </a:r>
            <a:r>
              <a:rPr lang="tr-TR" dirty="0" err="1"/>
              <a:t>Bilingual</a:t>
            </a:r>
            <a:r>
              <a:rPr lang="tr-TR" dirty="0"/>
              <a:t> </a:t>
            </a:r>
            <a:r>
              <a:rPr lang="tr-TR" dirty="0" err="1"/>
              <a:t>Education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Bilingualism</a:t>
            </a:r>
            <a:r>
              <a:rPr lang="tr-TR" dirty="0"/>
              <a:t>, </a:t>
            </a:r>
            <a:r>
              <a:rPr lang="tr-TR" dirty="0" err="1"/>
              <a:t>page</a:t>
            </a:r>
            <a:r>
              <a:rPr lang="tr-TR" dirty="0"/>
              <a:t>.7, </a:t>
            </a:r>
            <a:r>
              <a:rPr lang="tr-TR" dirty="0" err="1"/>
              <a:t>printed</a:t>
            </a:r>
            <a:r>
              <a:rPr lang="tr-TR" dirty="0"/>
              <a:t> United </a:t>
            </a:r>
            <a:r>
              <a:rPr lang="tr-TR" dirty="0" err="1"/>
              <a:t>States</a:t>
            </a:r>
            <a:r>
              <a:rPr lang="tr-TR" dirty="0"/>
              <a:t> of </a:t>
            </a:r>
            <a:r>
              <a:rPr lang="tr-TR" dirty="0" err="1"/>
              <a:t>America</a:t>
            </a:r>
            <a:r>
              <a:rPr lang="tr-TR" dirty="0"/>
              <a:t> </a:t>
            </a:r>
            <a:r>
              <a:rPr lang="tr-TR" dirty="0" err="1"/>
              <a:t>by</a:t>
            </a:r>
            <a:r>
              <a:rPr lang="tr-TR" dirty="0"/>
              <a:t> </a:t>
            </a:r>
            <a:r>
              <a:rPr lang="tr-TR" dirty="0" err="1"/>
              <a:t>Mcnaughton</a:t>
            </a:r>
            <a:r>
              <a:rPr lang="tr-TR" dirty="0"/>
              <a:t> &amp; </a:t>
            </a:r>
            <a:r>
              <a:rPr lang="tr-TR" dirty="0" err="1"/>
              <a:t>Gun</a:t>
            </a:r>
            <a:r>
              <a:rPr lang="tr-TR" dirty="0"/>
              <a:t> Ltd 5th </a:t>
            </a:r>
            <a:r>
              <a:rPr lang="tr-TR" dirty="0" err="1" smtClean="0"/>
              <a:t>Edition</a:t>
            </a:r>
            <a:endParaRPr lang="tr-TR" b="1" dirty="0"/>
          </a:p>
          <a:p>
            <a:endParaRPr lang="tr-TR" sz="3600" b="1" dirty="0"/>
          </a:p>
          <a:p>
            <a:r>
              <a:rPr lang="tr-TR" dirty="0"/>
              <a:t>James E. </a:t>
            </a:r>
            <a:r>
              <a:rPr lang="tr-TR" dirty="0" err="1"/>
              <a:t>Alatis</a:t>
            </a:r>
            <a:r>
              <a:rPr lang="tr-TR" dirty="0"/>
              <a:t>, 1980, , Georgetown </a:t>
            </a:r>
            <a:r>
              <a:rPr lang="tr-TR" dirty="0" err="1"/>
              <a:t>University</a:t>
            </a:r>
            <a:r>
              <a:rPr lang="tr-TR" dirty="0"/>
              <a:t> </a:t>
            </a:r>
            <a:r>
              <a:rPr lang="tr-TR" dirty="0" err="1"/>
              <a:t>Round</a:t>
            </a:r>
            <a:r>
              <a:rPr lang="tr-TR" dirty="0"/>
              <a:t> </a:t>
            </a:r>
            <a:r>
              <a:rPr lang="tr-TR" dirty="0" err="1"/>
              <a:t>Table</a:t>
            </a:r>
            <a:r>
              <a:rPr lang="tr-TR" dirty="0"/>
              <a:t> on </a:t>
            </a:r>
            <a:r>
              <a:rPr lang="tr-TR" dirty="0" err="1"/>
              <a:t>Languages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Linguistics</a:t>
            </a:r>
            <a:r>
              <a:rPr lang="tr-TR" dirty="0"/>
              <a:t>, Georgetown </a:t>
            </a:r>
            <a:r>
              <a:rPr lang="tr-TR" dirty="0" err="1"/>
              <a:t>University</a:t>
            </a:r>
            <a:r>
              <a:rPr lang="tr-TR" dirty="0"/>
              <a:t> </a:t>
            </a:r>
            <a:r>
              <a:rPr lang="tr-TR" dirty="0" err="1"/>
              <a:t>Press</a:t>
            </a:r>
            <a:r>
              <a:rPr lang="tr-TR" dirty="0"/>
              <a:t>, Washington, D.C, </a:t>
            </a:r>
            <a:r>
              <a:rPr lang="tr-TR" dirty="0" smtClean="0"/>
              <a:t>20057</a:t>
            </a:r>
          </a:p>
          <a:p>
            <a:endParaRPr lang="tr-TR" dirty="0"/>
          </a:p>
          <a:p>
            <a:r>
              <a:rPr lang="tr-TR" dirty="0" err="1"/>
              <a:t>Werghase</a:t>
            </a:r>
            <a:r>
              <a:rPr lang="tr-TR" dirty="0"/>
              <a:t>, 2004(</a:t>
            </a:r>
            <a:r>
              <a:rPr lang="tr-TR" dirty="0" err="1"/>
              <a:t>Colin</a:t>
            </a:r>
            <a:r>
              <a:rPr lang="tr-TR" dirty="0"/>
              <a:t> </a:t>
            </a:r>
            <a:r>
              <a:rPr lang="tr-TR" dirty="0" err="1"/>
              <a:t>Baker</a:t>
            </a:r>
            <a:r>
              <a:rPr lang="tr-TR" dirty="0"/>
              <a:t>),</a:t>
            </a:r>
            <a:r>
              <a:rPr lang="tr-TR" b="1" dirty="0"/>
              <a:t> </a:t>
            </a:r>
            <a:r>
              <a:rPr lang="tr-TR" dirty="0" err="1"/>
              <a:t>Foundations</a:t>
            </a:r>
            <a:r>
              <a:rPr lang="tr-TR" dirty="0"/>
              <a:t> of </a:t>
            </a:r>
            <a:r>
              <a:rPr lang="tr-TR" dirty="0" err="1"/>
              <a:t>Bilingual</a:t>
            </a:r>
            <a:r>
              <a:rPr lang="tr-TR" dirty="0"/>
              <a:t> </a:t>
            </a:r>
            <a:r>
              <a:rPr lang="tr-TR" dirty="0" err="1"/>
              <a:t>Education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Bilingualism</a:t>
            </a:r>
            <a:r>
              <a:rPr lang="tr-TR" dirty="0"/>
              <a:t>, </a:t>
            </a:r>
            <a:r>
              <a:rPr lang="tr-TR" dirty="0" err="1"/>
              <a:t>page</a:t>
            </a:r>
            <a:r>
              <a:rPr lang="tr-TR" dirty="0"/>
              <a:t>.7, </a:t>
            </a:r>
            <a:r>
              <a:rPr lang="tr-TR" dirty="0" err="1"/>
              <a:t>printed</a:t>
            </a:r>
            <a:r>
              <a:rPr lang="tr-TR" dirty="0"/>
              <a:t> United </a:t>
            </a:r>
            <a:r>
              <a:rPr lang="tr-TR" dirty="0" err="1"/>
              <a:t>States</a:t>
            </a:r>
            <a:r>
              <a:rPr lang="tr-TR" dirty="0"/>
              <a:t> of </a:t>
            </a:r>
            <a:r>
              <a:rPr lang="tr-TR" dirty="0" err="1"/>
              <a:t>America</a:t>
            </a:r>
            <a:r>
              <a:rPr lang="tr-TR" dirty="0"/>
              <a:t> </a:t>
            </a:r>
            <a:r>
              <a:rPr lang="tr-TR" dirty="0" err="1"/>
              <a:t>by</a:t>
            </a:r>
            <a:r>
              <a:rPr lang="tr-TR" dirty="0"/>
              <a:t> </a:t>
            </a:r>
            <a:r>
              <a:rPr lang="tr-TR" dirty="0" err="1"/>
              <a:t>Mcnaughton</a:t>
            </a:r>
            <a:r>
              <a:rPr lang="tr-TR" dirty="0"/>
              <a:t> &amp; </a:t>
            </a:r>
            <a:r>
              <a:rPr lang="tr-TR" dirty="0" err="1"/>
              <a:t>Gun</a:t>
            </a:r>
            <a:r>
              <a:rPr lang="tr-TR" dirty="0"/>
              <a:t> Ltd 5th </a:t>
            </a:r>
            <a:r>
              <a:rPr lang="tr-TR" dirty="0" err="1"/>
              <a:t>Edition</a:t>
            </a:r>
            <a:endParaRPr lang="tr-TR" b="1" dirty="0"/>
          </a:p>
          <a:p>
            <a:r>
              <a:rPr lang="tr-TR" sz="3600" dirty="0"/>
              <a:t> </a:t>
            </a:r>
            <a:endParaRPr lang="tr-TR" sz="3600" b="1" dirty="0"/>
          </a:p>
          <a:p>
            <a:endParaRPr lang="tr-TR" sz="3600" b="1" dirty="0">
              <a:solidFill>
                <a:schemeClr val="accent6">
                  <a:lumMod val="75000"/>
                </a:schemeClr>
              </a:solidFill>
              <a:latin typeface="Castellar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Zengin">
  <a:themeElements>
    <a:clrScheme name="Zengin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Zengin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Zengin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88</TotalTime>
  <Words>459</Words>
  <Application>Microsoft Office PowerPoint</Application>
  <PresentationFormat>Ekran Gösterisi (4:3)</PresentationFormat>
  <Paragraphs>57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9</vt:i4>
      </vt:variant>
    </vt:vector>
  </HeadingPairs>
  <TitlesOfParts>
    <vt:vector size="10" baseType="lpstr">
      <vt:lpstr>Zengin</vt:lpstr>
      <vt:lpstr>WHAT IS BILINGUAL EDUCATION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İS BİLİNGUAL EDUCATİON? KÜBRA AKAR 300485 IDE 1022 Research Writing in ELT  Summitted to Yrd. Doç. Dr. Elif DEMİREL</dc:title>
  <dc:creator>FERİT</dc:creator>
  <cp:lastModifiedBy>FERİT</cp:lastModifiedBy>
  <cp:revision>8</cp:revision>
  <dcterms:created xsi:type="dcterms:W3CDTF">2015-05-28T17:15:15Z</dcterms:created>
  <dcterms:modified xsi:type="dcterms:W3CDTF">2015-05-28T18:43:22Z</dcterms:modified>
</cp:coreProperties>
</file>