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overhead"/>
  <p:notesSz cx="6858000" cy="9144000"/>
  <p:defaultTextStyle>
    <a:defPPr>
      <a:defRPr lang="tr-TR"/>
    </a:defPPr>
    <a:lvl1pPr marL="0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57113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914226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71341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828453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85566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742679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199794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656907" algn="l" defTabSz="91422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73" autoAdjust="0"/>
    <p:restoredTop sz="94660"/>
  </p:normalViewPr>
  <p:slideViewPr>
    <p:cSldViewPr snapToObjects="1" showGuides="1">
      <p:cViewPr>
        <p:scale>
          <a:sx n="70" d="100"/>
          <a:sy n="70" d="100"/>
        </p:scale>
        <p:origin x="-1200" y="174"/>
      </p:cViewPr>
      <p:guideLst>
        <p:guide orient="horz" pos="216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7F9C8-6DBC-4047-99F3-0D6547D0A9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95819-3024-492D-8786-6F627271FC0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05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DB5C689-C9BC-4045-93FA-D31734C62330}" type="datetimeFigureOut">
              <a:rPr lang="tr-TR" smtClean="0"/>
              <a:t>6.5.2015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09F319C-E566-4BC8-9630-70707F793C13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371600" y="1298073"/>
            <a:ext cx="6400800" cy="188595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  <a:latin typeface="Berlin Sans FB" panose="020E0602020502020306" pitchFamily="34" charset="0"/>
              </a:rPr>
              <a:t>Developments in Teacher Education and Teacher Training</a:t>
            </a:r>
            <a:endParaRPr lang="tr-TR" b="1" dirty="0">
              <a:solidFill>
                <a:schemeClr val="tx2"/>
              </a:solidFill>
              <a:latin typeface="Berlin Sans FB" panose="020E0602020502020306" pitchFamily="34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499360"/>
          </a:xfrm>
        </p:spPr>
        <p:txBody>
          <a:bodyPr>
            <a:normAutofit lnSpcReduction="10000"/>
          </a:bodyPr>
          <a:lstStyle/>
          <a:p>
            <a:r>
              <a:rPr lang="tr-TR" b="1" i="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PRESENTATION</a:t>
            </a:r>
          </a:p>
          <a:p>
            <a:r>
              <a:rPr lang="tr-TR" b="1" i="0" dirty="0">
                <a:solidFill>
                  <a:schemeClr val="tx1"/>
                </a:solidFill>
                <a:latin typeface="Bookman Old Style" panose="02050604050505020204" pitchFamily="18" charset="0"/>
              </a:rPr>
              <a:t>IDE 1022 </a:t>
            </a:r>
            <a:r>
              <a:rPr lang="tr-TR" b="1" i="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ACADEMIC WRITING COURSE</a:t>
            </a:r>
          </a:p>
          <a:p>
            <a:endParaRPr lang="tr-TR" b="1" dirty="0" smtClean="0">
              <a:solidFill>
                <a:schemeClr val="tx1"/>
              </a:solidFill>
            </a:endParaRPr>
          </a:p>
          <a:p>
            <a:r>
              <a:rPr lang="tr-TR" b="1" i="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Büşranur KURU</a:t>
            </a:r>
          </a:p>
          <a:p>
            <a:r>
              <a:rPr lang="tr-TR" b="1" i="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300459</a:t>
            </a:r>
            <a:endParaRPr lang="tr-TR" b="1" i="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012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smCheck">
          <a:fgClr>
            <a:schemeClr val="accent4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359914" y="80749"/>
            <a:ext cx="6400800" cy="685800"/>
          </a:xfrm>
        </p:spPr>
        <p:txBody>
          <a:bodyPr>
            <a:normAutofit/>
          </a:bodyPr>
          <a:lstStyle/>
          <a:p>
            <a:r>
              <a:rPr lang="tr-TR" b="1" dirty="0" smtClean="0">
                <a:latin typeface="Berlin Sans FB" panose="020E0602020502020306" pitchFamily="34" charset="0"/>
              </a:rPr>
              <a:t>REFERENCES</a:t>
            </a:r>
            <a:endParaRPr lang="tr-TR" b="1" dirty="0">
              <a:latin typeface="Berlin Sans FB" panose="020E0602020502020306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11505" y="737235"/>
            <a:ext cx="7560945" cy="6120765"/>
          </a:xfrm>
        </p:spPr>
        <p:txBody>
          <a:bodyPr>
            <a:normAutofit fontScale="92500"/>
          </a:bodyPr>
          <a:lstStyle/>
          <a:p>
            <a:pPr indent="0" algn="just">
              <a:buNone/>
            </a:pPr>
            <a:r>
              <a:rPr lang="en-US" sz="1600" dirty="0">
                <a:latin typeface="Berlin Sans FB" panose="020E0602020502020306" pitchFamily="34" charset="0"/>
              </a:rPr>
              <a:t>Dewey, J. 1916. </a:t>
            </a:r>
            <a:r>
              <a:rPr lang="en-US" sz="1600" i="1" dirty="0">
                <a:latin typeface="Berlin Sans FB" panose="020E0602020502020306" pitchFamily="34" charset="0"/>
              </a:rPr>
              <a:t>Education and Democracy.</a:t>
            </a:r>
            <a:r>
              <a:rPr lang="en-US" sz="1600" dirty="0">
                <a:latin typeface="Berlin Sans FB" panose="020E0602020502020306" pitchFamily="34" charset="0"/>
              </a:rPr>
              <a:t> New York, NY: The Free Press.</a:t>
            </a:r>
            <a:endParaRPr lang="tr-TR" sz="1600" dirty="0">
              <a:latin typeface="Berlin Sans FB" panose="020E0602020502020306" pitchFamily="34" charset="0"/>
            </a:endParaRPr>
          </a:p>
          <a:p>
            <a:pPr marL="531813" indent="-531813" algn="just">
              <a:buNone/>
              <a:tabLst>
                <a:tab pos="95250" algn="l"/>
              </a:tabLst>
            </a:pPr>
            <a:r>
              <a:rPr lang="tr-TR" sz="1600" dirty="0" err="1">
                <a:latin typeface="Berlin Sans FB" panose="020E0602020502020306" pitchFamily="34" charset="0"/>
              </a:rPr>
              <a:t>Garavan</a:t>
            </a:r>
            <a:r>
              <a:rPr lang="tr-TR" sz="1600" dirty="0">
                <a:latin typeface="Berlin Sans FB" panose="020E0602020502020306" pitchFamily="34" charset="0"/>
              </a:rPr>
              <a:t>, T. N., &amp; </a:t>
            </a:r>
            <a:r>
              <a:rPr lang="tr-TR" sz="1600" dirty="0" err="1">
                <a:latin typeface="Berlin Sans FB" panose="020E0602020502020306" pitchFamily="34" charset="0"/>
              </a:rPr>
              <a:t>Costine</a:t>
            </a:r>
            <a:r>
              <a:rPr lang="tr-TR" sz="1600" dirty="0">
                <a:latin typeface="Berlin Sans FB" panose="020E0602020502020306" pitchFamily="34" charset="0"/>
              </a:rPr>
              <a:t>, P., &amp; </a:t>
            </a:r>
            <a:r>
              <a:rPr lang="tr-TR" sz="1600" dirty="0" err="1">
                <a:latin typeface="Berlin Sans FB" panose="020E0602020502020306" pitchFamily="34" charset="0"/>
              </a:rPr>
              <a:t>Heraty</a:t>
            </a:r>
            <a:r>
              <a:rPr lang="tr-TR" sz="1600" dirty="0">
                <a:latin typeface="Berlin Sans FB" panose="020E0602020502020306" pitchFamily="34" charset="0"/>
              </a:rPr>
              <a:t>, N. 1995. </a:t>
            </a:r>
            <a:r>
              <a:rPr lang="tr-TR" sz="1600" i="1" dirty="0">
                <a:latin typeface="Berlin Sans FB" panose="020E0602020502020306" pitchFamily="34" charset="0"/>
              </a:rPr>
              <a:t>Training </a:t>
            </a:r>
            <a:r>
              <a:rPr lang="tr-TR" sz="1600" i="1" dirty="0" err="1">
                <a:latin typeface="Berlin Sans FB" panose="020E0602020502020306" pitchFamily="34" charset="0"/>
              </a:rPr>
              <a:t>and</a:t>
            </a:r>
            <a:r>
              <a:rPr lang="tr-TR" sz="1600" i="1" dirty="0">
                <a:latin typeface="Berlin Sans FB" panose="020E0602020502020306" pitchFamily="34" charset="0"/>
              </a:rPr>
              <a:t> Development in </a:t>
            </a:r>
            <a:r>
              <a:rPr lang="tr-TR" sz="1600" i="1" dirty="0" err="1">
                <a:latin typeface="Berlin Sans FB" panose="020E0602020502020306" pitchFamily="34" charset="0"/>
              </a:rPr>
              <a:t>Ireland</a:t>
            </a:r>
            <a:r>
              <a:rPr lang="tr-TR" sz="1600" i="1" dirty="0">
                <a:latin typeface="Berlin Sans FB" panose="020E0602020502020306" pitchFamily="34" charset="0"/>
              </a:rPr>
              <a:t>: </a:t>
            </a:r>
            <a:r>
              <a:rPr lang="tr-TR" sz="1600" i="1" dirty="0" err="1">
                <a:latin typeface="Berlin Sans FB" panose="020E0602020502020306" pitchFamily="34" charset="0"/>
              </a:rPr>
              <a:t>Context</a:t>
            </a:r>
            <a:r>
              <a:rPr lang="tr-TR" sz="1600" i="1" dirty="0">
                <a:latin typeface="Berlin Sans FB" panose="020E0602020502020306" pitchFamily="34" charset="0"/>
              </a:rPr>
              <a:t>, </a:t>
            </a:r>
            <a:r>
              <a:rPr lang="tr-TR" sz="1600" i="1" dirty="0" err="1">
                <a:latin typeface="Berlin Sans FB" panose="020E0602020502020306" pitchFamily="34" charset="0"/>
              </a:rPr>
              <a:t>Policy</a:t>
            </a:r>
            <a:r>
              <a:rPr lang="tr-TR" sz="1600" i="1" dirty="0">
                <a:latin typeface="Berlin Sans FB" panose="020E0602020502020306" pitchFamily="34" charset="0"/>
              </a:rPr>
              <a:t> </a:t>
            </a:r>
            <a:r>
              <a:rPr lang="tr-TR" sz="1600" i="1" dirty="0" err="1">
                <a:latin typeface="Berlin Sans FB" panose="020E0602020502020306" pitchFamily="34" charset="0"/>
              </a:rPr>
              <a:t>and</a:t>
            </a:r>
            <a:r>
              <a:rPr lang="tr-TR" sz="1600" i="1" dirty="0">
                <a:latin typeface="Berlin Sans FB" panose="020E0602020502020306" pitchFamily="34" charset="0"/>
              </a:rPr>
              <a:t> </a:t>
            </a:r>
            <a:r>
              <a:rPr lang="tr-TR" sz="1600" i="1" dirty="0" err="1">
                <a:latin typeface="Berlin Sans FB" panose="020E0602020502020306" pitchFamily="34" charset="0"/>
              </a:rPr>
              <a:t>Practice</a:t>
            </a:r>
            <a:r>
              <a:rPr lang="tr-TR" sz="1600" i="1" dirty="0">
                <a:latin typeface="Berlin Sans FB" panose="020E0602020502020306" pitchFamily="34" charset="0"/>
              </a:rPr>
              <a:t>.</a:t>
            </a:r>
            <a:r>
              <a:rPr lang="tr-TR" sz="1600" dirty="0">
                <a:latin typeface="Berlin Sans FB" panose="020E0602020502020306" pitchFamily="34" charset="0"/>
              </a:rPr>
              <a:t> Dublin: </a:t>
            </a:r>
            <a:r>
              <a:rPr lang="tr-TR" sz="1600" dirty="0" err="1">
                <a:latin typeface="Berlin Sans FB" panose="020E0602020502020306" pitchFamily="34" charset="0"/>
              </a:rPr>
              <a:t>Oak</a:t>
            </a:r>
            <a:r>
              <a:rPr lang="tr-TR" sz="1600" dirty="0">
                <a:latin typeface="Berlin Sans FB" panose="020E0602020502020306" pitchFamily="34" charset="0"/>
              </a:rPr>
              <a:t> </a:t>
            </a:r>
            <a:r>
              <a:rPr lang="tr-TR" sz="1600" dirty="0" err="1">
                <a:latin typeface="Berlin Sans FB" panose="020E0602020502020306" pitchFamily="34" charset="0"/>
              </a:rPr>
              <a:t>Tree</a:t>
            </a:r>
            <a:r>
              <a:rPr lang="tr-TR" sz="1600" dirty="0">
                <a:latin typeface="Berlin Sans FB" panose="020E0602020502020306" pitchFamily="34" charset="0"/>
              </a:rPr>
              <a:t> </a:t>
            </a:r>
            <a:r>
              <a:rPr lang="tr-TR" sz="1600" dirty="0" err="1">
                <a:latin typeface="Berlin Sans FB" panose="020E0602020502020306" pitchFamily="34" charset="0"/>
              </a:rPr>
              <a:t>Press</a:t>
            </a:r>
            <a:r>
              <a:rPr lang="tr-TR" sz="1600" dirty="0">
                <a:latin typeface="Berlin Sans FB" panose="020E0602020502020306" pitchFamily="34" charset="0"/>
              </a:rPr>
              <a:t>. </a:t>
            </a:r>
            <a:endParaRPr lang="tr-TR" sz="1600" dirty="0" smtClean="0">
              <a:latin typeface="Berlin Sans FB" panose="020E0602020502020306" pitchFamily="34" charset="0"/>
            </a:endParaRPr>
          </a:p>
          <a:p>
            <a:pPr marL="531813" indent="-531813" algn="just">
              <a:buNone/>
            </a:pPr>
            <a:r>
              <a:rPr lang="en-US" sz="1600" dirty="0">
                <a:latin typeface="Berlin Sans FB" panose="020E0602020502020306" pitchFamily="34" charset="0"/>
              </a:rPr>
              <a:t>Goodwin, A. L., &amp; Smith, L., &amp; </a:t>
            </a:r>
            <a:r>
              <a:rPr lang="en-US" sz="1600" dirty="0" err="1">
                <a:latin typeface="Berlin Sans FB" panose="020E0602020502020306" pitchFamily="34" charset="0"/>
              </a:rPr>
              <a:t>Souto</a:t>
            </a:r>
            <a:r>
              <a:rPr lang="en-US" sz="1600" dirty="0">
                <a:latin typeface="Berlin Sans FB" panose="020E0602020502020306" pitchFamily="34" charset="0"/>
              </a:rPr>
              <a:t>-Manning, M., &amp; </a:t>
            </a:r>
            <a:r>
              <a:rPr lang="en-US" sz="1600" dirty="0" err="1">
                <a:latin typeface="Berlin Sans FB" panose="020E0602020502020306" pitchFamily="34" charset="0"/>
              </a:rPr>
              <a:t>Cheruvu</a:t>
            </a:r>
            <a:r>
              <a:rPr lang="en-US" sz="1600" dirty="0">
                <a:latin typeface="Berlin Sans FB" panose="020E0602020502020306" pitchFamily="34" charset="0"/>
              </a:rPr>
              <a:t>, R., &amp; Tan, M.Y., &amp; Reed, R., &amp; </a:t>
            </a:r>
            <a:r>
              <a:rPr lang="en-US" sz="1600" dirty="0" err="1">
                <a:latin typeface="Berlin Sans FB" panose="020E0602020502020306" pitchFamily="34" charset="0"/>
              </a:rPr>
              <a:t>Taveras</a:t>
            </a:r>
            <a:r>
              <a:rPr lang="en-US" sz="1600" dirty="0">
                <a:latin typeface="Berlin Sans FB" panose="020E0602020502020306" pitchFamily="34" charset="0"/>
              </a:rPr>
              <a:t>, L. (2014). What Should Teacher Educators Know and Be Able to Do? Perspectives From Practicing Teacher Educators. </a:t>
            </a:r>
            <a:r>
              <a:rPr lang="en-US" sz="1600" i="1" dirty="0">
                <a:latin typeface="Berlin Sans FB" panose="020E0602020502020306" pitchFamily="34" charset="0"/>
              </a:rPr>
              <a:t>Journal of Teacher Education</a:t>
            </a:r>
            <a:r>
              <a:rPr lang="en-US" sz="1600" dirty="0">
                <a:latin typeface="Berlin Sans FB" panose="020E0602020502020306" pitchFamily="34" charset="0"/>
              </a:rPr>
              <a:t>, 65(4), 284 –302.</a:t>
            </a:r>
            <a:endParaRPr lang="tr-TR" sz="1600" dirty="0">
              <a:latin typeface="Berlin Sans FB" panose="020E0602020502020306" pitchFamily="34" charset="0"/>
            </a:endParaRPr>
          </a:p>
          <a:p>
            <a:pPr marL="531813" indent="-531813" algn="just">
              <a:buNone/>
            </a:pPr>
            <a:r>
              <a:rPr lang="en-US" sz="1600" dirty="0" err="1">
                <a:latin typeface="Berlin Sans FB" panose="020E0602020502020306" pitchFamily="34" charset="0"/>
              </a:rPr>
              <a:t>Hökkä</a:t>
            </a:r>
            <a:r>
              <a:rPr lang="en-US" sz="1600" dirty="0">
                <a:latin typeface="Berlin Sans FB" panose="020E0602020502020306" pitchFamily="34" charset="0"/>
              </a:rPr>
              <a:t>, P., &amp; </a:t>
            </a:r>
            <a:r>
              <a:rPr lang="en-US" sz="1600" dirty="0" err="1">
                <a:latin typeface="Berlin Sans FB" panose="020E0602020502020306" pitchFamily="34" charset="0"/>
              </a:rPr>
              <a:t>Eteläpelto</a:t>
            </a:r>
            <a:r>
              <a:rPr lang="en-US" sz="1600" dirty="0">
                <a:latin typeface="Berlin Sans FB" panose="020E0602020502020306" pitchFamily="34" charset="0"/>
              </a:rPr>
              <a:t>, A. (2014). Seeking New Perspectives on the Development of Teacher Education: A Study of the Finnish Context. </a:t>
            </a:r>
            <a:r>
              <a:rPr lang="en-US" sz="1600" i="1" dirty="0">
                <a:latin typeface="Berlin Sans FB" panose="020E0602020502020306" pitchFamily="34" charset="0"/>
              </a:rPr>
              <a:t>Journal of Teacher Education</a:t>
            </a:r>
            <a:r>
              <a:rPr lang="en-US" sz="1600" dirty="0">
                <a:latin typeface="Berlin Sans FB" panose="020E0602020502020306" pitchFamily="34" charset="0"/>
              </a:rPr>
              <a:t>, 65(1), 39 –52.</a:t>
            </a:r>
            <a:endParaRPr lang="tr-TR" sz="1600" dirty="0">
              <a:latin typeface="Berlin Sans FB" panose="020E0602020502020306" pitchFamily="34" charset="0"/>
            </a:endParaRPr>
          </a:p>
          <a:p>
            <a:pPr marL="531813" indent="-531813" algn="just">
              <a:buNone/>
            </a:pPr>
            <a:r>
              <a:rPr lang="en-US" sz="1600" dirty="0" err="1">
                <a:latin typeface="Berlin Sans FB" panose="020E0602020502020306" pitchFamily="34" charset="0"/>
              </a:rPr>
              <a:t>Kelemen</a:t>
            </a:r>
            <a:r>
              <a:rPr lang="en-US" sz="1600" dirty="0">
                <a:latin typeface="Berlin Sans FB" panose="020E0602020502020306" pitchFamily="34" charset="0"/>
              </a:rPr>
              <a:t>, G. (2014). Ways to Improve the Training of Teachers for Early Education. </a:t>
            </a:r>
            <a:r>
              <a:rPr lang="en-US" sz="1600" i="1" dirty="0">
                <a:latin typeface="Berlin Sans FB" panose="020E0602020502020306" pitchFamily="34" charset="0"/>
              </a:rPr>
              <a:t>Journal Plus Education / </a:t>
            </a:r>
            <a:r>
              <a:rPr lang="en-US" sz="1600" i="1" dirty="0" err="1">
                <a:latin typeface="Berlin Sans FB" panose="020E0602020502020306" pitchFamily="34" charset="0"/>
              </a:rPr>
              <a:t>Educatia</a:t>
            </a:r>
            <a:r>
              <a:rPr lang="en-US" sz="1600" i="1" dirty="0">
                <a:latin typeface="Berlin Sans FB" panose="020E0602020502020306" pitchFamily="34" charset="0"/>
              </a:rPr>
              <a:t> Plus</a:t>
            </a:r>
            <a:r>
              <a:rPr lang="en-US" sz="1600" dirty="0">
                <a:latin typeface="Berlin Sans FB" panose="020E0602020502020306" pitchFamily="34" charset="0"/>
              </a:rPr>
              <a:t>, </a:t>
            </a:r>
            <a:r>
              <a:rPr lang="en-US" sz="1600" i="1" dirty="0">
                <a:latin typeface="Berlin Sans FB" panose="020E0602020502020306" pitchFamily="34" charset="0"/>
              </a:rPr>
              <a:t>10</a:t>
            </a:r>
            <a:r>
              <a:rPr lang="en-US" sz="1600" dirty="0">
                <a:latin typeface="Berlin Sans FB" panose="020E0602020502020306" pitchFamily="34" charset="0"/>
              </a:rPr>
              <a:t>(2), 165-176.</a:t>
            </a:r>
            <a:endParaRPr lang="tr-TR" sz="1600" dirty="0">
              <a:latin typeface="Berlin Sans FB" panose="020E0602020502020306" pitchFamily="34" charset="0"/>
            </a:endParaRPr>
          </a:p>
          <a:p>
            <a:pPr marL="531813" indent="-531813" algn="just">
              <a:buNone/>
            </a:pPr>
            <a:r>
              <a:rPr lang="en-US" sz="1600" dirty="0">
                <a:latin typeface="Berlin Sans FB" panose="020E0602020502020306" pitchFamily="34" charset="0"/>
              </a:rPr>
              <a:t> Rao, R. R. (2004). </a:t>
            </a:r>
            <a:r>
              <a:rPr lang="en-US" sz="1600" i="1" dirty="0">
                <a:latin typeface="Berlin Sans FB" panose="020E0602020502020306" pitchFamily="34" charset="0"/>
              </a:rPr>
              <a:t>Methods of Teacher Training.</a:t>
            </a:r>
            <a:r>
              <a:rPr lang="en-US" sz="1600" dirty="0">
                <a:latin typeface="Berlin Sans FB" panose="020E0602020502020306" pitchFamily="34" charset="0"/>
              </a:rPr>
              <a:t> New </a:t>
            </a:r>
            <a:r>
              <a:rPr lang="en-US" sz="1600" dirty="0" err="1">
                <a:latin typeface="Berlin Sans FB" panose="020E0602020502020306" pitchFamily="34" charset="0"/>
              </a:rPr>
              <a:t>Dherli</a:t>
            </a:r>
            <a:r>
              <a:rPr lang="en-US" sz="1600" dirty="0">
                <a:latin typeface="Berlin Sans FB" panose="020E0602020502020306" pitchFamily="34" charset="0"/>
              </a:rPr>
              <a:t>: Discovery Publishing </a:t>
            </a:r>
            <a:r>
              <a:rPr lang="en-US" sz="1600" dirty="0" smtClean="0">
                <a:latin typeface="Berlin Sans FB" panose="020E0602020502020306" pitchFamily="34" charset="0"/>
              </a:rPr>
              <a:t>House</a:t>
            </a:r>
            <a:endParaRPr lang="tr-TR" sz="1600" dirty="0" smtClean="0">
              <a:latin typeface="Berlin Sans FB" panose="020E0602020502020306" pitchFamily="34" charset="0"/>
            </a:endParaRPr>
          </a:p>
          <a:p>
            <a:pPr marL="531813" indent="-531813" algn="just">
              <a:buNone/>
            </a:pPr>
            <a:r>
              <a:rPr lang="en-US" sz="1600" dirty="0" err="1">
                <a:latin typeface="Berlin Sans FB" panose="020E0602020502020306" pitchFamily="34" charset="0"/>
              </a:rPr>
              <a:t>Türkkahraman</a:t>
            </a:r>
            <a:r>
              <a:rPr lang="en-US" sz="1600" dirty="0">
                <a:latin typeface="Berlin Sans FB" panose="020E0602020502020306" pitchFamily="34" charset="0"/>
              </a:rPr>
              <a:t>, M. M. (2014). Social Change, Education And Teacher Training Policies. </a:t>
            </a:r>
            <a:r>
              <a:rPr lang="en-US" sz="1600" i="1" dirty="0">
                <a:latin typeface="Berlin Sans FB" panose="020E0602020502020306" pitchFamily="34" charset="0"/>
              </a:rPr>
              <a:t>International Journal On New Trends In Education &amp; Their Implications (IJONTE)</a:t>
            </a:r>
            <a:r>
              <a:rPr lang="en-US" sz="1600" dirty="0">
                <a:latin typeface="Berlin Sans FB" panose="020E0602020502020306" pitchFamily="34" charset="0"/>
              </a:rPr>
              <a:t>, </a:t>
            </a:r>
            <a:r>
              <a:rPr lang="en-US" sz="1600" i="1" dirty="0">
                <a:latin typeface="Berlin Sans FB" panose="020E0602020502020306" pitchFamily="34" charset="0"/>
              </a:rPr>
              <a:t>5</a:t>
            </a:r>
            <a:r>
              <a:rPr lang="en-US" sz="1600" dirty="0">
                <a:latin typeface="Berlin Sans FB" panose="020E0602020502020306" pitchFamily="34" charset="0"/>
              </a:rPr>
              <a:t>(2), 26-33.</a:t>
            </a:r>
            <a:endParaRPr lang="tr-TR" sz="1600" dirty="0">
              <a:latin typeface="Berlin Sans FB" panose="020E0602020502020306" pitchFamily="34" charset="0"/>
            </a:endParaRPr>
          </a:p>
          <a:p>
            <a:pPr marL="531813" indent="-531813" algn="just">
              <a:buNone/>
            </a:pPr>
            <a:endParaRPr lang="tr-TR" sz="1600" dirty="0">
              <a:latin typeface="Berlin Sans FB" panose="020E0602020502020306" pitchFamily="34" charset="0"/>
            </a:endParaRPr>
          </a:p>
          <a:p>
            <a:pPr indent="0" algn="just">
              <a:buNone/>
            </a:pPr>
            <a:endParaRPr lang="tr-TR" sz="1600" dirty="0">
              <a:latin typeface="Berlin Sans FB" panose="020E0602020502020306" pitchFamily="34" charset="0"/>
            </a:endParaRPr>
          </a:p>
          <a:p>
            <a:endParaRPr lang="tr-TR" sz="1600" dirty="0"/>
          </a:p>
        </p:txBody>
      </p:sp>
    </p:spTree>
    <p:extLst>
      <p:ext uri="{BB962C8B-B14F-4D97-AF65-F5344CB8AC3E}">
        <p14:creationId xmlns:p14="http://schemas.microsoft.com/office/powerpoint/2010/main" val="1409148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ltDnDiag">
          <a:fgClr>
            <a:schemeClr val="accent5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331595" y="548640"/>
            <a:ext cx="6800850" cy="697116"/>
          </a:xfrm>
        </p:spPr>
        <p:txBody>
          <a:bodyPr>
            <a:noAutofit/>
          </a:bodyPr>
          <a:lstStyle/>
          <a:p>
            <a:r>
              <a:rPr lang="tr-TR" sz="2800" b="1" dirty="0" smtClean="0">
                <a:latin typeface="Berlin Sans FB" panose="020E0602020502020306" pitchFamily="34" charset="0"/>
              </a:rPr>
              <a:t>What IS TRAINING AND EDUCATION ?</a:t>
            </a:r>
            <a:endParaRPr lang="tr-TR" sz="2800" b="1" dirty="0">
              <a:latin typeface="Berlin Sans FB" panose="020E0602020502020306" pitchFamily="34" charset="0"/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90" y="2496091"/>
            <a:ext cx="3240405" cy="2373089"/>
          </a:xfrm>
          <a:noFill/>
        </p:spPr>
      </p:pic>
      <p:sp>
        <p:nvSpPr>
          <p:cNvPr id="5" name="Metin kutusu 4"/>
          <p:cNvSpPr txBox="1"/>
          <p:nvPr/>
        </p:nvSpPr>
        <p:spPr>
          <a:xfrm>
            <a:off x="326178" y="1291391"/>
            <a:ext cx="4680585" cy="53245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tr-TR" sz="2000" b="1" i="1" dirty="0" smtClean="0">
                <a:solidFill>
                  <a:schemeClr val="tx2"/>
                </a:solidFill>
                <a:latin typeface="Berlin Sans FB" panose="020E0602020502020306" pitchFamily="34" charset="0"/>
              </a:rPr>
              <a:t>Training :</a:t>
            </a:r>
          </a:p>
          <a:p>
            <a:endParaRPr lang="tr-TR" sz="2000" b="1" i="1" dirty="0" smtClean="0">
              <a:solidFill>
                <a:schemeClr val="tx2"/>
              </a:solidFill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sz="2000" dirty="0" smtClean="0">
                <a:solidFill>
                  <a:schemeClr val="tx1"/>
                </a:solidFill>
                <a:latin typeface="Berlin Sans FB" panose="020E0602020502020306" pitchFamily="34" charset="0"/>
              </a:rPr>
              <a:t>P</a:t>
            </a:r>
            <a:r>
              <a:rPr lang="en-US" sz="2000" dirty="0" err="1" smtClean="0">
                <a:solidFill>
                  <a:schemeClr val="tx1"/>
                </a:solidFill>
                <a:latin typeface="Berlin Sans FB" panose="020E0602020502020306" pitchFamily="34" charset="0"/>
              </a:rPr>
              <a:t>l</a:t>
            </a:r>
            <a:r>
              <a:rPr lang="en-US" sz="2000" dirty="0" err="1" smtClean="0">
                <a:latin typeface="Berlin Sans FB" panose="020E0602020502020306" pitchFamily="34" charset="0"/>
              </a:rPr>
              <a:t>anned</a:t>
            </a:r>
            <a:r>
              <a:rPr lang="en-US" sz="2000" dirty="0" smtClean="0">
                <a:latin typeface="Berlin Sans FB" panose="020E0602020502020306" pitchFamily="34" charset="0"/>
              </a:rPr>
              <a:t> systematic </a:t>
            </a:r>
            <a:r>
              <a:rPr lang="en-US" sz="2000" dirty="0">
                <a:latin typeface="Berlin Sans FB" panose="020E0602020502020306" pitchFamily="34" charset="0"/>
              </a:rPr>
              <a:t>effort </a:t>
            </a:r>
            <a:r>
              <a:rPr lang="en-US" sz="2000" dirty="0" smtClean="0">
                <a:latin typeface="Berlin Sans FB" panose="020E0602020502020306" pitchFamily="34" charset="0"/>
              </a:rPr>
              <a:t>modify </a:t>
            </a:r>
            <a:r>
              <a:rPr lang="tr-TR" sz="2000" dirty="0" smtClean="0">
                <a:latin typeface="Berlin Sans FB" panose="020E0602020502020306" pitchFamily="34" charset="0"/>
              </a:rPr>
              <a:t>/ </a:t>
            </a:r>
            <a:r>
              <a:rPr lang="en-US" sz="2000" dirty="0" smtClean="0">
                <a:latin typeface="Berlin Sans FB" panose="020E0602020502020306" pitchFamily="34" charset="0"/>
              </a:rPr>
              <a:t>develop </a:t>
            </a:r>
            <a:r>
              <a:rPr lang="en-US" sz="2000" dirty="0">
                <a:latin typeface="Berlin Sans FB" panose="020E0602020502020306" pitchFamily="34" charset="0"/>
              </a:rPr>
              <a:t>knowledge, </a:t>
            </a:r>
            <a:endParaRPr lang="tr-TR" sz="2000" dirty="0" smtClean="0"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tr-TR" sz="2000" dirty="0" smtClean="0"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Berlin Sans FB" panose="020E0602020502020306" pitchFamily="34" charset="0"/>
              </a:rPr>
              <a:t>S</a:t>
            </a:r>
            <a:r>
              <a:rPr lang="en-US" sz="2000" dirty="0" smtClean="0">
                <a:latin typeface="Berlin Sans FB" panose="020E0602020502020306" pitchFamily="34" charset="0"/>
              </a:rPr>
              <a:t>kills attitudes </a:t>
            </a:r>
            <a:r>
              <a:rPr lang="en-US" sz="2000" dirty="0">
                <a:latin typeface="Berlin Sans FB" panose="020E0602020502020306" pitchFamily="34" charset="0"/>
              </a:rPr>
              <a:t>learning experiences</a:t>
            </a:r>
            <a:r>
              <a:rPr lang="en-US" sz="2000" dirty="0" smtClean="0">
                <a:latin typeface="Berlin Sans FB" panose="020E0602020502020306" pitchFamily="34" charset="0"/>
              </a:rPr>
              <a:t>,</a:t>
            </a:r>
            <a:endParaRPr lang="tr-TR" sz="2000" dirty="0" smtClean="0"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tr-TR" sz="2000" dirty="0" smtClean="0"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Berlin Sans FB" panose="020E0602020502020306" pitchFamily="34" charset="0"/>
              </a:rPr>
              <a:t>A</a:t>
            </a:r>
            <a:r>
              <a:rPr lang="en-US" sz="2000" dirty="0" err="1" smtClean="0">
                <a:latin typeface="Berlin Sans FB" panose="020E0602020502020306" pitchFamily="34" charset="0"/>
              </a:rPr>
              <a:t>chieve</a:t>
            </a:r>
            <a:r>
              <a:rPr lang="en-US" sz="2000" dirty="0" smtClean="0">
                <a:latin typeface="Berlin Sans FB" panose="020E0602020502020306" pitchFamily="34" charset="0"/>
              </a:rPr>
              <a:t> </a:t>
            </a:r>
            <a:r>
              <a:rPr lang="en-US" sz="2000" dirty="0">
                <a:latin typeface="Berlin Sans FB" panose="020E0602020502020306" pitchFamily="34" charset="0"/>
              </a:rPr>
              <a:t>effective performance </a:t>
            </a:r>
            <a:r>
              <a:rPr lang="en-US" sz="2000" dirty="0" smtClean="0">
                <a:latin typeface="Berlin Sans FB" panose="020E0602020502020306" pitchFamily="34" charset="0"/>
              </a:rPr>
              <a:t>activity</a:t>
            </a:r>
            <a:r>
              <a:rPr lang="tr-TR" sz="2000" dirty="0" smtClean="0">
                <a:latin typeface="Berlin Sans FB" panose="020E0602020502020306" pitchFamily="34" charset="0"/>
              </a:rPr>
              <a:t>/ </a:t>
            </a:r>
            <a:r>
              <a:rPr lang="en-US" sz="2000" dirty="0" smtClean="0">
                <a:latin typeface="Berlin Sans FB" panose="020E0602020502020306" pitchFamily="34" charset="0"/>
              </a:rPr>
              <a:t>range activities</a:t>
            </a:r>
            <a:r>
              <a:rPr lang="tr-TR" sz="2000" dirty="0" smtClean="0">
                <a:latin typeface="Berlin Sans FB" panose="020E0602020502020306" pitchFamily="34" charset="0"/>
              </a:rPr>
              <a:t>.</a:t>
            </a:r>
          </a:p>
          <a:p>
            <a:endParaRPr lang="tr-TR" sz="2000" dirty="0">
              <a:latin typeface="Berlin Sans FB" panose="020E0602020502020306" pitchFamily="34" charset="0"/>
            </a:endParaRPr>
          </a:p>
          <a:p>
            <a:r>
              <a:rPr lang="tr-TR" sz="2000" b="1" i="1" dirty="0" err="1" smtClean="0">
                <a:solidFill>
                  <a:schemeClr val="tx2"/>
                </a:solidFill>
                <a:latin typeface="Berlin Sans FB" panose="020E0602020502020306" pitchFamily="34" charset="0"/>
              </a:rPr>
              <a:t>Education</a:t>
            </a:r>
            <a:r>
              <a:rPr lang="tr-TR" sz="2000" b="1" i="1" dirty="0">
                <a:solidFill>
                  <a:schemeClr val="tx2"/>
                </a:solidFill>
                <a:latin typeface="Berlin Sans FB" panose="020E0602020502020306" pitchFamily="34" charset="0"/>
              </a:rPr>
              <a:t> </a:t>
            </a:r>
            <a:r>
              <a:rPr lang="tr-TR" sz="2000" b="1" dirty="0" smtClean="0">
                <a:solidFill>
                  <a:schemeClr val="tx2"/>
                </a:solidFill>
                <a:latin typeface="Berlin Sans FB" panose="020E0602020502020306" pitchFamily="34" charset="0"/>
              </a:rPr>
              <a:t>: </a:t>
            </a:r>
          </a:p>
          <a:p>
            <a:endParaRPr lang="tr-TR" sz="2000" b="1" dirty="0" smtClean="0">
              <a:solidFill>
                <a:schemeClr val="tx2"/>
              </a:solidFill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sz="2000" dirty="0" smtClean="0">
                <a:latin typeface="Berlin Sans FB" panose="020E0602020502020306" pitchFamily="34" charset="0"/>
              </a:rPr>
              <a:t>Re</a:t>
            </a:r>
            <a:r>
              <a:rPr lang="en-US" sz="2000" dirty="0" smtClean="0">
                <a:latin typeface="Berlin Sans FB" panose="020E0602020502020306" pitchFamily="34" charset="0"/>
              </a:rPr>
              <a:t>construction </a:t>
            </a:r>
            <a:r>
              <a:rPr lang="tr-TR" sz="2000" dirty="0" smtClean="0">
                <a:latin typeface="Berlin Sans FB" panose="020E0602020502020306" pitchFamily="34" charset="0"/>
              </a:rPr>
              <a:t>/ </a:t>
            </a:r>
            <a:r>
              <a:rPr lang="en-US" sz="2000" dirty="0" smtClean="0">
                <a:latin typeface="Berlin Sans FB" panose="020E0602020502020306" pitchFamily="34" charset="0"/>
              </a:rPr>
              <a:t>reorganization</a:t>
            </a:r>
            <a:r>
              <a:rPr lang="tr-TR" sz="2000" dirty="0" smtClean="0">
                <a:latin typeface="Berlin Sans FB" panose="020E0602020502020306" pitchFamily="34" charset="0"/>
              </a:rPr>
              <a:t> </a:t>
            </a:r>
            <a:r>
              <a:rPr lang="en-US" sz="2000" dirty="0" smtClean="0">
                <a:latin typeface="Berlin Sans FB" panose="020E0602020502020306" pitchFamily="34" charset="0"/>
              </a:rPr>
              <a:t>experience adds meaning experience</a:t>
            </a:r>
            <a:endParaRPr lang="tr-TR" sz="2000" dirty="0" smtClean="0"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tr-TR" sz="2000" dirty="0" smtClean="0">
              <a:latin typeface="Berlin Sans FB" panose="020E0602020502020306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tr-TR" sz="2000" dirty="0">
                <a:latin typeface="Berlin Sans FB" panose="020E0602020502020306" pitchFamily="34" charset="0"/>
              </a:rPr>
              <a:t>I</a:t>
            </a:r>
            <a:r>
              <a:rPr lang="en-US" sz="2000" dirty="0" err="1" smtClean="0">
                <a:latin typeface="Berlin Sans FB" panose="020E0602020502020306" pitchFamily="34" charset="0"/>
              </a:rPr>
              <a:t>ncreases</a:t>
            </a:r>
            <a:r>
              <a:rPr lang="en-US" sz="2000" dirty="0" smtClean="0">
                <a:latin typeface="Berlin Sans FB" panose="020E0602020502020306" pitchFamily="34" charset="0"/>
              </a:rPr>
              <a:t> ability direct course</a:t>
            </a:r>
            <a:r>
              <a:rPr lang="tr-TR" sz="2000" dirty="0" smtClean="0">
                <a:latin typeface="Berlin Sans FB" panose="020E0602020502020306" pitchFamily="34" charset="0"/>
              </a:rPr>
              <a:t> </a:t>
            </a:r>
            <a:r>
              <a:rPr lang="en-US" sz="2000" dirty="0" smtClean="0">
                <a:latin typeface="Berlin Sans FB" panose="020E0602020502020306" pitchFamily="34" charset="0"/>
              </a:rPr>
              <a:t>subsequent experience</a:t>
            </a:r>
            <a:r>
              <a:rPr lang="tr-TR" sz="2000" dirty="0" smtClean="0">
                <a:latin typeface="Berlin Sans FB" panose="020E0602020502020306" pitchFamily="34" charset="0"/>
              </a:rPr>
              <a:t>.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" y="188595"/>
            <a:ext cx="1023870" cy="99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814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971550" y="1295400"/>
            <a:ext cx="7160895" cy="68580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latin typeface="Berlin Sans FB" panose="020E0602020502020306" pitchFamily="34" charset="0"/>
              </a:rPr>
              <a:t>What IS </a:t>
            </a:r>
            <a:r>
              <a:rPr lang="tr-TR" sz="3200" b="1" dirty="0" err="1" smtClean="0">
                <a:latin typeface="Berlin Sans FB" panose="020E0602020502020306" pitchFamily="34" charset="0"/>
              </a:rPr>
              <a:t>the</a:t>
            </a:r>
            <a:r>
              <a:rPr lang="tr-TR" sz="3200" b="1" dirty="0" smtClean="0">
                <a:latin typeface="Berlin Sans FB" panose="020E0602020502020306" pitchFamily="34" charset="0"/>
              </a:rPr>
              <a:t> </a:t>
            </a:r>
            <a:r>
              <a:rPr lang="tr-TR" sz="3200" b="1" dirty="0" err="1" smtClean="0">
                <a:latin typeface="Berlin Sans FB" panose="020E0602020502020306" pitchFamily="34" charset="0"/>
              </a:rPr>
              <a:t>difference</a:t>
            </a:r>
            <a:r>
              <a:rPr lang="tr-TR" sz="3200" b="1" dirty="0" smtClean="0">
                <a:latin typeface="Berlin Sans FB" panose="020E0602020502020306" pitchFamily="34" charset="0"/>
              </a:rPr>
              <a:t>?</a:t>
            </a:r>
            <a:endParaRPr lang="tr-TR" sz="3200" b="1" dirty="0">
              <a:latin typeface="Berlin Sans FB" panose="020E0602020502020306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E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ducation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 related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to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theory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T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raining related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to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practice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. </a:t>
            </a:r>
          </a:p>
          <a:p>
            <a:endParaRPr lang="tr-TR" dirty="0">
              <a:latin typeface="Berlin Sans FB" panose="020E0602020502020306" pitchFamily="34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140" y="3789045"/>
            <a:ext cx="3093720" cy="14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50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Metin kutusu 4"/>
          <p:cNvSpPr txBox="1"/>
          <p:nvPr/>
        </p:nvSpPr>
        <p:spPr>
          <a:xfrm>
            <a:off x="1691640" y="1660762"/>
            <a:ext cx="5935838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" dirty="0" err="1" smtClean="0">
                <a:latin typeface="Berlin Sans FB" panose="020E0602020502020306" pitchFamily="34" charset="0"/>
              </a:rPr>
              <a:t>Rao</a:t>
            </a:r>
            <a:r>
              <a:rPr lang="tr-TR" sz="1800" dirty="0" smtClean="0">
                <a:latin typeface="Berlin Sans FB" panose="020E0602020502020306" pitchFamily="34" charset="0"/>
              </a:rPr>
              <a:t> : </a:t>
            </a:r>
            <a:r>
              <a:rPr lang="en-US" sz="2000" dirty="0">
                <a:latin typeface="Berlin Sans FB" panose="020E0602020502020306" pitchFamily="34" charset="0"/>
                <a:ea typeface="Times New Roman"/>
              </a:rPr>
              <a:t>“</a:t>
            </a:r>
            <a:r>
              <a:rPr lang="tr-TR" sz="1800" dirty="0" smtClean="0">
                <a:latin typeface="Berlin Sans FB" panose="020E0602020502020306" pitchFamily="34" charset="0"/>
              </a:rPr>
              <a:t>I</a:t>
            </a:r>
            <a:r>
              <a:rPr lang="en-US" sz="1800" dirty="0" smtClean="0">
                <a:latin typeface="Berlin Sans FB" panose="020E0602020502020306" pitchFamily="34" charset="0"/>
              </a:rPr>
              <a:t>f </a:t>
            </a:r>
            <a:r>
              <a:rPr lang="en-US" sz="1800" dirty="0">
                <a:latin typeface="Berlin Sans FB" panose="020E0602020502020306" pitchFamily="34" charset="0"/>
              </a:rPr>
              <a:t>a revolution in education has to be initiated; it is the teacher-education which can be taken as the starting point.” 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endParaRPr lang="tr-TR" sz="1800" dirty="0">
              <a:latin typeface="Berlin Sans FB" panose="020E0602020502020306" pitchFamily="34" charset="0"/>
            </a:endParaRPr>
          </a:p>
          <a:p>
            <a:endParaRPr lang="tr-TR" sz="1800" dirty="0">
              <a:latin typeface="Berlin Sans FB" panose="020E0602020502020306" pitchFamily="34" charset="0"/>
            </a:endParaRPr>
          </a:p>
          <a:p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smtClean="0">
                <a:latin typeface="Berlin Sans FB" panose="020E0602020502020306" pitchFamily="34" charset="0"/>
              </a:rPr>
              <a:t>S</a:t>
            </a:r>
            <a:r>
              <a:rPr lang="en-US" sz="1800" dirty="0" err="1" smtClean="0">
                <a:latin typeface="Berlin Sans FB" panose="020E0602020502020306" pitchFamily="34" charset="0"/>
              </a:rPr>
              <a:t>ufficient</a:t>
            </a:r>
            <a:r>
              <a:rPr lang="en-US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>
                <a:latin typeface="Berlin Sans FB" panose="020E0602020502020306" pitchFamily="34" charset="0"/>
              </a:rPr>
              <a:t>knowledge </a:t>
            </a:r>
            <a:r>
              <a:rPr lang="en-US" sz="1800" dirty="0" smtClean="0">
                <a:latin typeface="Berlin Sans FB" panose="020E0602020502020306" pitchFamily="34" charset="0"/>
              </a:rPr>
              <a:t>field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smtClean="0">
                <a:latin typeface="Berlin Sans FB" panose="020E0602020502020306" pitchFamily="34" charset="0"/>
              </a:rPr>
              <a:t>E</a:t>
            </a:r>
            <a:r>
              <a:rPr lang="en-US" sz="1800" dirty="0" smtClean="0">
                <a:latin typeface="Berlin Sans FB" panose="020E0602020502020306" pitchFamily="34" charset="0"/>
              </a:rPr>
              <a:t>quipped </a:t>
            </a:r>
            <a:r>
              <a:rPr lang="en-US" sz="1800" dirty="0" smtClean="0">
                <a:latin typeface="Berlin Sans FB" panose="020E0602020502020306" pitchFamily="34" charset="0"/>
              </a:rPr>
              <a:t>skills attitudes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err="1" smtClean="0">
                <a:latin typeface="Berlin Sans FB" panose="020E0602020502020306" pitchFamily="34" charset="0"/>
              </a:rPr>
              <a:t>Love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tr-TR" sz="1800" dirty="0" err="1" smtClean="0">
                <a:latin typeface="Berlin Sans FB" panose="020E0602020502020306" pitchFamily="34" charset="0"/>
              </a:rPr>
              <a:t>teaching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tr-TR" sz="1800" dirty="0" err="1" smtClean="0">
                <a:latin typeface="Berlin Sans FB" panose="020E0602020502020306" pitchFamily="34" charset="0"/>
              </a:rPr>
              <a:t>profession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err="1" smtClean="0">
                <a:latin typeface="Berlin Sans FB" panose="020E0602020502020306" pitchFamily="34" charset="0"/>
              </a:rPr>
              <a:t>Choose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tr-TR" sz="1800" dirty="0" err="1" smtClean="0">
                <a:latin typeface="Berlin Sans FB" panose="020E0602020502020306" pitchFamily="34" charset="0"/>
              </a:rPr>
              <a:t>job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tr-TR" sz="1800" dirty="0" err="1" smtClean="0">
                <a:latin typeface="Berlin Sans FB" panose="020E0602020502020306" pitchFamily="34" charset="0"/>
              </a:rPr>
              <a:t>willingly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smtClean="0">
                <a:latin typeface="Berlin Sans FB" panose="020E0602020502020306" pitchFamily="34" charset="0"/>
              </a:rPr>
              <a:t>P</a:t>
            </a:r>
            <a:r>
              <a:rPr lang="en-US" sz="1800" dirty="0" err="1" smtClean="0">
                <a:latin typeface="Berlin Sans FB" panose="020E0602020502020306" pitchFamily="34" charset="0"/>
              </a:rPr>
              <a:t>repared</a:t>
            </a:r>
            <a:r>
              <a:rPr lang="en-US" sz="1800" dirty="0" smtClean="0">
                <a:latin typeface="Berlin Sans FB" panose="020E0602020502020306" pitchFamily="34" charset="0"/>
              </a:rPr>
              <a:t> take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 smtClean="0">
                <a:latin typeface="Berlin Sans FB" panose="020E0602020502020306" pitchFamily="34" charset="0"/>
              </a:rPr>
              <a:t>heavy </a:t>
            </a:r>
            <a:r>
              <a:rPr lang="en-US" sz="1800" dirty="0">
                <a:latin typeface="Berlin Sans FB" panose="020E0602020502020306" pitchFamily="34" charset="0"/>
              </a:rPr>
              <a:t>responsibility</a:t>
            </a:r>
            <a:endParaRPr lang="tr-TR" sz="18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1662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371600" y="1268730"/>
            <a:ext cx="6400800" cy="4680585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tr-TR" dirty="0" err="1" smtClean="0">
                <a:latin typeface="Berlin Sans FB" panose="020E0602020502020306" pitchFamily="34" charset="0"/>
              </a:rPr>
              <a:t>Türkkahraman</a:t>
            </a:r>
            <a:r>
              <a:rPr lang="tr-TR" dirty="0" smtClean="0">
                <a:latin typeface="Berlin Sans FB" panose="020E0602020502020306" pitchFamily="34" charset="0"/>
              </a:rPr>
              <a:t>:</a:t>
            </a:r>
          </a:p>
          <a:p>
            <a:pPr indent="0">
              <a:buNone/>
            </a:pPr>
            <a:endParaRPr lang="tr-TR" dirty="0" smtClean="0">
              <a:latin typeface="Berlin Sans FB" panose="020E0602020502020306" pitchFamily="34" charset="0"/>
            </a:endParaRPr>
          </a:p>
          <a:p>
            <a:pPr indent="0">
              <a:buNone/>
            </a:pPr>
            <a:r>
              <a:rPr lang="tr-TR" dirty="0" smtClean="0">
                <a:latin typeface="Berlin Sans FB" panose="020E0602020502020306" pitchFamily="34" charset="0"/>
              </a:rPr>
              <a:t> “…S</a:t>
            </a:r>
            <a:r>
              <a:rPr lang="en-US" dirty="0" err="1" smtClean="0">
                <a:latin typeface="Berlin Sans FB" panose="020E0602020502020306" pitchFamily="34" charset="0"/>
              </a:rPr>
              <a:t>tudent</a:t>
            </a:r>
            <a:r>
              <a:rPr lang="en-US" dirty="0" smtClean="0">
                <a:latin typeface="Berlin Sans FB" panose="020E0602020502020306" pitchFamily="34" charset="0"/>
              </a:rPr>
              <a:t> </a:t>
            </a:r>
            <a:r>
              <a:rPr lang="en-US" dirty="0">
                <a:latin typeface="Berlin Sans FB" panose="020E0602020502020306" pitchFamily="34" charset="0"/>
              </a:rPr>
              <a:t>success depends on genetics 50%, teacher quality 30%, and other factors 20%. This finding underlines the close relationship between the quality of schools and the quality of teachers</a:t>
            </a:r>
            <a:r>
              <a:rPr lang="en-US" dirty="0" smtClean="0">
                <a:latin typeface="Berlin Sans FB" panose="020E0602020502020306" pitchFamily="34" charset="0"/>
              </a:rPr>
              <a:t>.”</a:t>
            </a:r>
            <a:endParaRPr lang="tr-TR" dirty="0" smtClean="0">
              <a:latin typeface="Berlin Sans FB" panose="020E0602020502020306" pitchFamily="34" charset="0"/>
            </a:endParaRPr>
          </a:p>
          <a:p>
            <a:pPr indent="0">
              <a:buNone/>
            </a:pPr>
            <a:endParaRPr lang="tr-TR" dirty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well </a:t>
            </a:r>
            <a:r>
              <a:rPr lang="en-US" dirty="0" smtClean="0"/>
              <a:t>educated</a:t>
            </a:r>
            <a:endParaRPr lang="tr-T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effective</a:t>
            </a:r>
            <a:endParaRPr lang="tr-T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qualified </a:t>
            </a:r>
            <a:endParaRPr lang="tr-T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to </a:t>
            </a:r>
            <a:r>
              <a:rPr lang="en-US" dirty="0"/>
              <a:t>provide </a:t>
            </a:r>
            <a:r>
              <a:rPr lang="en-US" dirty="0" smtClean="0"/>
              <a:t>illuminated </a:t>
            </a:r>
            <a:r>
              <a:rPr lang="en-US" dirty="0"/>
              <a:t>generation </a:t>
            </a:r>
            <a:endParaRPr lang="tr-T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help  </a:t>
            </a:r>
            <a:r>
              <a:rPr lang="en-US" dirty="0"/>
              <a:t>development </a:t>
            </a:r>
            <a:r>
              <a:rPr lang="en-US" dirty="0" smtClean="0"/>
              <a:t>teacher </a:t>
            </a:r>
            <a:r>
              <a:rPr lang="en-US" dirty="0"/>
              <a:t>education. </a:t>
            </a:r>
            <a:endParaRPr lang="tr-TR" dirty="0">
              <a:latin typeface="Berlin Sans FB" panose="020E0602020502020306" pitchFamily="34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703" y="3429000"/>
            <a:ext cx="2857240" cy="19007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97094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" name="Metin kutusu 4"/>
          <p:cNvSpPr txBox="1"/>
          <p:nvPr/>
        </p:nvSpPr>
        <p:spPr>
          <a:xfrm>
            <a:off x="651169" y="905188"/>
            <a:ext cx="7881326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Berlin Sans FB" panose="020E0602020502020306" pitchFamily="34" charset="0"/>
              </a:rPr>
              <a:t>SEEK</a:t>
            </a:r>
            <a:r>
              <a:rPr lang="tr-TR" sz="2000" dirty="0" smtClean="0">
                <a:latin typeface="Berlin Sans FB" panose="020E0602020502020306" pitchFamily="34" charset="0"/>
              </a:rPr>
              <a:t>I</a:t>
            </a:r>
            <a:r>
              <a:rPr lang="en-US" sz="2000" dirty="0" smtClean="0">
                <a:latin typeface="Berlin Sans FB" panose="020E0602020502020306" pitchFamily="34" charset="0"/>
              </a:rPr>
              <a:t>NG NEW PERSPECT</a:t>
            </a:r>
            <a:r>
              <a:rPr lang="tr-TR" sz="2000" dirty="0" smtClean="0">
                <a:latin typeface="Berlin Sans FB" panose="020E0602020502020306" pitchFamily="34" charset="0"/>
              </a:rPr>
              <a:t>I</a:t>
            </a:r>
            <a:r>
              <a:rPr lang="en-US" sz="2000" dirty="0" smtClean="0">
                <a:latin typeface="Berlin Sans FB" panose="020E0602020502020306" pitchFamily="34" charset="0"/>
              </a:rPr>
              <a:t>VES ON THE DEVELOPMENT OF TEACHER EDUCAT</a:t>
            </a:r>
            <a:r>
              <a:rPr lang="tr-TR" sz="2000" dirty="0" smtClean="0">
                <a:latin typeface="Berlin Sans FB" panose="020E0602020502020306" pitchFamily="34" charset="0"/>
              </a:rPr>
              <a:t>I</a:t>
            </a:r>
            <a:r>
              <a:rPr lang="en-US" sz="2000" dirty="0" smtClean="0">
                <a:latin typeface="Berlin Sans FB" panose="020E0602020502020306" pitchFamily="34" charset="0"/>
              </a:rPr>
              <a:t>ON: A STUDY OF THE F</a:t>
            </a:r>
            <a:r>
              <a:rPr lang="tr-TR" sz="2000" dirty="0" smtClean="0">
                <a:latin typeface="Berlin Sans FB" panose="020E0602020502020306" pitchFamily="34" charset="0"/>
              </a:rPr>
              <a:t>I</a:t>
            </a:r>
            <a:r>
              <a:rPr lang="en-US" sz="2000" dirty="0" smtClean="0">
                <a:latin typeface="Berlin Sans FB" panose="020E0602020502020306" pitchFamily="34" charset="0"/>
              </a:rPr>
              <a:t>NN</a:t>
            </a:r>
            <a:r>
              <a:rPr lang="tr-TR" sz="2000" dirty="0" smtClean="0">
                <a:latin typeface="Berlin Sans FB" panose="020E0602020502020306" pitchFamily="34" charset="0"/>
              </a:rPr>
              <a:t>I</a:t>
            </a:r>
            <a:r>
              <a:rPr lang="en-US" sz="2000" dirty="0" smtClean="0">
                <a:latin typeface="Berlin Sans FB" panose="020E0602020502020306" pitchFamily="34" charset="0"/>
              </a:rPr>
              <a:t>SH CONTEXT</a:t>
            </a:r>
            <a:endParaRPr lang="tr-TR" sz="2000" dirty="0" smtClean="0">
              <a:latin typeface="Berlin Sans FB" panose="020E0602020502020306" pitchFamily="34" charset="0"/>
            </a:endParaRPr>
          </a:p>
          <a:p>
            <a:endParaRPr lang="tr-TR" sz="2000" dirty="0">
              <a:latin typeface="Berlin Sans FB" panose="020E0602020502020306" pitchFamily="34" charset="0"/>
            </a:endParaRPr>
          </a:p>
          <a:p>
            <a:pPr algn="ctr"/>
            <a:r>
              <a:rPr lang="tr-TR" sz="2000" dirty="0" smtClean="0">
                <a:latin typeface="Berlin Sans FB" panose="020E0602020502020306" pitchFamily="34" charset="0"/>
              </a:rPr>
              <a:t>(</a:t>
            </a:r>
            <a:r>
              <a:rPr lang="tr-TR" sz="2000" dirty="0">
                <a:latin typeface="Berlin Sans FB" panose="020E0602020502020306" pitchFamily="34" charset="0"/>
              </a:rPr>
              <a:t>HÖKKÄ’S AND ETELÄPELTO </a:t>
            </a:r>
            <a:r>
              <a:rPr lang="tr-TR" sz="2000" dirty="0" smtClean="0">
                <a:latin typeface="Berlin Sans FB" panose="020E0602020502020306" pitchFamily="34" charset="0"/>
              </a:rPr>
              <a:t>)</a:t>
            </a:r>
            <a:endParaRPr lang="tr-TR" sz="2000" dirty="0">
              <a:latin typeface="Berlin Sans FB" panose="020E0602020502020306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1092418" y="2708910"/>
            <a:ext cx="708003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err="1" smtClean="0">
                <a:latin typeface="Berlin Sans FB" panose="020E0602020502020306" pitchFamily="34" charset="0"/>
              </a:rPr>
              <a:t>Try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tr-TR" sz="1800" dirty="0" err="1" smtClean="0">
                <a:latin typeface="Berlin Sans FB" panose="020E0602020502020306" pitchFamily="34" charset="0"/>
              </a:rPr>
              <a:t>specify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tr-TR" sz="1800" dirty="0" err="1" smtClean="0">
                <a:latin typeface="Berlin Sans FB" panose="020E0602020502020306" pitchFamily="34" charset="0"/>
              </a:rPr>
              <a:t>di</a:t>
            </a:r>
            <a:r>
              <a:rPr lang="en-US" sz="1800" dirty="0" err="1" smtClean="0">
                <a:latin typeface="Berlin Sans FB" panose="020E0602020502020306" pitchFamily="34" charset="0"/>
              </a:rPr>
              <a:t>fficulties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 smtClean="0">
                <a:latin typeface="Berlin Sans FB" panose="020E0602020502020306" pitchFamily="34" charset="0"/>
              </a:rPr>
              <a:t>development </a:t>
            </a:r>
            <a:r>
              <a:rPr lang="en-US" sz="1800" dirty="0">
                <a:latin typeface="Berlin Sans FB" panose="020E0602020502020306" pitchFamily="34" charset="0"/>
              </a:rPr>
              <a:t>teacher </a:t>
            </a:r>
            <a:r>
              <a:rPr lang="en-US" sz="1800" dirty="0" smtClean="0">
                <a:latin typeface="Berlin Sans FB" panose="020E0602020502020306" pitchFamily="34" charset="0"/>
              </a:rPr>
              <a:t>education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 smtClean="0">
                <a:latin typeface="Berlin Sans FB" panose="020E0602020502020306" pitchFamily="34" charset="0"/>
              </a:rPr>
              <a:t>solve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 smtClean="0">
                <a:latin typeface="Berlin Sans FB" panose="020E0602020502020306" pitchFamily="34" charset="0"/>
              </a:rPr>
              <a:t>obstacles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>
              <a:lnSpc>
                <a:spcPct val="150000"/>
              </a:lnSpc>
            </a:pP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smtClean="0">
                <a:latin typeface="Berlin Sans FB" panose="020E0602020502020306" pitchFamily="34" charset="0"/>
              </a:rPr>
              <a:t>D</a:t>
            </a:r>
            <a:r>
              <a:rPr lang="en-US" sz="1800" dirty="0" err="1" smtClean="0">
                <a:latin typeface="Berlin Sans FB" panose="020E0602020502020306" pitchFamily="34" charset="0"/>
              </a:rPr>
              <a:t>evelopments</a:t>
            </a:r>
            <a:r>
              <a:rPr lang="en-US" sz="1800" dirty="0" smtClean="0">
                <a:latin typeface="Berlin Sans FB" panose="020E0602020502020306" pitchFamily="34" charset="0"/>
              </a:rPr>
              <a:t> today</a:t>
            </a:r>
            <a:r>
              <a:rPr lang="en-US" sz="1800" dirty="0">
                <a:latin typeface="Berlin Sans FB" panose="020E0602020502020306" pitchFamily="34" charset="0"/>
              </a:rPr>
              <a:t>, </a:t>
            </a:r>
            <a:r>
              <a:rPr lang="en-US" sz="1800" dirty="0" smtClean="0">
                <a:latin typeface="Berlin Sans FB" panose="020E0602020502020306" pitchFamily="34" charset="0"/>
              </a:rPr>
              <a:t>occurred </a:t>
            </a:r>
            <a:r>
              <a:rPr lang="en-US" sz="1800" dirty="0">
                <a:latin typeface="Berlin Sans FB" panose="020E0602020502020306" pitchFamily="34" charset="0"/>
              </a:rPr>
              <a:t>many </a:t>
            </a:r>
            <a:r>
              <a:rPr lang="en-US" sz="1800" dirty="0" smtClean="0">
                <a:latin typeface="Berlin Sans FB" panose="020E0602020502020306" pitchFamily="34" charset="0"/>
              </a:rPr>
              <a:t>challenges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err="1" smtClean="0">
                <a:latin typeface="Berlin Sans FB" panose="020E0602020502020306" pitchFamily="34" charset="0"/>
              </a:rPr>
              <a:t>Therefore</a:t>
            </a:r>
            <a:r>
              <a:rPr lang="tr-TR" sz="1800" dirty="0" smtClean="0">
                <a:latin typeface="Berlin Sans FB" panose="020E0602020502020306" pitchFamily="34" charset="0"/>
              </a:rPr>
              <a:t>, r</a:t>
            </a:r>
            <a:r>
              <a:rPr lang="en-US" sz="1800" dirty="0" err="1" smtClean="0">
                <a:latin typeface="Berlin Sans FB" panose="020E0602020502020306" pitchFamily="34" charset="0"/>
              </a:rPr>
              <a:t>equirement</a:t>
            </a:r>
            <a:r>
              <a:rPr lang="en-US" sz="1800" dirty="0" smtClean="0">
                <a:latin typeface="Berlin Sans FB" panose="020E0602020502020306" pitchFamily="34" charset="0"/>
              </a:rPr>
              <a:t> development</a:t>
            </a:r>
            <a:r>
              <a:rPr lang="tr-TR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 smtClean="0">
                <a:latin typeface="Berlin Sans FB" panose="020E0602020502020306" pitchFamily="34" charset="0"/>
              </a:rPr>
              <a:t>teachers</a:t>
            </a:r>
            <a:r>
              <a:rPr lang="tr-TR" sz="1800" dirty="0" smtClean="0">
                <a:latin typeface="Berlin Sans FB" panose="020E0602020502020306" pitchFamily="34" charset="0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tr-TR" sz="1800" dirty="0" smtClean="0">
                <a:latin typeface="Berlin Sans FB" panose="020E0602020502020306" pitchFamily="34" charset="0"/>
              </a:rPr>
              <a:t>E</a:t>
            </a:r>
            <a:r>
              <a:rPr lang="en-US" sz="1800" dirty="0" err="1" smtClean="0">
                <a:latin typeface="Berlin Sans FB" panose="020E0602020502020306" pitchFamily="34" charset="0"/>
              </a:rPr>
              <a:t>ducation</a:t>
            </a:r>
            <a:r>
              <a:rPr lang="en-US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>
                <a:latin typeface="Berlin Sans FB" panose="020E0602020502020306" pitchFamily="34" charset="0"/>
              </a:rPr>
              <a:t>quality became global issue. </a:t>
            </a:r>
            <a:endParaRPr lang="tr-TR" sz="1800" dirty="0">
              <a:latin typeface="Berlin Sans FB" panose="020E0602020502020306" pitchFamily="34" charset="0"/>
            </a:endParaRPr>
          </a:p>
          <a:p>
            <a:pPr>
              <a:lnSpc>
                <a:spcPct val="150000"/>
              </a:lnSpc>
            </a:pPr>
            <a:endParaRPr lang="tr-TR" sz="1800" dirty="0">
              <a:latin typeface="Berlin Sans FB" panose="020E0602020502020306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tr-TR" sz="1800" dirty="0"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711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7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51460" y="1988820"/>
            <a:ext cx="5720715" cy="3277234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 err="1" smtClean="0">
                <a:latin typeface="Berlin Sans FB" panose="020E0602020502020306" pitchFamily="34" charset="0"/>
              </a:rPr>
              <a:t>In</a:t>
            </a:r>
            <a:r>
              <a:rPr lang="tr-TR" dirty="0" smtClean="0">
                <a:latin typeface="Berlin Sans FB" panose="020E0602020502020306" pitchFamily="34" charset="0"/>
              </a:rPr>
              <a:t> </a:t>
            </a:r>
            <a:r>
              <a:rPr lang="tr-TR" dirty="0" err="1">
                <a:latin typeface="Berlin Sans FB" panose="020E0602020502020306" pitchFamily="34" charset="0"/>
              </a:rPr>
              <a:t>Finland</a:t>
            </a:r>
            <a:endParaRPr lang="tr-TR" dirty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>
                <a:latin typeface="Berlin Sans FB" panose="020E0602020502020306" pitchFamily="34" charset="0"/>
              </a:rPr>
              <a:t>Three </a:t>
            </a:r>
            <a:r>
              <a:rPr lang="tr-TR" dirty="0" err="1">
                <a:latin typeface="Berlin Sans FB" panose="020E0602020502020306" pitchFamily="34" charset="0"/>
              </a:rPr>
              <a:t>major</a:t>
            </a:r>
            <a:r>
              <a:rPr lang="tr-TR" dirty="0">
                <a:latin typeface="Berlin Sans FB" panose="020E0602020502020306" pitchFamily="34" charset="0"/>
              </a:rPr>
              <a:t> </a:t>
            </a:r>
            <a:r>
              <a:rPr lang="tr-TR" dirty="0" err="1">
                <a:latin typeface="Berlin Sans FB" panose="020E0602020502020306" pitchFamily="34" charset="0"/>
              </a:rPr>
              <a:t>challenges</a:t>
            </a:r>
            <a:r>
              <a:rPr lang="tr-TR" dirty="0">
                <a:latin typeface="Berlin Sans FB" panose="020E0602020502020306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>
                <a:latin typeface="Berlin Sans FB" panose="020E0602020502020306" pitchFamily="34" charset="0"/>
              </a:rPr>
              <a:t>S</a:t>
            </a:r>
            <a:r>
              <a:rPr lang="en-US" dirty="0" err="1">
                <a:latin typeface="Berlin Sans FB" panose="020E0602020502020306" pitchFamily="34" charset="0"/>
              </a:rPr>
              <a:t>upported</a:t>
            </a:r>
            <a:r>
              <a:rPr lang="en-US" dirty="0">
                <a:latin typeface="Berlin Sans FB" panose="020E0602020502020306" pitchFamily="34" charset="0"/>
              </a:rPr>
              <a:t> provide professional learning organizational </a:t>
            </a:r>
            <a:r>
              <a:rPr lang="en-US" dirty="0" smtClean="0">
                <a:latin typeface="Berlin Sans FB" panose="020E0602020502020306" pitchFamily="34" charset="0"/>
              </a:rPr>
              <a:t>change</a:t>
            </a:r>
            <a:endParaRPr lang="tr-TR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 smtClean="0">
                <a:latin typeface="Berlin Sans FB" panose="020E0602020502020306" pitchFamily="34" charset="0"/>
              </a:rPr>
              <a:t>U</a:t>
            </a:r>
            <a:r>
              <a:rPr lang="en-US" dirty="0" err="1" smtClean="0">
                <a:latin typeface="Berlin Sans FB" panose="020E0602020502020306" pitchFamily="34" charset="0"/>
              </a:rPr>
              <a:t>nder</a:t>
            </a:r>
            <a:r>
              <a:rPr lang="en-US" dirty="0" smtClean="0">
                <a:latin typeface="Berlin Sans FB" panose="020E0602020502020306" pitchFamily="34" charset="0"/>
              </a:rPr>
              <a:t> </a:t>
            </a:r>
            <a:r>
              <a:rPr lang="en-US" dirty="0">
                <a:latin typeface="Berlin Sans FB" panose="020E0602020502020306" pitchFamily="34" charset="0"/>
              </a:rPr>
              <a:t>pressure </a:t>
            </a:r>
            <a:r>
              <a:rPr lang="en-US" dirty="0" smtClean="0">
                <a:latin typeface="Berlin Sans FB" panose="020E0602020502020306" pitchFamily="34" charset="0"/>
              </a:rPr>
              <a:t>changes society </a:t>
            </a:r>
            <a:r>
              <a:rPr lang="tr-TR" dirty="0" smtClean="0">
                <a:latin typeface="Berlin Sans FB" panose="020E0602020502020306" pitchFamily="34" charset="0"/>
              </a:rPr>
              <a:t>/ </a:t>
            </a:r>
            <a:r>
              <a:rPr lang="en-US" dirty="0" smtClean="0">
                <a:latin typeface="Berlin Sans FB" panose="020E0602020502020306" pitchFamily="34" charset="0"/>
              </a:rPr>
              <a:t>education system</a:t>
            </a:r>
            <a:endParaRPr lang="tr-TR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dirty="0" smtClean="0">
                <a:latin typeface="Berlin Sans FB" panose="020E0602020502020306" pitchFamily="34" charset="0"/>
              </a:rPr>
              <a:t>S</a:t>
            </a:r>
            <a:r>
              <a:rPr lang="en-US" dirty="0" err="1" smtClean="0">
                <a:latin typeface="Berlin Sans FB" panose="020E0602020502020306" pitchFamily="34" charset="0"/>
              </a:rPr>
              <a:t>ociety</a:t>
            </a:r>
            <a:r>
              <a:rPr lang="en-US" dirty="0" smtClean="0">
                <a:latin typeface="Berlin Sans FB" panose="020E0602020502020306" pitchFamily="34" charset="0"/>
              </a:rPr>
              <a:t> </a:t>
            </a:r>
            <a:r>
              <a:rPr lang="tr-TR" dirty="0">
                <a:latin typeface="Berlin Sans FB" panose="020E0602020502020306" pitchFamily="34" charset="0"/>
              </a:rPr>
              <a:t>/</a:t>
            </a:r>
            <a:r>
              <a:rPr lang="en-US" dirty="0" smtClean="0">
                <a:latin typeface="Berlin Sans FB" panose="020E0602020502020306" pitchFamily="34" charset="0"/>
              </a:rPr>
              <a:t>changeable </a:t>
            </a:r>
            <a:r>
              <a:rPr lang="en-US" dirty="0">
                <a:latin typeface="Berlin Sans FB" panose="020E0602020502020306" pitchFamily="34" charset="0"/>
              </a:rPr>
              <a:t>education system </a:t>
            </a:r>
            <a:r>
              <a:rPr lang="en-US" dirty="0" smtClean="0">
                <a:latin typeface="Berlin Sans FB" panose="020E0602020502020306" pitchFamily="34" charset="0"/>
              </a:rPr>
              <a:t>major </a:t>
            </a:r>
            <a:r>
              <a:rPr lang="en-US" dirty="0">
                <a:latin typeface="Berlin Sans FB" panose="020E0602020502020306" pitchFamily="34" charset="0"/>
              </a:rPr>
              <a:t>effect </a:t>
            </a:r>
            <a:r>
              <a:rPr lang="en-US" dirty="0" smtClean="0">
                <a:latin typeface="Berlin Sans FB" panose="020E0602020502020306" pitchFamily="34" charset="0"/>
              </a:rPr>
              <a:t>teacher </a:t>
            </a:r>
            <a:r>
              <a:rPr lang="en-US" dirty="0">
                <a:latin typeface="Berlin Sans FB" panose="020E0602020502020306" pitchFamily="34" charset="0"/>
              </a:rPr>
              <a:t>education.</a:t>
            </a:r>
          </a:p>
          <a:p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175" y="2333091"/>
            <a:ext cx="2924364" cy="2605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Metin kutusu 5"/>
          <p:cNvSpPr txBox="1"/>
          <p:nvPr/>
        </p:nvSpPr>
        <p:spPr>
          <a:xfrm>
            <a:off x="251460" y="548640"/>
            <a:ext cx="889254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SEEK</a:t>
            </a:r>
            <a:r>
              <a:rPr lang="tr-T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I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NG NEW PERSPECT</a:t>
            </a:r>
            <a:r>
              <a:rPr lang="tr-T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I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VES ON THE DEVELOPMENT OF TEACHER EDUCAT</a:t>
            </a:r>
            <a:r>
              <a:rPr lang="tr-T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I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ON: A STUDY OF THE F</a:t>
            </a:r>
            <a:r>
              <a:rPr lang="tr-T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I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NN</a:t>
            </a:r>
            <a:r>
              <a:rPr lang="tr-TR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I</a:t>
            </a:r>
            <a:r>
              <a:rPr lang="en-US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lin Sans FB" panose="020E0602020502020306" pitchFamily="34" charset="0"/>
              </a:rPr>
              <a:t>SH CONTEXT</a:t>
            </a:r>
            <a:endParaRPr lang="tr-TR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lin Sans FB" panose="020E0602020502020306" pitchFamily="34" charset="0"/>
            </a:endParaRPr>
          </a:p>
          <a:p>
            <a:endParaRPr lang="tr-T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52105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>
                <a:lumMod val="0"/>
                <a:lumOff val="100000"/>
                <a:alpha val="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371600" y="1268730"/>
            <a:ext cx="6400800" cy="685800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Berlin Sans FB" panose="020E0602020502020306" pitchFamily="34" charset="0"/>
              </a:rPr>
              <a:t>Ways to Improve the Training of Teachers for Early Education</a:t>
            </a:r>
            <a:endParaRPr lang="tr-TR" sz="2000" b="1" dirty="0">
              <a:latin typeface="Berlin Sans FB" panose="020E0602020502020306" pitchFamily="34" charset="0"/>
            </a:endParaRPr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>
          <a:xfrm>
            <a:off x="971550" y="1988820"/>
            <a:ext cx="6480810" cy="360045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tr-TR" dirty="0" err="1" smtClean="0">
                <a:latin typeface="Berlin Sans FB" panose="020E0602020502020306" pitchFamily="34" charset="0"/>
              </a:rPr>
              <a:t>Kelemen</a:t>
            </a:r>
            <a:endParaRPr lang="tr-TR" dirty="0" smtClean="0">
              <a:latin typeface="Berlin Sans FB" panose="020E0602020502020306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Berlin Sans FB" panose="020E0602020502020306" pitchFamily="34" charset="0"/>
              </a:rPr>
              <a:t>" </a:t>
            </a:r>
            <a:r>
              <a:rPr lang="tr-TR" dirty="0" smtClean="0">
                <a:latin typeface="Berlin Sans FB" panose="020E0602020502020306" pitchFamily="34" charset="0"/>
              </a:rPr>
              <a:t>N</a:t>
            </a:r>
            <a:r>
              <a:rPr lang="en-US" dirty="0" smtClean="0">
                <a:latin typeface="Berlin Sans FB" panose="020E0602020502020306" pitchFamily="34" charset="0"/>
              </a:rPr>
              <a:t>o </a:t>
            </a:r>
            <a:r>
              <a:rPr lang="en-US" dirty="0">
                <a:latin typeface="Berlin Sans FB" panose="020E0602020502020306" pitchFamily="34" charset="0"/>
              </a:rPr>
              <a:t>child without education and </a:t>
            </a:r>
            <a:r>
              <a:rPr lang="en-US" dirty="0" smtClean="0">
                <a:latin typeface="Berlin Sans FB" panose="020E0602020502020306" pitchFamily="34" charset="0"/>
              </a:rPr>
              <a:t>care</a:t>
            </a:r>
            <a:r>
              <a:rPr lang="en-US" dirty="0"/>
              <a:t> "</a:t>
            </a:r>
            <a:endParaRPr lang="tr-TR" dirty="0" smtClean="0">
              <a:latin typeface="Berlin Sans FB" panose="020E0602020502020306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dirty="0" smtClean="0">
                <a:latin typeface="Berlin Sans FB" panose="020E0602020502020306" pitchFamily="34" charset="0"/>
              </a:rPr>
              <a:t>T</a:t>
            </a:r>
            <a:r>
              <a:rPr lang="en-US" dirty="0" smtClean="0">
                <a:latin typeface="Berlin Sans FB" panose="020E0602020502020306" pitchFamily="34" charset="0"/>
              </a:rPr>
              <a:t>he </a:t>
            </a:r>
            <a:r>
              <a:rPr lang="en-US" dirty="0">
                <a:latin typeface="Berlin Sans FB" panose="020E0602020502020306" pitchFamily="34" charset="0"/>
              </a:rPr>
              <a:t>ways </a:t>
            </a:r>
            <a:r>
              <a:rPr lang="en-US" dirty="0" smtClean="0">
                <a:latin typeface="Berlin Sans FB" panose="020E0602020502020306" pitchFamily="34" charset="0"/>
              </a:rPr>
              <a:t>increasing </a:t>
            </a:r>
            <a:r>
              <a:rPr lang="en-US" dirty="0">
                <a:latin typeface="Berlin Sans FB" panose="020E0602020502020306" pitchFamily="34" charset="0"/>
              </a:rPr>
              <a:t>education quality </a:t>
            </a:r>
            <a:r>
              <a:rPr lang="en-US" dirty="0" smtClean="0">
                <a:latin typeface="Berlin Sans FB" panose="020E0602020502020306" pitchFamily="34" charset="0"/>
              </a:rPr>
              <a:t>initial </a:t>
            </a:r>
            <a:r>
              <a:rPr lang="en-US" dirty="0">
                <a:latin typeface="Berlin Sans FB" panose="020E0602020502020306" pitchFamily="34" charset="0"/>
              </a:rPr>
              <a:t>training </a:t>
            </a:r>
            <a:r>
              <a:rPr lang="en-US" dirty="0" smtClean="0">
                <a:latin typeface="Berlin Sans FB" panose="020E0602020502020306" pitchFamily="34" charset="0"/>
              </a:rPr>
              <a:t>teachers</a:t>
            </a:r>
            <a:endParaRPr lang="tr-TR" dirty="0" smtClean="0">
              <a:latin typeface="Berlin Sans FB" panose="020E0602020502020306" pitchFamily="34" charset="0"/>
            </a:endParaRPr>
          </a:p>
          <a:p>
            <a:pPr indent="0">
              <a:buNone/>
            </a:pPr>
            <a:r>
              <a:rPr lang="en-US" dirty="0">
                <a:latin typeface="Berlin Sans FB" panose="020E0602020502020306" pitchFamily="34" charset="0"/>
              </a:rPr>
              <a:t>	The role of expert;</a:t>
            </a:r>
          </a:p>
          <a:p>
            <a:pPr indent="0">
              <a:buNone/>
            </a:pPr>
            <a:r>
              <a:rPr lang="en-US" dirty="0">
                <a:latin typeface="Berlin Sans FB" panose="020E0602020502020306" pitchFamily="34" charset="0"/>
              </a:rPr>
              <a:t>	Didactic roles;</a:t>
            </a:r>
          </a:p>
          <a:p>
            <a:pPr indent="0">
              <a:buNone/>
            </a:pPr>
            <a:r>
              <a:rPr lang="en-US" dirty="0">
                <a:latin typeface="Berlin Sans FB" panose="020E0602020502020306" pitchFamily="34" charset="0"/>
              </a:rPr>
              <a:t>	Educational roles;</a:t>
            </a:r>
          </a:p>
          <a:p>
            <a:pPr indent="0">
              <a:buNone/>
            </a:pPr>
            <a:r>
              <a:rPr lang="en-US" dirty="0">
                <a:latin typeface="Berlin Sans FB" panose="020E0602020502020306" pitchFamily="34" charset="0"/>
              </a:rPr>
              <a:t>	Roles of the research;</a:t>
            </a:r>
          </a:p>
          <a:p>
            <a:pPr indent="0">
              <a:buNone/>
            </a:pPr>
            <a:r>
              <a:rPr lang="en-US" dirty="0">
                <a:latin typeface="Berlin Sans FB" panose="020E0602020502020306" pitchFamily="34" charset="0"/>
              </a:rPr>
              <a:t>	Institutional and community roles;</a:t>
            </a:r>
          </a:p>
          <a:p>
            <a:pPr indent="0">
              <a:buNone/>
            </a:pPr>
            <a:r>
              <a:rPr lang="en-US" dirty="0">
                <a:latin typeface="Berlin Sans FB" panose="020E0602020502020306" pitchFamily="34" charset="0"/>
              </a:rPr>
              <a:t>	Roles Regarding personal and professional development.</a:t>
            </a:r>
          </a:p>
          <a:p>
            <a:pPr>
              <a:buFont typeface="Wingdings" panose="05000000000000000000" pitchFamily="2" charset="2"/>
              <a:buChar char="ü"/>
            </a:pPr>
            <a:endParaRPr lang="tr-TR" dirty="0" smtClean="0">
              <a:latin typeface="Berlin Sans FB" panose="020E0602020502020306" pitchFamily="34" charset="0"/>
            </a:endParaRPr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35" y="3068955"/>
            <a:ext cx="2430780" cy="2183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1950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5" name="Metin kutusu 4"/>
          <p:cNvSpPr txBox="1"/>
          <p:nvPr/>
        </p:nvSpPr>
        <p:spPr>
          <a:xfrm>
            <a:off x="611505" y="548640"/>
            <a:ext cx="7920990" cy="1138773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erlin Sans FB" panose="020E0602020502020306" pitchFamily="34" charset="0"/>
              </a:rPr>
              <a:t>WHAT SHOULD TEACHER EDUCATORS KNOW AND BE ABLE TO DO? PERSPECT</a:t>
            </a:r>
            <a:r>
              <a:rPr lang="tr-TR" dirty="0" smtClean="0">
                <a:latin typeface="Berlin Sans FB" panose="020E0602020502020306" pitchFamily="34" charset="0"/>
              </a:rPr>
              <a:t>I</a:t>
            </a:r>
            <a:r>
              <a:rPr lang="en-US" dirty="0" smtClean="0">
                <a:latin typeface="Berlin Sans FB" panose="020E0602020502020306" pitchFamily="34" charset="0"/>
              </a:rPr>
              <a:t>VES FROM PRACT</a:t>
            </a:r>
            <a:r>
              <a:rPr lang="tr-TR" dirty="0" smtClean="0">
                <a:latin typeface="Berlin Sans FB" panose="020E0602020502020306" pitchFamily="34" charset="0"/>
              </a:rPr>
              <a:t>I</a:t>
            </a:r>
            <a:r>
              <a:rPr lang="en-US" dirty="0" smtClean="0">
                <a:latin typeface="Berlin Sans FB" panose="020E0602020502020306" pitchFamily="34" charset="0"/>
              </a:rPr>
              <a:t>C</a:t>
            </a:r>
            <a:r>
              <a:rPr lang="tr-TR" dirty="0" smtClean="0">
                <a:latin typeface="Berlin Sans FB" panose="020E0602020502020306" pitchFamily="34" charset="0"/>
              </a:rPr>
              <a:t>I</a:t>
            </a:r>
            <a:r>
              <a:rPr lang="en-US" dirty="0" smtClean="0">
                <a:latin typeface="Berlin Sans FB" panose="020E0602020502020306" pitchFamily="34" charset="0"/>
              </a:rPr>
              <a:t>NG TEACHER EDUCATORS</a:t>
            </a:r>
            <a:endParaRPr lang="tr-TR" dirty="0" smtClean="0">
              <a:latin typeface="Berlin Sans FB" panose="020E0602020502020306" pitchFamily="34" charset="0"/>
            </a:endParaRPr>
          </a:p>
          <a:p>
            <a:pPr algn="ctr"/>
            <a:endParaRPr lang="tr-TR" dirty="0">
              <a:latin typeface="Berlin Sans FB" panose="020E0602020502020306" pitchFamily="34" charset="0"/>
            </a:endParaRPr>
          </a:p>
          <a:p>
            <a:pPr algn="ctr"/>
            <a:r>
              <a:rPr lang="tr-TR" dirty="0" smtClean="0">
                <a:latin typeface="Berlin Sans FB" panose="020E0602020502020306" pitchFamily="34" charset="0"/>
              </a:rPr>
              <a:t>(</a:t>
            </a:r>
            <a:r>
              <a:rPr lang="tr-TR" dirty="0" err="1" smtClean="0">
                <a:latin typeface="Berlin Sans FB" panose="020E0602020502020306" pitchFamily="34" charset="0"/>
              </a:rPr>
              <a:t>Goodwin</a:t>
            </a:r>
            <a:r>
              <a:rPr lang="tr-TR" dirty="0">
                <a:latin typeface="Berlin Sans FB" panose="020E0602020502020306" pitchFamily="34" charset="0"/>
              </a:rPr>
              <a:t>, A. </a:t>
            </a:r>
            <a:r>
              <a:rPr lang="tr-TR" dirty="0" smtClean="0">
                <a:latin typeface="Berlin Sans FB" panose="020E0602020502020306" pitchFamily="34" charset="0"/>
              </a:rPr>
              <a:t>L)</a:t>
            </a:r>
            <a:endParaRPr lang="tr-TR" dirty="0">
              <a:latin typeface="Berlin Sans FB" panose="020E0602020502020306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724611" y="2348865"/>
            <a:ext cx="5998446" cy="31393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sz="1800" dirty="0">
                <a:latin typeface="Berlin Sans FB" panose="020E0602020502020306" pitchFamily="34" charset="0"/>
              </a:rPr>
              <a:t>Q</a:t>
            </a:r>
            <a:r>
              <a:rPr lang="en-US" sz="1800" dirty="0" err="1" smtClean="0">
                <a:latin typeface="Berlin Sans FB" panose="020E0602020502020306" pitchFamily="34" charset="0"/>
              </a:rPr>
              <a:t>ualified</a:t>
            </a:r>
            <a:r>
              <a:rPr lang="en-US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>
                <a:latin typeface="Berlin Sans FB" panose="020E0602020502020306" pitchFamily="34" charset="0"/>
              </a:rPr>
              <a:t>teachers </a:t>
            </a:r>
            <a:r>
              <a:rPr lang="en-US" sz="1800" dirty="0" smtClean="0">
                <a:latin typeface="Berlin Sans FB" panose="020E0602020502020306" pitchFamily="34" charset="0"/>
              </a:rPr>
              <a:t>students qualified </a:t>
            </a:r>
            <a:r>
              <a:rPr lang="en-US" sz="1800" dirty="0">
                <a:latin typeface="Berlin Sans FB" panose="020E0602020502020306" pitchFamily="34" charset="0"/>
              </a:rPr>
              <a:t>teacher </a:t>
            </a:r>
            <a:r>
              <a:rPr lang="en-US" sz="1800" dirty="0" smtClean="0">
                <a:latin typeface="Berlin Sans FB" panose="020E0602020502020306" pitchFamily="34" charset="0"/>
              </a:rPr>
              <a:t>educator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r>
              <a:rPr lang="en-US" sz="1800" dirty="0" smtClean="0">
                <a:latin typeface="Berlin Sans FB" panose="020E0602020502020306" pitchFamily="34" charset="0"/>
              </a:rPr>
              <a:t> 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Berlin Sans FB" panose="020E0602020502020306" pitchFamily="34" charset="0"/>
              </a:rPr>
              <a:t>«</a:t>
            </a:r>
            <a:r>
              <a:rPr lang="tr-TR" sz="1800" dirty="0" smtClean="0">
                <a:latin typeface="Berlin Sans FB" panose="020E0602020502020306" pitchFamily="34" charset="0"/>
              </a:rPr>
              <a:t>W</a:t>
            </a:r>
            <a:r>
              <a:rPr lang="en-US" sz="1800" dirty="0" smtClean="0">
                <a:latin typeface="Berlin Sans FB" panose="020E0602020502020306" pitchFamily="34" charset="0"/>
              </a:rPr>
              <a:t>hat </a:t>
            </a:r>
            <a:r>
              <a:rPr lang="en-US" sz="1800" dirty="0">
                <a:latin typeface="Berlin Sans FB" panose="020E0602020502020306" pitchFamily="34" charset="0"/>
              </a:rPr>
              <a:t>teacher educator should know? 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>
                <a:latin typeface="Berlin Sans FB" panose="020E0602020502020306" pitchFamily="34" charset="0"/>
              </a:rPr>
              <a:t>Cochran- Smith </a:t>
            </a:r>
            <a:r>
              <a:rPr lang="tr-TR" sz="1800" dirty="0" smtClean="0">
                <a:latin typeface="Berlin Sans FB" panose="020E0602020502020306" pitchFamily="34" charset="0"/>
              </a:rPr>
              <a:t>- </a:t>
            </a:r>
            <a:r>
              <a:rPr lang="en-US" sz="1800" dirty="0" smtClean="0">
                <a:latin typeface="Berlin Sans FB" panose="020E0602020502020306" pitchFamily="34" charset="0"/>
              </a:rPr>
              <a:t>Lytle's theories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sz="1800" dirty="0">
                <a:latin typeface="Berlin Sans FB" panose="020E0602020502020306" pitchFamily="34" charset="0"/>
              </a:rPr>
              <a:t>P</a:t>
            </a:r>
            <a:r>
              <a:rPr lang="en-US" sz="1800" dirty="0" err="1" smtClean="0">
                <a:latin typeface="Berlin Sans FB" panose="020E0602020502020306" pitchFamily="34" charset="0"/>
              </a:rPr>
              <a:t>racticing</a:t>
            </a:r>
            <a:r>
              <a:rPr lang="en-US" sz="1800" dirty="0" smtClean="0">
                <a:latin typeface="Berlin Sans FB" panose="020E0602020502020306" pitchFamily="34" charset="0"/>
              </a:rPr>
              <a:t> </a:t>
            </a:r>
            <a:r>
              <a:rPr lang="en-US" sz="1800" dirty="0">
                <a:latin typeface="Berlin Sans FB" panose="020E0602020502020306" pitchFamily="34" charset="0"/>
              </a:rPr>
              <a:t>teacher educators </a:t>
            </a:r>
            <a:r>
              <a:rPr lang="en-US" sz="1800" dirty="0" smtClean="0">
                <a:latin typeface="Berlin Sans FB" panose="020E0602020502020306" pitchFamily="34" charset="0"/>
              </a:rPr>
              <a:t>suitable qualified </a:t>
            </a:r>
            <a:r>
              <a:rPr lang="en-US" sz="1800" dirty="0">
                <a:latin typeface="Berlin Sans FB" panose="020E0602020502020306" pitchFamily="34" charset="0"/>
              </a:rPr>
              <a:t>teacher </a:t>
            </a:r>
            <a:r>
              <a:rPr lang="en-US" sz="1800" dirty="0" smtClean="0">
                <a:latin typeface="Berlin Sans FB" panose="020E0602020502020306" pitchFamily="34" charset="0"/>
              </a:rPr>
              <a:t>educator</a:t>
            </a: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tr-TR" sz="1800" dirty="0" smtClean="0">
              <a:latin typeface="Berlin Sans FB" panose="020E0602020502020306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tr-TR" sz="1800" dirty="0">
                <a:latin typeface="Berlin Sans FB" panose="020E0602020502020306" pitchFamily="34" charset="0"/>
              </a:rPr>
              <a:t>D</a:t>
            </a:r>
            <a:r>
              <a:rPr lang="en-US" sz="1800" dirty="0" err="1" smtClean="0">
                <a:latin typeface="Berlin Sans FB" panose="020E0602020502020306" pitchFamily="34" charset="0"/>
              </a:rPr>
              <a:t>evelopment</a:t>
            </a:r>
            <a:r>
              <a:rPr lang="en-US" sz="1800" dirty="0" smtClean="0">
                <a:latin typeface="Berlin Sans FB" panose="020E0602020502020306" pitchFamily="34" charset="0"/>
              </a:rPr>
              <a:t> teacher </a:t>
            </a:r>
            <a:r>
              <a:rPr lang="en-US" sz="1800" dirty="0">
                <a:latin typeface="Berlin Sans FB" panose="020E0602020502020306" pitchFamily="34" charset="0"/>
              </a:rPr>
              <a:t>education </a:t>
            </a:r>
            <a:r>
              <a:rPr lang="en-US" sz="1800" dirty="0" smtClean="0">
                <a:latin typeface="Berlin Sans FB" panose="020E0602020502020306" pitchFamily="34" charset="0"/>
              </a:rPr>
              <a:t>teacher </a:t>
            </a:r>
            <a:r>
              <a:rPr lang="en-US" sz="1800" dirty="0">
                <a:latin typeface="Berlin Sans FB" panose="020E0602020502020306" pitchFamily="34" charset="0"/>
              </a:rPr>
              <a:t>training based </a:t>
            </a:r>
            <a:r>
              <a:rPr lang="en-US" sz="1800" dirty="0" smtClean="0">
                <a:latin typeface="Berlin Sans FB" panose="020E0602020502020306" pitchFamily="34" charset="0"/>
              </a:rPr>
              <a:t>practicing</a:t>
            </a:r>
            <a:endParaRPr lang="tr-TR" sz="1800" dirty="0">
              <a:latin typeface="Berlin Sans FB" panose="020E0602020502020306" pitchFamily="34" charset="0"/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996" y="1687413"/>
            <a:ext cx="1988820" cy="4176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0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a Tasarımı">
  <a:themeElements>
    <a:clrScheme name="Özel 1">
      <a:dk1>
        <a:srgbClr val="000000"/>
      </a:dk1>
      <a:lt1>
        <a:sysClr val="window" lastClr="FFFFFF"/>
      </a:lt1>
      <a:dk2>
        <a:srgbClr val="901829"/>
      </a:dk2>
      <a:lt2>
        <a:srgbClr val="D4D4D6"/>
      </a:lt2>
      <a:accent1>
        <a:srgbClr val="F0AD00"/>
      </a:accent1>
      <a:accent2>
        <a:srgbClr val="FFEFC9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Smokin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çıla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792</TotalTime>
  <Words>398</Words>
  <Application>Microsoft Office PowerPoint</Application>
  <PresentationFormat>Asetat</PresentationFormat>
  <Paragraphs>86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Moda Tasarımı</vt:lpstr>
      <vt:lpstr>Developments in Teacher Education and Teacher Training</vt:lpstr>
      <vt:lpstr>What IS TRAINING AND EDUCATION ?</vt:lpstr>
      <vt:lpstr>What IS the difference?</vt:lpstr>
      <vt:lpstr>PowerPoint Sunusu</vt:lpstr>
      <vt:lpstr>PowerPoint Sunusu</vt:lpstr>
      <vt:lpstr>PowerPoint Sunusu</vt:lpstr>
      <vt:lpstr>PowerPoint Sunusu</vt:lpstr>
      <vt:lpstr>Ways to Improve the Training of Teachers for Early Education</vt:lpstr>
      <vt:lpstr>PowerPoint Sunusu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Büşranur Kuru</dc:creator>
  <cp:lastModifiedBy>Büşranur Kuru</cp:lastModifiedBy>
  <cp:revision>45</cp:revision>
  <dcterms:created xsi:type="dcterms:W3CDTF">2015-04-14T15:13:31Z</dcterms:created>
  <dcterms:modified xsi:type="dcterms:W3CDTF">2015-05-06T18:08:31Z</dcterms:modified>
</cp:coreProperties>
</file>