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8" r:id="rId23"/>
    <p:sldId id="277"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008" y="-4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al__ma_Sayfas_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tr-TR"/>
  <c:chart>
    <c:autoTitleDeleted val="1"/>
    <c:plotArea>
      <c:layout>
        <c:manualLayout>
          <c:layoutTarget val="inner"/>
          <c:xMode val="edge"/>
          <c:yMode val="edge"/>
          <c:x val="0.20098039215686292"/>
          <c:y val="5.5555555555555558E-3"/>
          <c:w val="0.55228758169934611"/>
          <c:h val="0.93888888888888922"/>
        </c:manualLayout>
      </c:layout>
      <c:doughnutChart>
        <c:varyColors val="1"/>
        <c:ser>
          <c:idx val="0"/>
          <c:order val="0"/>
          <c:tx>
            <c:strRef>
              <c:f>Sayfa1!$B$1</c:f>
              <c:strCache>
                <c:ptCount val="1"/>
                <c:pt idx="0">
                  <c:v>Satışlar</c:v>
                </c:pt>
              </c:strCache>
            </c:strRef>
          </c:tx>
          <c:cat>
            <c:strRef>
              <c:f>Sayfa1!$A$2:$A$5</c:f>
              <c:strCache>
                <c:ptCount val="4"/>
                <c:pt idx="0">
                  <c:v>DO NOT </c:v>
                </c:pt>
                <c:pt idx="1">
                  <c:v>    LET</c:v>
                </c:pt>
                <c:pt idx="2">
                  <c:v> THEM</c:v>
                </c:pt>
                <c:pt idx="3">
                  <c:v> ALONE</c:v>
                </c:pt>
              </c:strCache>
            </c:strRef>
          </c:cat>
          <c:val>
            <c:numRef>
              <c:f>Sayfa1!$B$2:$B$5</c:f>
              <c:numCache>
                <c:formatCode>General</c:formatCode>
                <c:ptCount val="4"/>
                <c:pt idx="0">
                  <c:v>8.2000000000000011</c:v>
                </c:pt>
                <c:pt idx="1">
                  <c:v>3.2</c:v>
                </c:pt>
                <c:pt idx="2">
                  <c:v>1.4</c:v>
                </c:pt>
                <c:pt idx="3">
                  <c:v>1.2</c:v>
                </c:pt>
              </c:numCache>
            </c:numRef>
          </c:val>
        </c:ser>
        <c:firstSliceAng val="0"/>
        <c:holeSize val="50"/>
      </c:doughnutChart>
    </c:plotArea>
    <c:plotVisOnly val="1"/>
  </c:chart>
  <c:txPr>
    <a:bodyPr/>
    <a:lstStyle/>
    <a:p>
      <a:pPr>
        <a:defRPr sz="1800"/>
      </a:pPr>
      <a:endParaRPr lang="tr-TR"/>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Ref idx="1003">
        <a:schemeClr val="bg1"/>
      </p:bgRef>
    </p:bg>
    <p:spTree>
      <p:nvGrpSpPr>
        <p:cNvPr id="1" name=""/>
        <p:cNvGrpSpPr/>
        <p:nvPr/>
      </p:nvGrpSpPr>
      <p:grpSpPr>
        <a:xfrm>
          <a:off x="0" y="0"/>
          <a:ext cx="0" cy="0"/>
          <a:chOff x="0" y="0"/>
          <a:chExt cx="0" cy="0"/>
        </a:xfrm>
      </p:grpSpPr>
      <p:sp>
        <p:nvSpPr>
          <p:cNvPr id="12" name="11 Dikdörtgen"/>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Yuvarlatılmış Dikdörtgen"/>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Alt Başlık"/>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28" name="27 Veri Yer Tutucusu"/>
          <p:cNvSpPr>
            <a:spLocks noGrp="1"/>
          </p:cNvSpPr>
          <p:nvPr>
            <p:ph type="dt" sz="half" idx="10"/>
          </p:nvPr>
        </p:nvSpPr>
        <p:spPr/>
        <p:txBody>
          <a:bodyPr/>
          <a:lstStyle/>
          <a:p>
            <a:fld id="{11C3B420-2CC5-4573-B5C3-9D8FD620182D}" type="datetimeFigureOut">
              <a:rPr lang="tr-TR" smtClean="0"/>
              <a:pPr/>
              <a:t>18.10.2012</a:t>
            </a:fld>
            <a:endParaRPr lang="tr-TR"/>
          </a:p>
        </p:txBody>
      </p:sp>
      <p:sp>
        <p:nvSpPr>
          <p:cNvPr id="17" name="16 Altbilgi Yer Tutucusu"/>
          <p:cNvSpPr>
            <a:spLocks noGrp="1"/>
          </p:cNvSpPr>
          <p:nvPr>
            <p:ph type="ftr" sz="quarter" idx="11"/>
          </p:nvPr>
        </p:nvSpPr>
        <p:spPr/>
        <p:txBody>
          <a:bodyPr/>
          <a:lstStyle/>
          <a:p>
            <a:endParaRPr lang="tr-TR"/>
          </a:p>
        </p:txBody>
      </p:sp>
      <p:sp>
        <p:nvSpPr>
          <p:cNvPr id="29" name="28 Slayt Numarası Yer Tutucusu"/>
          <p:cNvSpPr>
            <a:spLocks noGrp="1"/>
          </p:cNvSpPr>
          <p:nvPr>
            <p:ph type="sldNum" sz="quarter" idx="12"/>
          </p:nvPr>
        </p:nvSpPr>
        <p:spPr/>
        <p:txBody>
          <a:bodyPr lIns="0" tIns="0" rIns="0" bIns="0">
            <a:noAutofit/>
          </a:bodyPr>
          <a:lstStyle>
            <a:lvl1pPr>
              <a:defRPr sz="1400">
                <a:solidFill>
                  <a:srgbClr val="FFFFFF"/>
                </a:solidFill>
              </a:defRPr>
            </a:lvl1pPr>
          </a:lstStyle>
          <a:p>
            <a:fld id="{772BD88B-17CB-4197-8B53-CE49272F85A9}" type="slidenum">
              <a:rPr lang="tr-TR" smtClean="0"/>
              <a:pPr/>
              <a:t>‹#›</a:t>
            </a:fld>
            <a:endParaRPr lang="tr-TR"/>
          </a:p>
        </p:txBody>
      </p:sp>
      <p:sp>
        <p:nvSpPr>
          <p:cNvPr id="7" name="6 Dikdörtgen"/>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Dikdörtgen"/>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Dikdörtgen"/>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Başlık"/>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tr-TR" smtClean="0"/>
              <a:t>Asıl başlık stili için tıklatın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11C3B420-2CC5-4573-B5C3-9D8FD620182D}" type="datetimeFigureOut">
              <a:rPr lang="tr-TR" smtClean="0"/>
              <a:pPr/>
              <a:t>18.10.2012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772BD88B-17CB-4197-8B53-CE49272F85A9}"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41"/>
            <a:ext cx="2011680" cy="5851525"/>
          </a:xfrm>
        </p:spPr>
        <p:txBody>
          <a:bodyPr vert="eaVer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914400" y="274640"/>
            <a:ext cx="5562600" cy="5851525"/>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11C3B420-2CC5-4573-B5C3-9D8FD620182D}" type="datetimeFigureOut">
              <a:rPr lang="tr-TR" smtClean="0"/>
              <a:pPr/>
              <a:t>18.10.2012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772BD88B-17CB-4197-8B53-CE49272F85A9}"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4" name="3 Veri Yer Tutucusu"/>
          <p:cNvSpPr>
            <a:spLocks noGrp="1"/>
          </p:cNvSpPr>
          <p:nvPr>
            <p:ph type="dt" sz="half" idx="10"/>
          </p:nvPr>
        </p:nvSpPr>
        <p:spPr/>
        <p:txBody>
          <a:bodyPr/>
          <a:lstStyle/>
          <a:p>
            <a:fld id="{11C3B420-2CC5-4573-B5C3-9D8FD620182D}" type="datetimeFigureOut">
              <a:rPr lang="tr-TR" smtClean="0"/>
              <a:pPr/>
              <a:t>18.10.2012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772BD88B-17CB-4197-8B53-CE49272F85A9}" type="slidenum">
              <a:rPr lang="tr-TR" smtClean="0"/>
              <a:pPr/>
              <a:t>‹#›</a:t>
            </a:fld>
            <a:endParaRPr lang="tr-TR"/>
          </a:p>
        </p:txBody>
      </p:sp>
      <p:sp>
        <p:nvSpPr>
          <p:cNvPr id="8" name="7 İçerik Yer Tutucusu"/>
          <p:cNvSpPr>
            <a:spLocks noGrp="1"/>
          </p:cNvSpPr>
          <p:nvPr>
            <p:ph sz="quarter" idx="1"/>
          </p:nvPr>
        </p:nvSpPr>
        <p:spPr>
          <a:xfrm>
            <a:off x="914400" y="1447800"/>
            <a:ext cx="7772400" cy="4572000"/>
          </a:xfrm>
        </p:spPr>
        <p:txBody>
          <a:bodyPr vert="horz"/>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Ref idx="1003">
        <a:schemeClr val="bg1"/>
      </p:bgRef>
    </p:bg>
    <p:spTree>
      <p:nvGrpSpPr>
        <p:cNvPr id="1" name=""/>
        <p:cNvGrpSpPr/>
        <p:nvPr/>
      </p:nvGrpSpPr>
      <p:grpSpPr>
        <a:xfrm>
          <a:off x="0" y="0"/>
          <a:ext cx="0" cy="0"/>
          <a:chOff x="0" y="0"/>
          <a:chExt cx="0" cy="0"/>
        </a:xfrm>
      </p:grpSpPr>
      <p:sp>
        <p:nvSpPr>
          <p:cNvPr id="11" name="10 Dikdörtgen"/>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Yuvarlatılmış Dikdörtgen"/>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Başlık"/>
          <p:cNvSpPr>
            <a:spLocks noGrp="1"/>
          </p:cNvSpPr>
          <p:nvPr>
            <p:ph type="title"/>
          </p:nvPr>
        </p:nvSpPr>
        <p:spPr>
          <a:xfrm>
            <a:off x="722313" y="952500"/>
            <a:ext cx="7772400" cy="1362075"/>
          </a:xfrm>
        </p:spPr>
        <p:txBody>
          <a:bodyPr anchor="b" anchorCtr="0"/>
          <a:lstStyle>
            <a:lvl1pPr algn="l">
              <a:buNone/>
              <a:defRPr sz="4000" b="0" cap="none"/>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sp>
        <p:nvSpPr>
          <p:cNvPr id="4" name="3 Veri Yer Tutucusu"/>
          <p:cNvSpPr>
            <a:spLocks noGrp="1"/>
          </p:cNvSpPr>
          <p:nvPr>
            <p:ph type="dt" sz="half" idx="10"/>
          </p:nvPr>
        </p:nvSpPr>
        <p:spPr/>
        <p:txBody>
          <a:bodyPr/>
          <a:lstStyle/>
          <a:p>
            <a:fld id="{11C3B420-2CC5-4573-B5C3-9D8FD620182D}" type="datetimeFigureOut">
              <a:rPr lang="tr-TR" smtClean="0"/>
              <a:pPr/>
              <a:t>18.10.2012</a:t>
            </a:fld>
            <a:endParaRPr lang="tr-TR"/>
          </a:p>
        </p:txBody>
      </p:sp>
      <p:sp>
        <p:nvSpPr>
          <p:cNvPr id="5" name="4 Altbilgi Yer Tutucusu"/>
          <p:cNvSpPr>
            <a:spLocks noGrp="1"/>
          </p:cNvSpPr>
          <p:nvPr>
            <p:ph type="ftr" sz="quarter" idx="11"/>
          </p:nvPr>
        </p:nvSpPr>
        <p:spPr>
          <a:xfrm>
            <a:off x="800100" y="6172200"/>
            <a:ext cx="4000500" cy="457200"/>
          </a:xfrm>
        </p:spPr>
        <p:txBody>
          <a:bodyPr/>
          <a:lstStyle/>
          <a:p>
            <a:endParaRPr lang="tr-TR"/>
          </a:p>
        </p:txBody>
      </p:sp>
      <p:sp>
        <p:nvSpPr>
          <p:cNvPr id="7" name="6 Dikdörtgen"/>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Dikdörtgen"/>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Dikdörtgen"/>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Slayt Numarası Yer Tutucusu"/>
          <p:cNvSpPr>
            <a:spLocks noGrp="1"/>
          </p:cNvSpPr>
          <p:nvPr>
            <p:ph type="sldNum" sz="quarter" idx="12"/>
          </p:nvPr>
        </p:nvSpPr>
        <p:spPr>
          <a:xfrm>
            <a:off x="146304" y="6208776"/>
            <a:ext cx="457200" cy="457200"/>
          </a:xfrm>
        </p:spPr>
        <p:txBody>
          <a:bodyPr/>
          <a:lstStyle/>
          <a:p>
            <a:fld id="{772BD88B-17CB-4197-8B53-CE49272F85A9}" type="slidenum">
              <a:rPr lang="tr-TR" smtClean="0"/>
              <a:pPr/>
              <a:t>‹#›</a:t>
            </a:fld>
            <a:endParaRPr lang="tr-T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5" name="4 Veri Yer Tutucusu"/>
          <p:cNvSpPr>
            <a:spLocks noGrp="1"/>
          </p:cNvSpPr>
          <p:nvPr>
            <p:ph type="dt" sz="half" idx="10"/>
          </p:nvPr>
        </p:nvSpPr>
        <p:spPr/>
        <p:txBody>
          <a:bodyPr/>
          <a:lstStyle/>
          <a:p>
            <a:fld id="{11C3B420-2CC5-4573-B5C3-9D8FD620182D}" type="datetimeFigureOut">
              <a:rPr lang="tr-TR" smtClean="0"/>
              <a:pPr/>
              <a:t>18.10.2012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772BD88B-17CB-4197-8B53-CE49272F85A9}" type="slidenum">
              <a:rPr lang="tr-TR" smtClean="0"/>
              <a:pPr/>
              <a:t>‹#›</a:t>
            </a:fld>
            <a:endParaRPr lang="tr-TR"/>
          </a:p>
        </p:txBody>
      </p:sp>
      <p:sp>
        <p:nvSpPr>
          <p:cNvPr id="9" name="8 İçerik Yer Tutucusu"/>
          <p:cNvSpPr>
            <a:spLocks noGrp="1"/>
          </p:cNvSpPr>
          <p:nvPr>
            <p:ph sz="quarter" idx="1"/>
          </p:nvPr>
        </p:nvSpPr>
        <p:spPr>
          <a:xfrm>
            <a:off x="914400" y="1447800"/>
            <a:ext cx="3749040" cy="4572000"/>
          </a:xfrm>
        </p:spPr>
        <p:txBody>
          <a:bodyPr vert="horz"/>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11" name="10 İçerik Yer Tutucusu"/>
          <p:cNvSpPr>
            <a:spLocks noGrp="1"/>
          </p:cNvSpPr>
          <p:nvPr>
            <p:ph sz="quarter" idx="2"/>
          </p:nvPr>
        </p:nvSpPr>
        <p:spPr>
          <a:xfrm>
            <a:off x="4933950" y="1447800"/>
            <a:ext cx="3749040" cy="4572000"/>
          </a:xfrm>
        </p:spPr>
        <p:txBody>
          <a:bodyPr vert="horz"/>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914400" y="273050"/>
            <a:ext cx="7772400" cy="1143000"/>
          </a:xfrm>
        </p:spPr>
        <p:txBody>
          <a:bodyPr anchor="b" anchorCtr="0"/>
          <a:lstStyle>
            <a:lvl1pPr>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4" name="3 Metin Yer Tutucusu"/>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7" name="6 Veri Yer Tutucusu"/>
          <p:cNvSpPr>
            <a:spLocks noGrp="1"/>
          </p:cNvSpPr>
          <p:nvPr>
            <p:ph type="dt" sz="half" idx="10"/>
          </p:nvPr>
        </p:nvSpPr>
        <p:spPr/>
        <p:txBody>
          <a:bodyPr/>
          <a:lstStyle/>
          <a:p>
            <a:fld id="{11C3B420-2CC5-4573-B5C3-9D8FD620182D}" type="datetimeFigureOut">
              <a:rPr lang="tr-TR" smtClean="0"/>
              <a:pPr/>
              <a:t>18.10.2012</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772BD88B-17CB-4197-8B53-CE49272F85A9}" type="slidenum">
              <a:rPr lang="tr-TR" smtClean="0"/>
              <a:pPr/>
              <a:t>‹#›</a:t>
            </a:fld>
            <a:endParaRPr lang="tr-TR"/>
          </a:p>
        </p:txBody>
      </p:sp>
      <p:sp>
        <p:nvSpPr>
          <p:cNvPr id="11" name="10 İçerik Yer Tutucusu"/>
          <p:cNvSpPr>
            <a:spLocks noGrp="1"/>
          </p:cNvSpPr>
          <p:nvPr>
            <p:ph sz="half" idx="2"/>
          </p:nvPr>
        </p:nvSpPr>
        <p:spPr>
          <a:xfrm>
            <a:off x="914400" y="2247900"/>
            <a:ext cx="3733800" cy="3886200"/>
          </a:xfrm>
        </p:spPr>
        <p:txBody>
          <a:bodyPr vert="horz"/>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13" name="12 İçerik Yer Tutucusu"/>
          <p:cNvSpPr>
            <a:spLocks noGrp="1"/>
          </p:cNvSpPr>
          <p:nvPr>
            <p:ph sz="half" idx="4"/>
          </p:nvPr>
        </p:nvSpPr>
        <p:spPr>
          <a:xfrm>
            <a:off x="4953000" y="2247900"/>
            <a:ext cx="3733800" cy="3886200"/>
          </a:xfrm>
        </p:spPr>
        <p:txBody>
          <a:bodyPr vert="horz"/>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Veri Yer Tutucusu"/>
          <p:cNvSpPr>
            <a:spLocks noGrp="1"/>
          </p:cNvSpPr>
          <p:nvPr>
            <p:ph type="dt" sz="half" idx="10"/>
          </p:nvPr>
        </p:nvSpPr>
        <p:spPr/>
        <p:txBody>
          <a:bodyPr/>
          <a:lstStyle/>
          <a:p>
            <a:fld id="{11C3B420-2CC5-4573-B5C3-9D8FD620182D}" type="datetimeFigureOut">
              <a:rPr lang="tr-TR" smtClean="0"/>
              <a:pPr/>
              <a:t>18.10.2012</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772BD88B-17CB-4197-8B53-CE49272F85A9}"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11C3B420-2CC5-4573-B5C3-9D8FD620182D}" type="datetimeFigureOut">
              <a:rPr lang="tr-TR" smtClean="0"/>
              <a:pPr/>
              <a:t>18.10.2012</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772BD88B-17CB-4197-8B53-CE49272F85A9}"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8" name="7 Dikdörtgen"/>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Yuvarlatılmış Dikdörtgen"/>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Başlık"/>
          <p:cNvSpPr>
            <a:spLocks noGrp="1"/>
          </p:cNvSpPr>
          <p:nvPr>
            <p:ph type="title"/>
          </p:nvPr>
        </p:nvSpPr>
        <p:spPr>
          <a:xfrm>
            <a:off x="914400" y="273050"/>
            <a:ext cx="7772400" cy="1143000"/>
          </a:xfrm>
        </p:spPr>
        <p:txBody>
          <a:bodyPr anchor="b" anchorCtr="0"/>
          <a:lstStyle>
            <a:lvl1pPr algn="l">
              <a:buNone/>
              <a:defRPr sz="4000" b="0"/>
            </a:lvl1pPr>
          </a:lstStyle>
          <a:p>
            <a:r>
              <a:rPr kumimoji="0" lang="tr-TR" smtClean="0"/>
              <a:t>Asıl başlık stili için tıklatın</a:t>
            </a:r>
            <a:endParaRPr kumimoji="0" lang="en-US"/>
          </a:p>
        </p:txBody>
      </p:sp>
      <p:sp>
        <p:nvSpPr>
          <p:cNvPr id="3" name="2 Metin Yer Tutucusu"/>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tr-TR" smtClean="0"/>
              <a:t>Asıl metin stillerini düzenlemek için tıklatın</a:t>
            </a:r>
          </a:p>
        </p:txBody>
      </p:sp>
      <p:sp>
        <p:nvSpPr>
          <p:cNvPr id="5" name="4 Veri Yer Tutucusu"/>
          <p:cNvSpPr>
            <a:spLocks noGrp="1"/>
          </p:cNvSpPr>
          <p:nvPr>
            <p:ph type="dt" sz="half" idx="10"/>
          </p:nvPr>
        </p:nvSpPr>
        <p:spPr/>
        <p:txBody>
          <a:bodyPr/>
          <a:lstStyle/>
          <a:p>
            <a:fld id="{11C3B420-2CC5-4573-B5C3-9D8FD620182D}" type="datetimeFigureOut">
              <a:rPr lang="tr-TR" smtClean="0"/>
              <a:pPr/>
              <a:t>18.10.2012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772BD88B-17CB-4197-8B53-CE49272F85A9}" type="slidenum">
              <a:rPr lang="tr-TR" smtClean="0"/>
              <a:pPr/>
              <a:t>‹#›</a:t>
            </a:fld>
            <a:endParaRPr lang="tr-TR"/>
          </a:p>
        </p:txBody>
      </p:sp>
      <p:sp>
        <p:nvSpPr>
          <p:cNvPr id="11" name="10 İçerik Yer Tutucusu"/>
          <p:cNvSpPr>
            <a:spLocks noGrp="1"/>
          </p:cNvSpPr>
          <p:nvPr>
            <p:ph sz="quarter" idx="1"/>
          </p:nvPr>
        </p:nvSpPr>
        <p:spPr>
          <a:xfrm>
            <a:off x="2971800" y="1600200"/>
            <a:ext cx="5715000" cy="4495800"/>
          </a:xfrm>
        </p:spPr>
        <p:txBody>
          <a:bodyPr vert="horz"/>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914400" y="4900550"/>
            <a:ext cx="7315200" cy="522288"/>
          </a:xfrm>
        </p:spPr>
        <p:txBody>
          <a:bodyPr anchor="ctr">
            <a:noAutofit/>
          </a:bodyPr>
          <a:lstStyle>
            <a:lvl1pPr algn="l">
              <a:buNone/>
              <a:defRPr sz="2800" b="0"/>
            </a:lvl1pPr>
          </a:lstStyle>
          <a:p>
            <a:r>
              <a:rPr kumimoji="0" lang="tr-TR" smtClean="0"/>
              <a:t>Asıl başlık stili için tıklatın</a:t>
            </a:r>
            <a:endParaRPr kumimoji="0" lang="en-US"/>
          </a:p>
        </p:txBody>
      </p:sp>
      <p:sp>
        <p:nvSpPr>
          <p:cNvPr id="4" name="3 Metin Yer Tutucusu"/>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tr-TR" smtClean="0"/>
              <a:t>Asıl metin stillerini düzenlemek için tıklatın</a:t>
            </a:r>
          </a:p>
        </p:txBody>
      </p:sp>
      <p:sp>
        <p:nvSpPr>
          <p:cNvPr id="5" name="4 Veri Yer Tutucusu"/>
          <p:cNvSpPr>
            <a:spLocks noGrp="1"/>
          </p:cNvSpPr>
          <p:nvPr>
            <p:ph type="dt" sz="half" idx="10"/>
          </p:nvPr>
        </p:nvSpPr>
        <p:spPr/>
        <p:txBody>
          <a:bodyPr/>
          <a:lstStyle/>
          <a:p>
            <a:fld id="{11C3B420-2CC5-4573-B5C3-9D8FD620182D}" type="datetimeFigureOut">
              <a:rPr lang="tr-TR" smtClean="0"/>
              <a:pPr/>
              <a:t>18.10.2012</a:t>
            </a:fld>
            <a:endParaRPr lang="tr-TR"/>
          </a:p>
        </p:txBody>
      </p:sp>
      <p:sp>
        <p:nvSpPr>
          <p:cNvPr id="6" name="5 Altbilgi Yer Tutucusu"/>
          <p:cNvSpPr>
            <a:spLocks noGrp="1"/>
          </p:cNvSpPr>
          <p:nvPr>
            <p:ph type="ftr" sz="quarter" idx="11"/>
          </p:nvPr>
        </p:nvSpPr>
        <p:spPr>
          <a:xfrm>
            <a:off x="914400" y="6172200"/>
            <a:ext cx="3886200" cy="457200"/>
          </a:xfrm>
        </p:spPr>
        <p:txBody>
          <a:bodyPr/>
          <a:lstStyle/>
          <a:p>
            <a:endParaRPr lang="tr-TR"/>
          </a:p>
        </p:txBody>
      </p:sp>
      <p:sp>
        <p:nvSpPr>
          <p:cNvPr id="7" name="6 Slayt Numarası Yer Tutucusu"/>
          <p:cNvSpPr>
            <a:spLocks noGrp="1"/>
          </p:cNvSpPr>
          <p:nvPr>
            <p:ph type="sldNum" sz="quarter" idx="12"/>
          </p:nvPr>
        </p:nvSpPr>
        <p:spPr>
          <a:xfrm>
            <a:off x="146304" y="6208776"/>
            <a:ext cx="457200" cy="457200"/>
          </a:xfrm>
        </p:spPr>
        <p:txBody>
          <a:bodyPr/>
          <a:lstStyle/>
          <a:p>
            <a:fld id="{772BD88B-17CB-4197-8B53-CE49272F85A9}" type="slidenum">
              <a:rPr lang="tr-TR" smtClean="0"/>
              <a:pPr/>
              <a:t>‹#›</a:t>
            </a:fld>
            <a:endParaRPr lang="tr-TR"/>
          </a:p>
        </p:txBody>
      </p:sp>
      <p:sp>
        <p:nvSpPr>
          <p:cNvPr id="11" name="10 Dikdörtgen"/>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Dikdörtgen"/>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Dikdörtgen"/>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Resim Yer Tutucusu"/>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tr-TR" smtClean="0"/>
              <a:t>Resim eklemek için simgeyi tıklatın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Dikdörtgen"/>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Yuvarlatılmış Dikdörtgen"/>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Başlık Yer Tutucusu"/>
          <p:cNvSpPr>
            <a:spLocks noGrp="1"/>
          </p:cNvSpPr>
          <p:nvPr>
            <p:ph type="title"/>
          </p:nvPr>
        </p:nvSpPr>
        <p:spPr>
          <a:xfrm>
            <a:off x="914400" y="274638"/>
            <a:ext cx="7772400" cy="1143000"/>
          </a:xfrm>
          <a:prstGeom prst="rect">
            <a:avLst/>
          </a:prstGeom>
        </p:spPr>
        <p:txBody>
          <a:bodyPr bIns="91440" anchor="b" anchorCtr="0">
            <a:normAutofit/>
          </a:bodyPr>
          <a:lstStyle/>
          <a:p>
            <a:r>
              <a:rPr kumimoji="0" lang="tr-TR" smtClean="0"/>
              <a:t>Asıl başlık stili için tıklatın</a:t>
            </a:r>
            <a:endParaRPr kumimoji="0" lang="en-US"/>
          </a:p>
        </p:txBody>
      </p:sp>
      <p:sp>
        <p:nvSpPr>
          <p:cNvPr id="13" name="12 Metin Yer Tutucusu"/>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4" name="13 Veri Yer Tutucusu"/>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1C3B420-2CC5-4573-B5C3-9D8FD620182D}" type="datetimeFigureOut">
              <a:rPr lang="tr-TR" smtClean="0"/>
              <a:pPr/>
              <a:t>18.10.2012</a:t>
            </a:fld>
            <a:endParaRPr lang="tr-TR"/>
          </a:p>
        </p:txBody>
      </p:sp>
      <p:sp>
        <p:nvSpPr>
          <p:cNvPr id="3" name="2 Altbilgi Yer Tutucusu"/>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tr-TR"/>
          </a:p>
        </p:txBody>
      </p:sp>
      <p:sp>
        <p:nvSpPr>
          <p:cNvPr id="23" name="22 Slayt Numarası Yer Tutucusu"/>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72BD88B-17CB-4197-8B53-CE49272F85A9}"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ww.rm.it.edu.ay/studyandlearningcenter"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Alt Başlık"/>
          <p:cNvSpPr>
            <a:spLocks noGrp="1"/>
          </p:cNvSpPr>
          <p:nvPr>
            <p:ph type="subTitle" idx="1"/>
          </p:nvPr>
        </p:nvSpPr>
        <p:spPr/>
        <p:txBody>
          <a:bodyPr/>
          <a:lstStyle/>
          <a:p>
            <a:r>
              <a:rPr lang="tr-TR" dirty="0" smtClean="0"/>
              <a:t>ASST.PROF.DR.ELİF DEMİREL</a:t>
            </a:r>
            <a:endParaRPr lang="tr-TR" dirty="0"/>
          </a:p>
        </p:txBody>
      </p:sp>
      <p:sp>
        <p:nvSpPr>
          <p:cNvPr id="2" name="1 Başlık"/>
          <p:cNvSpPr>
            <a:spLocks noGrp="1"/>
          </p:cNvSpPr>
          <p:nvPr>
            <p:ph type="ctrTitle"/>
          </p:nvPr>
        </p:nvSpPr>
        <p:spPr/>
        <p:txBody>
          <a:bodyPr>
            <a:normAutofit fontScale="90000"/>
          </a:bodyPr>
          <a:lstStyle/>
          <a:p>
            <a:r>
              <a:rPr lang="tr-TR" sz="4400" dirty="0" smtClean="0"/>
              <a:t>COMMON SENTENCE  ERRORS</a:t>
            </a:r>
            <a:br>
              <a:rPr lang="tr-TR" sz="4400" dirty="0" smtClean="0"/>
            </a:br>
            <a:endParaRPr lang="tr-TR" sz="4400" dirty="0"/>
          </a:p>
        </p:txBody>
      </p:sp>
      <p:sp>
        <p:nvSpPr>
          <p:cNvPr id="4" name="3 Metin kutusu"/>
          <p:cNvSpPr txBox="1"/>
          <p:nvPr/>
        </p:nvSpPr>
        <p:spPr>
          <a:xfrm>
            <a:off x="6588224" y="6093296"/>
            <a:ext cx="2333011" cy="646331"/>
          </a:xfrm>
          <a:prstGeom prst="rect">
            <a:avLst/>
          </a:prstGeom>
          <a:noFill/>
        </p:spPr>
        <p:txBody>
          <a:bodyPr wrap="none" rtlCol="0">
            <a:spAutoFit/>
          </a:bodyPr>
          <a:lstStyle/>
          <a:p>
            <a:r>
              <a:rPr lang="tr-TR" dirty="0" err="1" smtClean="0"/>
              <a:t>Prepared</a:t>
            </a:r>
            <a:r>
              <a:rPr lang="tr-TR" dirty="0" smtClean="0"/>
              <a:t> </a:t>
            </a:r>
            <a:r>
              <a:rPr lang="tr-TR" dirty="0" err="1" smtClean="0"/>
              <a:t>by</a:t>
            </a:r>
            <a:r>
              <a:rPr lang="tr-TR" dirty="0" smtClean="0"/>
              <a:t> Meral Birinci</a:t>
            </a:r>
          </a:p>
          <a:p>
            <a:endParaRPr lang="tr-T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
            </a:r>
            <a:br>
              <a:rPr lang="tr-TR" dirty="0" smtClean="0"/>
            </a:br>
            <a:r>
              <a:rPr lang="tr-TR" dirty="0" smtClean="0"/>
              <a:t>          </a:t>
            </a:r>
            <a:r>
              <a:rPr lang="tr-TR" dirty="0" err="1" smtClean="0"/>
              <a:t>Bulleted</a:t>
            </a:r>
            <a:r>
              <a:rPr lang="tr-TR" dirty="0" smtClean="0"/>
              <a:t> </a:t>
            </a:r>
            <a:r>
              <a:rPr lang="tr-TR" dirty="0" err="1" smtClean="0"/>
              <a:t>items</a:t>
            </a:r>
            <a:endParaRPr lang="tr-TR" dirty="0"/>
          </a:p>
        </p:txBody>
      </p:sp>
      <p:sp>
        <p:nvSpPr>
          <p:cNvPr id="3" name="2 İçerik Yer Tutucusu"/>
          <p:cNvSpPr>
            <a:spLocks noGrp="1"/>
          </p:cNvSpPr>
          <p:nvPr>
            <p:ph sz="quarter" idx="1"/>
          </p:nvPr>
        </p:nvSpPr>
        <p:spPr/>
        <p:txBody>
          <a:bodyPr/>
          <a:lstStyle/>
          <a:p>
            <a:pPr>
              <a:buNone/>
            </a:pPr>
            <a:endParaRPr lang="tr-TR" dirty="0" smtClean="0"/>
          </a:p>
          <a:p>
            <a:endParaRPr lang="tr-TR" dirty="0" smtClean="0"/>
          </a:p>
          <a:p>
            <a:endParaRPr lang="tr-TR" dirty="0" smtClean="0"/>
          </a:p>
          <a:p>
            <a:r>
              <a:rPr lang="en-US" dirty="0" smtClean="0"/>
              <a:t>If the bulleted items are punctuated as separate sentences, the lead should </a:t>
            </a:r>
            <a:r>
              <a:rPr lang="en-US" u="sng" dirty="0" smtClean="0"/>
              <a:t>always be a sentence</a:t>
            </a:r>
            <a:r>
              <a:rPr lang="tr-TR" u="sng" dirty="0" smtClean="0"/>
              <a:t>.</a:t>
            </a:r>
            <a:endParaRPr lang="tr-TR" dirty="0" smtClean="0"/>
          </a:p>
        </p:txBody>
      </p:sp>
      <p:sp>
        <p:nvSpPr>
          <p:cNvPr id="8" name="7 Şeritli Sağ Ok"/>
          <p:cNvSpPr/>
          <p:nvPr/>
        </p:nvSpPr>
        <p:spPr>
          <a:xfrm>
            <a:off x="7668344" y="5877272"/>
            <a:ext cx="978408" cy="48463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9 U Dönüş Oku"/>
          <p:cNvSpPr/>
          <p:nvPr/>
        </p:nvSpPr>
        <p:spPr>
          <a:xfrm>
            <a:off x="1187624" y="476672"/>
            <a:ext cx="886968" cy="877824"/>
          </a:xfrm>
          <a:prstGeom prst="utur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dirty="0"/>
          </a:p>
        </p:txBody>
      </p:sp>
      <p:sp>
        <p:nvSpPr>
          <p:cNvPr id="3" name="2 İçerik Yer Tutucusu"/>
          <p:cNvSpPr>
            <a:spLocks noGrp="1"/>
          </p:cNvSpPr>
          <p:nvPr>
            <p:ph sz="quarter" idx="1"/>
          </p:nvPr>
        </p:nvSpPr>
        <p:spPr/>
        <p:txBody>
          <a:bodyPr>
            <a:normAutofit lnSpcReduction="10000"/>
          </a:bodyPr>
          <a:lstStyle/>
          <a:p>
            <a:r>
              <a:rPr lang="en-US" dirty="0" smtClean="0"/>
              <a:t>The new visitation policy includes three options for upper-class students. </a:t>
            </a:r>
            <a:r>
              <a:rPr lang="en-US" i="1" dirty="0" smtClean="0"/>
              <a:t>(Because the lead is a sentence and doesn't include either of the phrases "as follows" or "the following," it ends with a period.) </a:t>
            </a:r>
          </a:p>
          <a:p>
            <a:r>
              <a:rPr lang="tr-TR" dirty="0" err="1" smtClean="0"/>
              <a:t>Option</a:t>
            </a:r>
            <a:r>
              <a:rPr lang="tr-TR" dirty="0" smtClean="0"/>
              <a:t> </a:t>
            </a:r>
            <a:r>
              <a:rPr lang="en-US" dirty="0" smtClean="0"/>
              <a:t> one allows visitation at any time. </a:t>
            </a:r>
          </a:p>
          <a:p>
            <a:pPr>
              <a:buNone/>
            </a:pPr>
            <a:r>
              <a:rPr lang="en-US" dirty="0" smtClean="0"/>
              <a:t> </a:t>
            </a:r>
            <a:endParaRPr lang="tr-TR" dirty="0" smtClean="0"/>
          </a:p>
          <a:p>
            <a:r>
              <a:rPr lang="en-US" dirty="0" smtClean="0"/>
              <a:t>Option two allows visitation only on weekends. </a:t>
            </a:r>
          </a:p>
          <a:p>
            <a:endParaRPr lang="tr-TR" dirty="0" smtClean="0"/>
          </a:p>
          <a:p>
            <a:r>
              <a:rPr lang="en-US" dirty="0" smtClean="0"/>
              <a:t> Option three allows no visitation at all. </a:t>
            </a:r>
            <a:r>
              <a:rPr lang="en-US" i="1" dirty="0" smtClean="0"/>
              <a:t>(Because each bulleted item is a complete sentence, each one begins with a capital letter and ends with a period.) </a:t>
            </a:r>
            <a:endParaRPr lang="tr-T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Lead</a:t>
            </a:r>
            <a:r>
              <a:rPr lang="tr-TR" dirty="0" smtClean="0"/>
              <a:t> is not a </a:t>
            </a:r>
            <a:r>
              <a:rPr lang="tr-TR" dirty="0" err="1" smtClean="0"/>
              <a:t>sentence</a:t>
            </a:r>
            <a:endParaRPr lang="tr-TR" dirty="0"/>
          </a:p>
        </p:txBody>
      </p:sp>
      <p:sp>
        <p:nvSpPr>
          <p:cNvPr id="3" name="2 İçerik Yer Tutucusu"/>
          <p:cNvSpPr>
            <a:spLocks noGrp="1"/>
          </p:cNvSpPr>
          <p:nvPr>
            <p:ph sz="quarter" idx="1"/>
          </p:nvPr>
        </p:nvSpPr>
        <p:spPr/>
        <p:txBody>
          <a:bodyPr>
            <a:normAutofit lnSpcReduction="10000"/>
          </a:bodyPr>
          <a:lstStyle/>
          <a:p>
            <a:pPr>
              <a:buNone/>
            </a:pPr>
            <a:r>
              <a:rPr lang="tr-TR" sz="2800" b="1" dirty="0" smtClean="0"/>
              <a:t>   </a:t>
            </a:r>
          </a:p>
          <a:p>
            <a:pPr>
              <a:buNone/>
            </a:pPr>
            <a:endParaRPr lang="tr-TR" sz="2800" b="1" dirty="0" smtClean="0"/>
          </a:p>
          <a:p>
            <a:pPr>
              <a:buNone/>
            </a:pPr>
            <a:endParaRPr lang="tr-TR" sz="2800" b="1" dirty="0" smtClean="0"/>
          </a:p>
          <a:p>
            <a:pPr>
              <a:buNone/>
            </a:pPr>
            <a:r>
              <a:rPr lang="tr-TR" sz="2800" b="1" dirty="0" smtClean="0"/>
              <a:t>  </a:t>
            </a:r>
          </a:p>
          <a:p>
            <a:pPr>
              <a:buNone/>
            </a:pPr>
            <a:r>
              <a:rPr lang="tr-TR" sz="2800" b="1" dirty="0" smtClean="0"/>
              <a:t>   </a:t>
            </a:r>
            <a:r>
              <a:rPr lang="en-US" sz="2800" b="1" dirty="0" smtClean="0"/>
              <a:t> If the lead is not a sentence, and the bulleted items are phrases or clauses that complete the sentence, punctuate as shown in the following two examples:</a:t>
            </a:r>
            <a:endParaRPr lang="tr-TR" sz="2800" b="1" dirty="0" smtClean="0"/>
          </a:p>
          <a:p>
            <a:endParaRPr lang="en-US" sz="2800" b="1" dirty="0" smtClean="0"/>
          </a:p>
          <a:p>
            <a:pPr>
              <a:buNone/>
            </a:pPr>
            <a:r>
              <a:rPr lang="tr-TR" dirty="0" smtClean="0"/>
              <a:t>. </a:t>
            </a:r>
          </a:p>
        </p:txBody>
      </p:sp>
      <p:sp>
        <p:nvSpPr>
          <p:cNvPr id="4" name="3 Gülen Yüz"/>
          <p:cNvSpPr/>
          <p:nvPr/>
        </p:nvSpPr>
        <p:spPr>
          <a:xfrm>
            <a:off x="3635896" y="2132856"/>
            <a:ext cx="914400" cy="9144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dirty="0"/>
          </a:p>
        </p:txBody>
      </p:sp>
      <p:sp>
        <p:nvSpPr>
          <p:cNvPr id="3" name="2 İçerik Yer Tutucusu"/>
          <p:cNvSpPr>
            <a:spLocks noGrp="1"/>
          </p:cNvSpPr>
          <p:nvPr>
            <p:ph sz="quarter" idx="1"/>
          </p:nvPr>
        </p:nvSpPr>
        <p:spPr/>
        <p:txBody>
          <a:bodyPr/>
          <a:lstStyle/>
          <a:p>
            <a:pPr>
              <a:buNone/>
            </a:pPr>
            <a:r>
              <a:rPr lang="en-US" dirty="0" smtClean="0"/>
              <a:t>This report includes information on the </a:t>
            </a:r>
            <a:endParaRPr lang="tr-TR" dirty="0" smtClean="0"/>
          </a:p>
          <a:p>
            <a:pPr>
              <a:buNone/>
            </a:pPr>
            <a:endParaRPr lang="en-US" dirty="0" smtClean="0"/>
          </a:p>
          <a:p>
            <a:r>
              <a:rPr lang="tr-TR" dirty="0" err="1" smtClean="0"/>
              <a:t>registration</a:t>
            </a:r>
            <a:r>
              <a:rPr lang="tr-TR" dirty="0" smtClean="0"/>
              <a:t> </a:t>
            </a:r>
            <a:r>
              <a:rPr lang="tr-TR" dirty="0" err="1" smtClean="0"/>
              <a:t>policy</a:t>
            </a:r>
            <a:r>
              <a:rPr lang="tr-TR" dirty="0" smtClean="0"/>
              <a:t>, </a:t>
            </a:r>
          </a:p>
          <a:p>
            <a:endParaRPr lang="tr-TR" dirty="0" smtClean="0"/>
          </a:p>
          <a:p>
            <a:r>
              <a:rPr lang="en-US" dirty="0" smtClean="0"/>
              <a:t> new courses to be offered next year, and</a:t>
            </a:r>
            <a:endParaRPr lang="tr-TR" dirty="0" smtClean="0"/>
          </a:p>
          <a:p>
            <a:pPr>
              <a:buNone/>
            </a:pPr>
            <a:r>
              <a:rPr lang="en-US" dirty="0" smtClean="0"/>
              <a:t> </a:t>
            </a:r>
          </a:p>
          <a:p>
            <a:r>
              <a:rPr lang="tr-TR" dirty="0" smtClean="0"/>
              <a:t> </a:t>
            </a:r>
            <a:r>
              <a:rPr lang="tr-TR" dirty="0" err="1" smtClean="0"/>
              <a:t>advising</a:t>
            </a:r>
            <a:r>
              <a:rPr lang="tr-TR" dirty="0" smtClean="0"/>
              <a:t> </a:t>
            </a:r>
            <a:r>
              <a:rPr lang="tr-TR" dirty="0" err="1" smtClean="0"/>
              <a:t>period</a:t>
            </a:r>
            <a:r>
              <a:rPr lang="tr-TR" dirty="0" smtClean="0"/>
              <a:t>. </a:t>
            </a:r>
          </a:p>
        </p:txBody>
      </p:sp>
      <p:sp>
        <p:nvSpPr>
          <p:cNvPr id="5" name="4 Bulut Belirtme Çizgisi"/>
          <p:cNvSpPr/>
          <p:nvPr/>
        </p:nvSpPr>
        <p:spPr>
          <a:xfrm>
            <a:off x="4139952" y="332656"/>
            <a:ext cx="914400" cy="61264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dirty="0"/>
          </a:p>
        </p:txBody>
      </p:sp>
      <p:sp>
        <p:nvSpPr>
          <p:cNvPr id="3" name="2 İçerik Yer Tutucusu"/>
          <p:cNvSpPr>
            <a:spLocks noGrp="1"/>
          </p:cNvSpPr>
          <p:nvPr>
            <p:ph sz="quarter" idx="1"/>
          </p:nvPr>
        </p:nvSpPr>
        <p:spPr/>
        <p:txBody>
          <a:bodyPr/>
          <a:lstStyle/>
          <a:p>
            <a:pPr>
              <a:buNone/>
            </a:pPr>
            <a:r>
              <a:rPr lang="en-US" dirty="0" smtClean="0"/>
              <a:t>In the past, the poor administration of the program has resulted in various problems. For example, </a:t>
            </a:r>
            <a:endParaRPr lang="tr-TR" dirty="0" smtClean="0"/>
          </a:p>
          <a:p>
            <a:pPr>
              <a:buNone/>
            </a:pPr>
            <a:endParaRPr lang="en-US" dirty="0" smtClean="0"/>
          </a:p>
          <a:p>
            <a:r>
              <a:rPr lang="en-US" dirty="0" smtClean="0"/>
              <a:t> membership in the sponsoring organization has decreased and </a:t>
            </a:r>
            <a:endParaRPr lang="tr-TR" dirty="0" smtClean="0"/>
          </a:p>
          <a:p>
            <a:endParaRPr lang="en-US" dirty="0" smtClean="0"/>
          </a:p>
          <a:p>
            <a:r>
              <a:rPr lang="en-US" dirty="0" smtClean="0"/>
              <a:t>very few service projects were accomplished </a:t>
            </a:r>
          </a:p>
        </p:txBody>
      </p:sp>
      <p:sp>
        <p:nvSpPr>
          <p:cNvPr id="4" name="3 Aşağı Ok"/>
          <p:cNvSpPr/>
          <p:nvPr/>
        </p:nvSpPr>
        <p:spPr>
          <a:xfrm>
            <a:off x="4355976" y="332656"/>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 </a:t>
            </a:r>
            <a:r>
              <a:rPr lang="tr-TR"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DO NOT LET THEM STAND ALONE!</a:t>
            </a:r>
            <a:endParaRPr lang="tr-TR" dirty="0"/>
          </a:p>
        </p:txBody>
      </p:sp>
      <p:graphicFrame>
        <p:nvGraphicFramePr>
          <p:cNvPr id="5" name="4 İçerik Yer Tutucusu"/>
          <p:cNvGraphicFramePr>
            <a:graphicFrameLocks noGrp="1"/>
          </p:cNvGraphicFramePr>
          <p:nvPr>
            <p:ph sz="quarter" idx="1"/>
          </p:nvPr>
        </p:nvGraphicFramePr>
        <p:xfrm>
          <a:off x="914400" y="1447800"/>
          <a:ext cx="7772400" cy="4572000"/>
        </p:xfrm>
        <a:graphic>
          <a:graphicData uri="http://schemas.openxmlformats.org/drawingml/2006/chart">
            <c:chart xmlns:c="http://schemas.openxmlformats.org/drawingml/2006/chart" xmlns:r="http://schemas.openxmlformats.org/officeDocument/2006/relationships" r:id="rId2"/>
          </a:graphicData>
        </a:graphic>
      </p:graphicFrame>
      <p:sp>
        <p:nvSpPr>
          <p:cNvPr id="6" name="5 Metin kutusu"/>
          <p:cNvSpPr txBox="1"/>
          <p:nvPr/>
        </p:nvSpPr>
        <p:spPr>
          <a:xfrm>
            <a:off x="2987824" y="5949280"/>
            <a:ext cx="3813608" cy="523220"/>
          </a:xfrm>
          <a:prstGeom prst="rect">
            <a:avLst/>
          </a:prstGeom>
          <a:noFill/>
        </p:spPr>
        <p:txBody>
          <a:bodyPr wrap="none" rtlCol="0">
            <a:spAutoFit/>
          </a:bodyPr>
          <a:lstStyle/>
          <a:p>
            <a:r>
              <a:rPr lang="tr-TR" sz="2800" dirty="0" smtClean="0"/>
              <a:t>  SENTENCE FRAGMENT </a:t>
            </a:r>
            <a:endParaRPr lang="tr-TR"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dirty="0" smtClean="0"/>
              <a:t>FRAGMENT</a:t>
            </a:r>
            <a:endParaRPr lang="tr-TR" dirty="0"/>
          </a:p>
        </p:txBody>
      </p:sp>
      <p:sp>
        <p:nvSpPr>
          <p:cNvPr id="3" name="2 İçerik Yer Tutucusu"/>
          <p:cNvSpPr>
            <a:spLocks noGrp="1"/>
          </p:cNvSpPr>
          <p:nvPr>
            <p:ph sz="quarter" idx="1"/>
          </p:nvPr>
        </p:nvSpPr>
        <p:spPr/>
        <p:txBody>
          <a:bodyPr>
            <a:normAutofit/>
          </a:bodyPr>
          <a:lstStyle/>
          <a:p>
            <a:r>
              <a:rPr lang="tr-TR" sz="4000" dirty="0" smtClean="0"/>
              <a:t>A </a:t>
            </a:r>
            <a:r>
              <a:rPr lang="tr-TR" sz="4000" dirty="0" err="1" smtClean="0"/>
              <a:t>fragmant</a:t>
            </a:r>
            <a:r>
              <a:rPr lang="tr-TR" sz="4000" dirty="0" smtClean="0"/>
              <a:t> is a </a:t>
            </a:r>
            <a:r>
              <a:rPr lang="tr-TR" sz="4000" dirty="0" err="1" smtClean="0"/>
              <a:t>group</a:t>
            </a:r>
            <a:r>
              <a:rPr lang="tr-TR" sz="4000" dirty="0" smtClean="0"/>
              <a:t> of </a:t>
            </a:r>
            <a:r>
              <a:rPr lang="tr-TR" sz="4000" dirty="0" err="1" smtClean="0"/>
              <a:t>words</a:t>
            </a:r>
            <a:r>
              <a:rPr lang="tr-TR" sz="4000" dirty="0" smtClean="0"/>
              <a:t> </a:t>
            </a:r>
            <a:r>
              <a:rPr lang="tr-TR" sz="4000" dirty="0" err="1" smtClean="0"/>
              <a:t>that</a:t>
            </a:r>
            <a:r>
              <a:rPr lang="tr-TR" sz="4000" dirty="0" smtClean="0"/>
              <a:t> </a:t>
            </a:r>
            <a:r>
              <a:rPr lang="tr-TR" sz="4000" dirty="0" err="1" smtClean="0"/>
              <a:t>cannot</a:t>
            </a:r>
            <a:r>
              <a:rPr lang="tr-TR" sz="4000" dirty="0" smtClean="0"/>
              <a:t> </a:t>
            </a:r>
            <a:r>
              <a:rPr lang="tr-TR" sz="4000" dirty="0" err="1" smtClean="0"/>
              <a:t>stand</a:t>
            </a:r>
            <a:r>
              <a:rPr lang="tr-TR" sz="4000" dirty="0" smtClean="0"/>
              <a:t> </a:t>
            </a:r>
            <a:r>
              <a:rPr lang="tr-TR" sz="4000" dirty="0" err="1" smtClean="0"/>
              <a:t>alone</a:t>
            </a:r>
            <a:r>
              <a:rPr lang="tr-TR" sz="4000" dirty="0" smtClean="0"/>
              <a:t> </a:t>
            </a:r>
            <a:r>
              <a:rPr lang="tr-TR" sz="4000" dirty="0" err="1" smtClean="0"/>
              <a:t>because</a:t>
            </a:r>
            <a:r>
              <a:rPr lang="tr-TR" sz="4000" dirty="0" smtClean="0"/>
              <a:t> it </a:t>
            </a:r>
            <a:r>
              <a:rPr lang="tr-TR" sz="4000" dirty="0" err="1" smtClean="0"/>
              <a:t>lacks</a:t>
            </a:r>
            <a:r>
              <a:rPr lang="tr-TR" sz="4000" dirty="0" smtClean="0"/>
              <a:t> a </a:t>
            </a:r>
            <a:r>
              <a:rPr lang="tr-TR" sz="4000" dirty="0" err="1" smtClean="0"/>
              <a:t>subject</a:t>
            </a:r>
            <a:r>
              <a:rPr lang="tr-TR" sz="4000" dirty="0" smtClean="0"/>
              <a:t> </a:t>
            </a:r>
            <a:r>
              <a:rPr lang="tr-TR" sz="4000" dirty="0" err="1" smtClean="0"/>
              <a:t>or</a:t>
            </a:r>
            <a:r>
              <a:rPr lang="tr-TR" sz="4000" dirty="0" smtClean="0"/>
              <a:t> a </a:t>
            </a:r>
            <a:r>
              <a:rPr lang="tr-TR" sz="4000" dirty="0" err="1" smtClean="0"/>
              <a:t>verb</a:t>
            </a:r>
            <a:r>
              <a:rPr lang="tr-TR" sz="4000" dirty="0" smtClean="0"/>
              <a:t> .</a:t>
            </a:r>
            <a:r>
              <a:rPr lang="tr-TR" sz="4000" dirty="0" err="1" smtClean="0"/>
              <a:t>Typically</a:t>
            </a:r>
            <a:r>
              <a:rPr lang="tr-TR" sz="4000" dirty="0" smtClean="0"/>
              <a:t>, a </a:t>
            </a:r>
            <a:r>
              <a:rPr lang="tr-TR" sz="4000" dirty="0" err="1" smtClean="0"/>
              <a:t>fragment</a:t>
            </a:r>
            <a:r>
              <a:rPr lang="tr-TR" sz="4000" dirty="0" smtClean="0"/>
              <a:t> is an </a:t>
            </a:r>
            <a:r>
              <a:rPr lang="tr-TR" sz="4000" dirty="0" err="1" smtClean="0"/>
              <a:t>extension</a:t>
            </a:r>
            <a:r>
              <a:rPr lang="tr-TR" sz="4000" dirty="0" smtClean="0"/>
              <a:t> of </a:t>
            </a:r>
            <a:r>
              <a:rPr lang="tr-TR" sz="4000" dirty="0" err="1" smtClean="0"/>
              <a:t>the</a:t>
            </a:r>
            <a:r>
              <a:rPr lang="tr-TR" sz="4000" dirty="0" smtClean="0"/>
              <a:t> </a:t>
            </a:r>
            <a:r>
              <a:rPr lang="tr-TR" sz="4000" dirty="0" err="1" smtClean="0"/>
              <a:t>sentence</a:t>
            </a:r>
            <a:r>
              <a:rPr lang="tr-TR" sz="4000" dirty="0" smtClean="0"/>
              <a:t> on </a:t>
            </a:r>
            <a:r>
              <a:rPr lang="tr-TR" sz="4000" dirty="0" err="1" smtClean="0"/>
              <a:t>its</a:t>
            </a:r>
            <a:r>
              <a:rPr lang="tr-TR" sz="4000" dirty="0" smtClean="0"/>
              <a:t> </a:t>
            </a:r>
            <a:r>
              <a:rPr lang="tr-TR" sz="4000" dirty="0" err="1" smtClean="0"/>
              <a:t>left</a:t>
            </a:r>
            <a:r>
              <a:rPr lang="tr-TR" sz="4000" dirty="0" smtClean="0"/>
              <a:t>.</a:t>
            </a:r>
            <a:endParaRPr lang="tr-TR" sz="4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dirty="0" err="1" smtClean="0"/>
              <a:t>In</a:t>
            </a:r>
            <a:r>
              <a:rPr lang="tr-TR" dirty="0" smtClean="0"/>
              <a:t> </a:t>
            </a:r>
            <a:r>
              <a:rPr lang="tr-TR" dirty="0" err="1" smtClean="0"/>
              <a:t>order</a:t>
            </a:r>
            <a:r>
              <a:rPr lang="tr-TR" dirty="0" smtClean="0"/>
              <a:t> </a:t>
            </a:r>
            <a:r>
              <a:rPr lang="tr-TR" dirty="0" err="1" smtClean="0"/>
              <a:t>to</a:t>
            </a:r>
            <a:r>
              <a:rPr lang="tr-TR" dirty="0" smtClean="0"/>
              <a:t> </a:t>
            </a:r>
            <a:r>
              <a:rPr lang="tr-TR" dirty="0" err="1" smtClean="0"/>
              <a:t>illustrate</a:t>
            </a:r>
            <a:r>
              <a:rPr lang="tr-TR" dirty="0" smtClean="0"/>
              <a:t>:</a:t>
            </a:r>
            <a:endParaRPr lang="tr-TR" dirty="0"/>
          </a:p>
        </p:txBody>
      </p:sp>
      <p:sp>
        <p:nvSpPr>
          <p:cNvPr id="3" name="2 İçerik Yer Tutucusu"/>
          <p:cNvSpPr>
            <a:spLocks noGrp="1"/>
          </p:cNvSpPr>
          <p:nvPr>
            <p:ph sz="quarter" idx="1"/>
          </p:nvPr>
        </p:nvSpPr>
        <p:spPr/>
        <p:txBody>
          <a:bodyPr>
            <a:normAutofit/>
          </a:bodyPr>
          <a:lstStyle/>
          <a:p>
            <a:pPr>
              <a:buNone/>
            </a:pPr>
            <a:r>
              <a:rPr lang="tr-TR" sz="3200" dirty="0" smtClean="0"/>
              <a:t> </a:t>
            </a:r>
          </a:p>
          <a:p>
            <a:pPr>
              <a:buNone/>
            </a:pPr>
            <a:endParaRPr lang="tr-TR" sz="3200" dirty="0" smtClean="0"/>
          </a:p>
          <a:p>
            <a:pPr>
              <a:buNone/>
            </a:pPr>
            <a:r>
              <a:rPr lang="tr-TR" sz="3200" dirty="0" smtClean="0"/>
              <a:t>EX: I do not </a:t>
            </a:r>
            <a:r>
              <a:rPr lang="tr-TR" sz="3200" dirty="0" err="1" smtClean="0"/>
              <a:t>want</a:t>
            </a:r>
            <a:r>
              <a:rPr lang="tr-TR" sz="3200" dirty="0" smtClean="0"/>
              <a:t> </a:t>
            </a:r>
            <a:r>
              <a:rPr lang="tr-TR" sz="3200" dirty="0" err="1" smtClean="0"/>
              <a:t>to</a:t>
            </a:r>
            <a:r>
              <a:rPr lang="tr-TR" sz="3200" dirty="0" smtClean="0"/>
              <a:t> </a:t>
            </a:r>
            <a:r>
              <a:rPr lang="tr-TR" sz="3200" dirty="0" err="1" smtClean="0"/>
              <a:t>make</a:t>
            </a:r>
            <a:r>
              <a:rPr lang="tr-TR" sz="3200" dirty="0" smtClean="0"/>
              <a:t> a </a:t>
            </a:r>
            <a:r>
              <a:rPr lang="tr-TR" sz="3200" dirty="0" err="1" smtClean="0"/>
              <a:t>fragment</a:t>
            </a:r>
            <a:r>
              <a:rPr lang="tr-TR" sz="3200" dirty="0" smtClean="0"/>
              <a:t>. </a:t>
            </a:r>
            <a:r>
              <a:rPr lang="tr-TR" sz="3200" dirty="0" err="1" smtClean="0"/>
              <a:t>Because</a:t>
            </a:r>
            <a:r>
              <a:rPr lang="tr-TR" sz="3200" dirty="0" smtClean="0"/>
              <a:t> it </a:t>
            </a:r>
            <a:r>
              <a:rPr lang="tr-TR" sz="3200" dirty="0" err="1" smtClean="0"/>
              <a:t>lacks</a:t>
            </a:r>
            <a:r>
              <a:rPr lang="tr-TR" sz="3200" dirty="0" smtClean="0"/>
              <a:t> </a:t>
            </a:r>
            <a:r>
              <a:rPr lang="tr-TR" sz="3200" dirty="0" err="1" smtClean="0"/>
              <a:t>the</a:t>
            </a:r>
            <a:r>
              <a:rPr lang="tr-TR" sz="3200" dirty="0" smtClean="0"/>
              <a:t> </a:t>
            </a:r>
            <a:r>
              <a:rPr lang="tr-TR" sz="3200" dirty="0" err="1" smtClean="0"/>
              <a:t>harmony</a:t>
            </a:r>
            <a:r>
              <a:rPr lang="tr-TR" sz="3200" dirty="0" smtClean="0"/>
              <a:t> of </a:t>
            </a:r>
            <a:r>
              <a:rPr lang="tr-TR" sz="3200" dirty="0" err="1" smtClean="0"/>
              <a:t>the</a:t>
            </a:r>
            <a:r>
              <a:rPr lang="tr-TR" sz="3200" dirty="0" smtClean="0"/>
              <a:t> </a:t>
            </a:r>
            <a:r>
              <a:rPr lang="tr-TR" sz="3200" dirty="0" err="1" smtClean="0"/>
              <a:t>sentence</a:t>
            </a:r>
            <a:r>
              <a:rPr lang="tr-TR" sz="3200" dirty="0" smtClean="0"/>
              <a:t> as </a:t>
            </a:r>
            <a:r>
              <a:rPr lang="tr-TR" sz="3200" dirty="0" err="1" smtClean="0"/>
              <a:t>well</a:t>
            </a:r>
            <a:r>
              <a:rPr lang="tr-TR" sz="3200" dirty="0" smtClean="0"/>
              <a:t> as </a:t>
            </a:r>
            <a:r>
              <a:rPr lang="tr-TR" sz="3200" dirty="0" err="1" smtClean="0"/>
              <a:t>its</a:t>
            </a:r>
            <a:r>
              <a:rPr lang="tr-TR" sz="3200" dirty="0" smtClean="0"/>
              <a:t> </a:t>
            </a:r>
            <a:r>
              <a:rPr lang="tr-TR" sz="3200" dirty="0" err="1" smtClean="0"/>
              <a:t>meaning</a:t>
            </a:r>
            <a:r>
              <a:rPr lang="tr-TR" sz="3200" dirty="0" smtClean="0"/>
              <a:t>.</a:t>
            </a:r>
          </a:p>
          <a:p>
            <a:pPr>
              <a:buNone/>
            </a:pPr>
            <a:endParaRPr lang="tr-TR" sz="3200" dirty="0"/>
          </a:p>
        </p:txBody>
      </p:sp>
      <p:sp>
        <p:nvSpPr>
          <p:cNvPr id="4" name="3 Eşit Değildir"/>
          <p:cNvSpPr/>
          <p:nvPr/>
        </p:nvSpPr>
        <p:spPr>
          <a:xfrm>
            <a:off x="5652120" y="5013176"/>
            <a:ext cx="914400" cy="914400"/>
          </a:xfrm>
          <a:prstGeom prst="mathNot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dirty="0" err="1" smtClean="0"/>
              <a:t>Correct</a:t>
            </a:r>
            <a:r>
              <a:rPr lang="tr-TR" dirty="0" smtClean="0"/>
              <a:t> </a:t>
            </a:r>
            <a:r>
              <a:rPr lang="tr-TR" dirty="0" err="1" smtClean="0"/>
              <a:t>the</a:t>
            </a:r>
            <a:r>
              <a:rPr lang="tr-TR" dirty="0" smtClean="0"/>
              <a:t> </a:t>
            </a:r>
            <a:r>
              <a:rPr lang="tr-TR" dirty="0" err="1" smtClean="0"/>
              <a:t>mistake</a:t>
            </a:r>
            <a:r>
              <a:rPr lang="tr-TR" dirty="0" smtClean="0"/>
              <a:t> </a:t>
            </a:r>
            <a:endParaRPr lang="tr-TR" dirty="0"/>
          </a:p>
        </p:txBody>
      </p:sp>
      <p:sp>
        <p:nvSpPr>
          <p:cNvPr id="3" name="2 İçerik Yer Tutucusu"/>
          <p:cNvSpPr>
            <a:spLocks noGrp="1"/>
          </p:cNvSpPr>
          <p:nvPr>
            <p:ph sz="quarter" idx="1"/>
          </p:nvPr>
        </p:nvSpPr>
        <p:spPr/>
        <p:txBody>
          <a:bodyPr/>
          <a:lstStyle/>
          <a:p>
            <a:endParaRPr lang="tr-TR" dirty="0" smtClean="0"/>
          </a:p>
          <a:p>
            <a:r>
              <a:rPr lang="tr-TR" sz="4000" dirty="0" smtClean="0"/>
              <a:t>I do not </a:t>
            </a:r>
            <a:r>
              <a:rPr lang="tr-TR" sz="4000" dirty="0" err="1" smtClean="0"/>
              <a:t>want</a:t>
            </a:r>
            <a:r>
              <a:rPr lang="tr-TR" sz="4000" dirty="0" smtClean="0"/>
              <a:t> </a:t>
            </a:r>
            <a:r>
              <a:rPr lang="tr-TR" sz="4000" dirty="0" err="1" smtClean="0"/>
              <a:t>to</a:t>
            </a:r>
            <a:r>
              <a:rPr lang="tr-TR" sz="4000" dirty="0" smtClean="0"/>
              <a:t> </a:t>
            </a:r>
            <a:r>
              <a:rPr lang="tr-TR" sz="4000" dirty="0" err="1" smtClean="0"/>
              <a:t>make</a:t>
            </a:r>
            <a:r>
              <a:rPr lang="tr-TR" sz="4000" dirty="0" smtClean="0"/>
              <a:t> a </a:t>
            </a:r>
            <a:r>
              <a:rPr lang="tr-TR" sz="4000" dirty="0" err="1" smtClean="0"/>
              <a:t>fragment</a:t>
            </a:r>
            <a:r>
              <a:rPr lang="tr-TR" sz="4000" dirty="0" smtClean="0"/>
              <a:t> </a:t>
            </a:r>
            <a:r>
              <a:rPr lang="tr-TR" sz="4000" b="1" dirty="0" err="1" smtClean="0"/>
              <a:t>because</a:t>
            </a:r>
            <a:r>
              <a:rPr lang="tr-TR" sz="4000" dirty="0" smtClean="0"/>
              <a:t> it </a:t>
            </a:r>
            <a:r>
              <a:rPr lang="tr-TR" sz="4000" dirty="0" err="1" smtClean="0"/>
              <a:t>lacks</a:t>
            </a:r>
            <a:r>
              <a:rPr lang="tr-TR" sz="4000" dirty="0" smtClean="0"/>
              <a:t> </a:t>
            </a:r>
            <a:r>
              <a:rPr lang="tr-TR" sz="4000" dirty="0" err="1" smtClean="0"/>
              <a:t>the</a:t>
            </a:r>
            <a:r>
              <a:rPr lang="tr-TR" sz="4000" dirty="0" smtClean="0"/>
              <a:t> </a:t>
            </a:r>
            <a:r>
              <a:rPr lang="tr-TR" sz="4000" dirty="0" err="1" smtClean="0"/>
              <a:t>harmony</a:t>
            </a:r>
            <a:r>
              <a:rPr lang="tr-TR" sz="4000" dirty="0" smtClean="0"/>
              <a:t> of </a:t>
            </a:r>
            <a:r>
              <a:rPr lang="tr-TR" sz="4000" dirty="0" err="1" smtClean="0"/>
              <a:t>the</a:t>
            </a:r>
            <a:r>
              <a:rPr lang="tr-TR" sz="4000" dirty="0" smtClean="0"/>
              <a:t> </a:t>
            </a:r>
            <a:r>
              <a:rPr lang="tr-TR" sz="4000" dirty="0" err="1" smtClean="0"/>
              <a:t>sentence</a:t>
            </a:r>
            <a:r>
              <a:rPr lang="tr-TR" sz="4000" dirty="0" smtClean="0"/>
              <a:t> as </a:t>
            </a:r>
            <a:r>
              <a:rPr lang="tr-TR" sz="4000" dirty="0" err="1" smtClean="0"/>
              <a:t>well</a:t>
            </a:r>
            <a:r>
              <a:rPr lang="tr-TR" sz="4000" dirty="0" smtClean="0"/>
              <a:t> as </a:t>
            </a:r>
            <a:r>
              <a:rPr lang="tr-TR" sz="4000" dirty="0" err="1" smtClean="0"/>
              <a:t>its</a:t>
            </a:r>
            <a:r>
              <a:rPr lang="tr-TR" sz="4000" dirty="0" smtClean="0"/>
              <a:t> </a:t>
            </a:r>
            <a:r>
              <a:rPr lang="tr-TR" sz="4000" dirty="0" err="1" smtClean="0"/>
              <a:t>meaning</a:t>
            </a:r>
            <a:r>
              <a:rPr lang="tr-TR" sz="4000" dirty="0" smtClean="0"/>
              <a:t>.</a:t>
            </a:r>
            <a:endParaRPr lang="tr-TR" sz="4000" dirty="0"/>
          </a:p>
        </p:txBody>
      </p:sp>
      <p:sp>
        <p:nvSpPr>
          <p:cNvPr id="4" name="3 4-Nokta Yıldız"/>
          <p:cNvSpPr/>
          <p:nvPr/>
        </p:nvSpPr>
        <p:spPr>
          <a:xfrm>
            <a:off x="3851920" y="5085184"/>
            <a:ext cx="914400" cy="9144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en-US" b="1" dirty="0" smtClean="0"/>
              <a:t>Use this flowchart to test for sentence completeness</a:t>
            </a:r>
            <a:endParaRPr lang="en-US" dirty="0" smtClean="0"/>
          </a:p>
        </p:txBody>
      </p:sp>
      <p:sp>
        <p:nvSpPr>
          <p:cNvPr id="3" name="2 İçerik Yer Tutucusu"/>
          <p:cNvSpPr>
            <a:spLocks noGrp="1"/>
          </p:cNvSpPr>
          <p:nvPr>
            <p:ph sz="quarter" idx="1"/>
          </p:nvPr>
        </p:nvSpPr>
        <p:spPr/>
        <p:txBody>
          <a:bodyPr>
            <a:normAutofit fontScale="92500" lnSpcReduction="20000"/>
          </a:bodyPr>
          <a:lstStyle/>
          <a:p>
            <a:pPr>
              <a:buNone/>
            </a:pPr>
            <a:r>
              <a:rPr lang="tr-TR" dirty="0" smtClean="0"/>
              <a:t> Is </a:t>
            </a:r>
            <a:r>
              <a:rPr lang="tr-TR" dirty="0" err="1" smtClean="0"/>
              <a:t>there</a:t>
            </a:r>
            <a:r>
              <a:rPr lang="tr-TR" dirty="0" smtClean="0"/>
              <a:t> a </a:t>
            </a:r>
            <a:r>
              <a:rPr lang="tr-TR" dirty="0" err="1" smtClean="0"/>
              <a:t>verb</a:t>
            </a:r>
            <a:r>
              <a:rPr lang="tr-TR" dirty="0" smtClean="0"/>
              <a:t>?                   NO  ≥≥≥  </a:t>
            </a:r>
            <a:r>
              <a:rPr lang="tr-TR" dirty="0" err="1" smtClean="0"/>
              <a:t>It</a:t>
            </a:r>
            <a:r>
              <a:rPr lang="tr-TR" dirty="0" smtClean="0"/>
              <a:t> is a </a:t>
            </a:r>
            <a:r>
              <a:rPr lang="tr-TR" dirty="0" err="1" smtClean="0"/>
              <a:t>fragment</a:t>
            </a:r>
            <a:r>
              <a:rPr lang="tr-TR" dirty="0" smtClean="0"/>
              <a:t>.</a:t>
            </a:r>
          </a:p>
          <a:p>
            <a:pPr>
              <a:buNone/>
            </a:pPr>
            <a:r>
              <a:rPr lang="tr-TR" dirty="0" smtClean="0"/>
              <a:t>          √</a:t>
            </a:r>
          </a:p>
          <a:p>
            <a:pPr>
              <a:buNone/>
            </a:pPr>
            <a:r>
              <a:rPr lang="tr-TR" dirty="0" smtClean="0"/>
              <a:t>         YES </a:t>
            </a:r>
          </a:p>
          <a:p>
            <a:pPr>
              <a:buNone/>
            </a:pPr>
            <a:r>
              <a:rPr lang="tr-TR" dirty="0" smtClean="0"/>
              <a:t> Is </a:t>
            </a:r>
            <a:r>
              <a:rPr lang="tr-TR" dirty="0" err="1" smtClean="0"/>
              <a:t>there</a:t>
            </a:r>
            <a:r>
              <a:rPr lang="tr-TR" dirty="0" smtClean="0"/>
              <a:t> a </a:t>
            </a:r>
            <a:r>
              <a:rPr lang="tr-TR" dirty="0" err="1" smtClean="0"/>
              <a:t>subject</a:t>
            </a:r>
            <a:r>
              <a:rPr lang="tr-TR" dirty="0" smtClean="0"/>
              <a:t>?               NO ≥≥≥ </a:t>
            </a:r>
            <a:r>
              <a:rPr lang="tr-TR" dirty="0" err="1" smtClean="0"/>
              <a:t>It</a:t>
            </a:r>
            <a:r>
              <a:rPr lang="tr-TR" dirty="0" smtClean="0"/>
              <a:t> is a </a:t>
            </a:r>
            <a:r>
              <a:rPr lang="tr-TR" dirty="0" err="1" smtClean="0"/>
              <a:t>fragment</a:t>
            </a:r>
            <a:r>
              <a:rPr lang="tr-TR" dirty="0" smtClean="0"/>
              <a:t>.</a:t>
            </a:r>
          </a:p>
          <a:p>
            <a:pPr>
              <a:buNone/>
            </a:pPr>
            <a:r>
              <a:rPr lang="tr-TR" dirty="0" smtClean="0"/>
              <a:t>          √</a:t>
            </a:r>
          </a:p>
          <a:p>
            <a:pPr>
              <a:buNone/>
            </a:pPr>
            <a:r>
              <a:rPr lang="tr-TR" dirty="0" smtClean="0"/>
              <a:t>         YES   </a:t>
            </a:r>
          </a:p>
          <a:p>
            <a:pPr>
              <a:buNone/>
            </a:pPr>
            <a:r>
              <a:rPr lang="tr-TR" dirty="0" smtClean="0"/>
              <a:t> Is </a:t>
            </a:r>
            <a:r>
              <a:rPr lang="tr-TR" dirty="0" err="1" smtClean="0"/>
              <a:t>the</a:t>
            </a:r>
            <a:r>
              <a:rPr lang="tr-TR" dirty="0" smtClean="0"/>
              <a:t> </a:t>
            </a:r>
            <a:r>
              <a:rPr lang="tr-TR" dirty="0" err="1" smtClean="0"/>
              <a:t>word</a:t>
            </a:r>
            <a:r>
              <a:rPr lang="tr-TR" dirty="0" smtClean="0"/>
              <a:t> </a:t>
            </a:r>
            <a:r>
              <a:rPr lang="tr-TR" dirty="0" err="1" smtClean="0"/>
              <a:t>group</a:t>
            </a:r>
            <a:r>
              <a:rPr lang="tr-TR" dirty="0" smtClean="0"/>
              <a:t> </a:t>
            </a:r>
          </a:p>
          <a:p>
            <a:pPr>
              <a:buNone/>
            </a:pPr>
            <a:r>
              <a:rPr lang="tr-TR" dirty="0" err="1" smtClean="0"/>
              <a:t>merely</a:t>
            </a:r>
            <a:r>
              <a:rPr lang="tr-TR" dirty="0" smtClean="0"/>
              <a:t> a </a:t>
            </a:r>
            <a:r>
              <a:rPr lang="tr-TR" dirty="0" err="1" smtClean="0"/>
              <a:t>dependent</a:t>
            </a:r>
            <a:r>
              <a:rPr lang="tr-TR" dirty="0" smtClean="0"/>
              <a:t>              YES≥≥≥ </a:t>
            </a:r>
            <a:r>
              <a:rPr lang="tr-TR" dirty="0" err="1" smtClean="0"/>
              <a:t>It</a:t>
            </a:r>
            <a:r>
              <a:rPr lang="tr-TR" dirty="0" smtClean="0"/>
              <a:t> is a </a:t>
            </a:r>
            <a:r>
              <a:rPr lang="tr-TR" dirty="0" err="1" smtClean="0"/>
              <a:t>fragment</a:t>
            </a:r>
            <a:r>
              <a:rPr lang="tr-TR" dirty="0" smtClean="0"/>
              <a:t>.</a:t>
            </a:r>
          </a:p>
          <a:p>
            <a:pPr>
              <a:buNone/>
            </a:pPr>
            <a:r>
              <a:rPr lang="tr-TR" dirty="0" err="1" smtClean="0"/>
              <a:t>word</a:t>
            </a:r>
            <a:r>
              <a:rPr lang="tr-TR" dirty="0" smtClean="0"/>
              <a:t> </a:t>
            </a:r>
            <a:r>
              <a:rPr lang="tr-TR" dirty="0" err="1" smtClean="0"/>
              <a:t>group</a:t>
            </a:r>
            <a:r>
              <a:rPr lang="tr-TR" dirty="0" smtClean="0"/>
              <a:t> </a:t>
            </a:r>
            <a:r>
              <a:rPr lang="tr-TR" dirty="0" err="1" smtClean="0"/>
              <a:t>or</a:t>
            </a:r>
            <a:r>
              <a:rPr lang="tr-TR" dirty="0" smtClean="0"/>
              <a:t> </a:t>
            </a:r>
            <a:r>
              <a:rPr lang="tr-TR" dirty="0" err="1" smtClean="0"/>
              <a:t>phrase</a:t>
            </a:r>
            <a:r>
              <a:rPr lang="tr-TR" dirty="0" smtClean="0"/>
              <a:t>?</a:t>
            </a:r>
          </a:p>
          <a:p>
            <a:pPr>
              <a:buNone/>
            </a:pPr>
            <a:r>
              <a:rPr lang="tr-TR" dirty="0" smtClean="0"/>
              <a:t>           √</a:t>
            </a:r>
          </a:p>
          <a:p>
            <a:pPr>
              <a:buNone/>
            </a:pPr>
            <a:r>
              <a:rPr lang="tr-TR" dirty="0" smtClean="0"/>
              <a:t>          NO</a:t>
            </a:r>
          </a:p>
          <a:p>
            <a:pPr>
              <a:buNone/>
            </a:pPr>
            <a:r>
              <a:rPr lang="tr-TR" dirty="0" err="1" smtClean="0"/>
              <a:t>It</a:t>
            </a:r>
            <a:r>
              <a:rPr lang="tr-TR" dirty="0" smtClean="0"/>
              <a:t> is a </a:t>
            </a:r>
            <a:r>
              <a:rPr lang="tr-TR" dirty="0" err="1" smtClean="0"/>
              <a:t>sentence</a:t>
            </a:r>
            <a:r>
              <a:rPr lang="tr-TR" dirty="0" smtClean="0"/>
              <a:t>. </a:t>
            </a:r>
            <a:endParaRPr lang="tr-T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dirty="0" smtClean="0"/>
              <a:t>SENTENTIAL ERRORS IN WRITING</a:t>
            </a:r>
            <a:endParaRPr lang="tr-TR" dirty="0"/>
          </a:p>
        </p:txBody>
      </p:sp>
      <p:sp>
        <p:nvSpPr>
          <p:cNvPr id="3" name="2 İçerik Yer Tutucusu"/>
          <p:cNvSpPr>
            <a:spLocks noGrp="1"/>
          </p:cNvSpPr>
          <p:nvPr>
            <p:ph sz="quarter" idx="1"/>
          </p:nvPr>
        </p:nvSpPr>
        <p:spPr/>
        <p:txBody>
          <a:bodyPr/>
          <a:lstStyle/>
          <a:p>
            <a:r>
              <a:rPr lang="tr-TR" dirty="0" smtClean="0"/>
              <a:t>COMMO SPLICE &amp; FUSED SENTENCES (</a:t>
            </a:r>
            <a:r>
              <a:rPr lang="tr-TR" dirty="0" err="1" smtClean="0"/>
              <a:t>Run</a:t>
            </a:r>
            <a:r>
              <a:rPr lang="tr-TR" dirty="0" smtClean="0"/>
              <a:t>-on </a:t>
            </a:r>
            <a:r>
              <a:rPr lang="tr-TR" dirty="0" err="1" smtClean="0"/>
              <a:t>Sentence</a:t>
            </a:r>
            <a:r>
              <a:rPr lang="tr-TR" dirty="0" smtClean="0"/>
              <a:t>)</a:t>
            </a:r>
          </a:p>
          <a:p>
            <a:endParaRPr lang="tr-TR" dirty="0" smtClean="0"/>
          </a:p>
          <a:p>
            <a:r>
              <a:rPr lang="tr-TR" dirty="0" smtClean="0"/>
              <a:t>SENTENCE FRAGMENT</a:t>
            </a:r>
          </a:p>
          <a:p>
            <a:endParaRPr lang="tr-TR" dirty="0" smtClean="0"/>
          </a:p>
          <a:p>
            <a:r>
              <a:rPr lang="tr-TR" dirty="0" smtClean="0"/>
              <a:t>NON-PARALEL STRUCTURE</a:t>
            </a:r>
          </a:p>
          <a:p>
            <a:endParaRPr lang="tr-TR" dirty="0" smtClean="0"/>
          </a:p>
          <a:p>
            <a:pPr>
              <a:buNone/>
            </a:pPr>
            <a:endParaRPr lang="tr-TR" dirty="0" smtClean="0"/>
          </a:p>
          <a:p>
            <a:pPr>
              <a:buNone/>
            </a:pPr>
            <a:endParaRPr lang="tr-T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         </a:t>
            </a:r>
            <a:endParaRPr lang="tr-TR" dirty="0"/>
          </a:p>
        </p:txBody>
      </p:sp>
      <p:sp>
        <p:nvSpPr>
          <p:cNvPr id="3" name="2 İçerik Yer Tutucusu"/>
          <p:cNvSpPr>
            <a:spLocks noGrp="1"/>
          </p:cNvSpPr>
          <p:nvPr>
            <p:ph sz="quarter" idx="1"/>
          </p:nvPr>
        </p:nvSpPr>
        <p:spPr/>
        <p:txBody>
          <a:bodyPr>
            <a:normAutofit/>
          </a:bodyPr>
          <a:lstStyle/>
          <a:p>
            <a:pPr>
              <a:buNone/>
            </a:pPr>
            <a:r>
              <a:rPr lang="tr-TR" sz="3600" b="1" i="1" dirty="0" smtClean="0"/>
              <a:t>    </a:t>
            </a:r>
          </a:p>
          <a:p>
            <a:pPr>
              <a:buNone/>
            </a:pPr>
            <a:r>
              <a:rPr lang="en-US" sz="3600" b="1" i="1" dirty="0" smtClean="0"/>
              <a:t>Journalists in magazines and newspapers sometimes write dependent clauses that follow on closely from the </a:t>
            </a:r>
            <a:r>
              <a:rPr lang="en-US" sz="3600" b="1" i="1" dirty="0" err="1" smtClean="0"/>
              <a:t>mainclause</a:t>
            </a:r>
            <a:r>
              <a:rPr lang="en-US" sz="3600" b="1" i="1" dirty="0" smtClean="0"/>
              <a:t> as sentences for emphasis. However, in academic and formal writing, fragment sentences of this kind should</a:t>
            </a:r>
            <a:r>
              <a:rPr lang="tr-TR" sz="3600" b="1" i="1" dirty="0" smtClean="0"/>
              <a:t> be </a:t>
            </a:r>
            <a:r>
              <a:rPr lang="tr-TR" sz="3600" b="1" i="1" dirty="0" err="1" smtClean="0"/>
              <a:t>avoided</a:t>
            </a:r>
            <a:r>
              <a:rPr lang="tr-TR" sz="3600" b="1" i="1" dirty="0" smtClean="0"/>
              <a:t>.</a:t>
            </a:r>
            <a:endParaRPr lang="tr-TR" sz="3600" b="1" i="1" dirty="0"/>
          </a:p>
        </p:txBody>
      </p:sp>
      <p:sp>
        <p:nvSpPr>
          <p:cNvPr id="4" name="3 Aşağı Ok"/>
          <p:cNvSpPr/>
          <p:nvPr/>
        </p:nvSpPr>
        <p:spPr>
          <a:xfrm>
            <a:off x="4067944" y="260648"/>
            <a:ext cx="484632" cy="15544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dirty="0" smtClean="0"/>
              <a:t>NON-PARALLEL STRUCTURE</a:t>
            </a:r>
            <a:endParaRPr lang="tr-TR" dirty="0"/>
          </a:p>
        </p:txBody>
      </p:sp>
      <p:sp>
        <p:nvSpPr>
          <p:cNvPr id="3" name="2 İçerik Yer Tutucusu"/>
          <p:cNvSpPr>
            <a:spLocks noGrp="1"/>
          </p:cNvSpPr>
          <p:nvPr>
            <p:ph sz="quarter" idx="1"/>
          </p:nvPr>
        </p:nvSpPr>
        <p:spPr/>
        <p:txBody>
          <a:bodyPr>
            <a:normAutofit/>
          </a:bodyPr>
          <a:lstStyle/>
          <a:p>
            <a:endParaRPr lang="tr-TR" dirty="0" smtClean="0"/>
          </a:p>
          <a:p>
            <a:r>
              <a:rPr lang="en-US" dirty="0" smtClean="0"/>
              <a:t> To make the ideas in your </a:t>
            </a:r>
            <a:r>
              <a:rPr lang="en-US" b="1" dirty="0" smtClean="0"/>
              <a:t>sentences clear and understandable, you need to make your sentence structures grammatically balanced (i.e. parallel). This means that ideas in a sentence or paragraph that are similar should be expressed in parallel grammatical form </a:t>
            </a:r>
            <a:endParaRPr lang="tr-TR" b="1" dirty="0" smtClean="0"/>
          </a:p>
          <a:p>
            <a:endParaRPr lang="tr-TR" b="1" dirty="0" smtClean="0"/>
          </a:p>
          <a:p>
            <a:pPr>
              <a:buNone/>
            </a:pPr>
            <a:endParaRPr lang="en-US"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Parallel</a:t>
            </a:r>
            <a:r>
              <a:rPr lang="tr-TR" dirty="0" smtClean="0"/>
              <a:t> </a:t>
            </a:r>
            <a:r>
              <a:rPr lang="tr-TR" dirty="0" err="1" smtClean="0"/>
              <a:t>Structure</a:t>
            </a:r>
            <a:endParaRPr lang="tr-TR" dirty="0"/>
          </a:p>
        </p:txBody>
      </p:sp>
      <p:sp>
        <p:nvSpPr>
          <p:cNvPr id="3" name="2 İçerik Yer Tutucusu"/>
          <p:cNvSpPr>
            <a:spLocks noGrp="1"/>
          </p:cNvSpPr>
          <p:nvPr>
            <p:ph sz="quarter" idx="1"/>
          </p:nvPr>
        </p:nvSpPr>
        <p:spPr/>
        <p:txBody>
          <a:bodyPr/>
          <a:lstStyle/>
          <a:p>
            <a:endParaRPr lang="tr-TR" dirty="0" smtClean="0"/>
          </a:p>
          <a:p>
            <a:pPr>
              <a:buNone/>
            </a:pPr>
            <a:r>
              <a:rPr lang="en-US" dirty="0" smtClean="0"/>
              <a:t> Parallel grammatical form is needed for: </a:t>
            </a:r>
            <a:endParaRPr lang="tr-TR" dirty="0" smtClean="0"/>
          </a:p>
          <a:p>
            <a:pPr>
              <a:buNone/>
            </a:pPr>
            <a:endParaRPr lang="en-US" dirty="0" smtClean="0"/>
          </a:p>
          <a:p>
            <a:pPr>
              <a:buNone/>
            </a:pPr>
            <a:r>
              <a:rPr lang="tr-TR" dirty="0" smtClean="0"/>
              <a:t> </a:t>
            </a:r>
            <a:r>
              <a:rPr lang="en-US" dirty="0" smtClean="0"/>
              <a:t>1. Lists of words, phrases and clauses </a:t>
            </a:r>
          </a:p>
          <a:p>
            <a:pPr>
              <a:buNone/>
            </a:pPr>
            <a:r>
              <a:rPr lang="tr-TR" dirty="0" smtClean="0"/>
              <a:t> </a:t>
            </a:r>
            <a:r>
              <a:rPr lang="en-US" dirty="0" smtClean="0"/>
              <a:t>2. Parallel ideas presented as pairs </a:t>
            </a:r>
          </a:p>
          <a:p>
            <a:pPr>
              <a:buNone/>
            </a:pPr>
            <a:r>
              <a:rPr lang="tr-TR" dirty="0" smtClean="0"/>
              <a:t> </a:t>
            </a:r>
            <a:r>
              <a:rPr lang="en-US" dirty="0" smtClean="0"/>
              <a:t>3. Essay headings and tables of </a:t>
            </a:r>
            <a:r>
              <a:rPr lang="en-US" dirty="0" err="1" smtClean="0"/>
              <a:t>conten</a:t>
            </a:r>
            <a:r>
              <a:rPr lang="en-US" dirty="0" smtClean="0"/>
              <a: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List</a:t>
            </a:r>
            <a:r>
              <a:rPr lang="tr-TR" dirty="0" smtClean="0"/>
              <a:t> of </a:t>
            </a:r>
            <a:r>
              <a:rPr lang="tr-TR" dirty="0" err="1" smtClean="0"/>
              <a:t>words</a:t>
            </a:r>
            <a:r>
              <a:rPr lang="tr-TR" dirty="0" smtClean="0"/>
              <a:t>, </a:t>
            </a:r>
            <a:r>
              <a:rPr lang="tr-TR" dirty="0" err="1" smtClean="0"/>
              <a:t>phrases</a:t>
            </a:r>
            <a:r>
              <a:rPr lang="tr-TR" dirty="0" smtClean="0"/>
              <a:t>, </a:t>
            </a:r>
            <a:r>
              <a:rPr lang="tr-TR" dirty="0" err="1" smtClean="0"/>
              <a:t>and</a:t>
            </a:r>
            <a:r>
              <a:rPr lang="tr-TR" dirty="0" smtClean="0"/>
              <a:t> </a:t>
            </a:r>
            <a:r>
              <a:rPr lang="tr-TR" dirty="0" err="1" smtClean="0"/>
              <a:t>clauses</a:t>
            </a:r>
            <a:endParaRPr lang="tr-TR" dirty="0"/>
          </a:p>
        </p:txBody>
      </p:sp>
      <p:sp>
        <p:nvSpPr>
          <p:cNvPr id="3" name="2 İçerik Yer Tutucusu"/>
          <p:cNvSpPr>
            <a:spLocks noGrp="1"/>
          </p:cNvSpPr>
          <p:nvPr>
            <p:ph sz="quarter" idx="1"/>
          </p:nvPr>
        </p:nvSpPr>
        <p:spPr/>
        <p:txBody>
          <a:bodyPr/>
          <a:lstStyle/>
          <a:p>
            <a:endParaRPr lang="tr-TR" dirty="0" smtClean="0"/>
          </a:p>
          <a:p>
            <a:r>
              <a:rPr lang="en-US" dirty="0" smtClean="0"/>
              <a:t> When ideas are presented in a series or a list, the same parts of speech should be used to ensure parallel structure. This applies whether the list consists of single words, phrases or clauses—single words should be balanced with single words, phrases with phrases and clauses with clauses. </a:t>
            </a:r>
          </a:p>
        </p:txBody>
      </p:sp>
      <p:cxnSp>
        <p:nvCxnSpPr>
          <p:cNvPr id="5" name="4 Düz Ok Bağlayıcısı"/>
          <p:cNvCxnSpPr/>
          <p:nvPr/>
        </p:nvCxnSpPr>
        <p:spPr>
          <a:xfrm>
            <a:off x="7164288" y="4797152"/>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Single</a:t>
            </a:r>
            <a:r>
              <a:rPr lang="tr-TR" dirty="0" smtClean="0"/>
              <a:t> </a:t>
            </a:r>
            <a:r>
              <a:rPr lang="tr-TR" dirty="0" err="1" smtClean="0"/>
              <a:t>words</a:t>
            </a:r>
            <a:endParaRPr lang="tr-TR" dirty="0"/>
          </a:p>
        </p:txBody>
      </p:sp>
      <p:sp>
        <p:nvSpPr>
          <p:cNvPr id="3" name="2 İçerik Yer Tutucusu"/>
          <p:cNvSpPr>
            <a:spLocks noGrp="1"/>
          </p:cNvSpPr>
          <p:nvPr>
            <p:ph sz="quarter" idx="1"/>
          </p:nvPr>
        </p:nvSpPr>
        <p:spPr/>
        <p:txBody>
          <a:bodyPr>
            <a:normAutofit fontScale="92500" lnSpcReduction="20000"/>
          </a:bodyPr>
          <a:lstStyle/>
          <a:p>
            <a:endParaRPr lang="tr-TR" dirty="0" smtClean="0"/>
          </a:p>
          <a:p>
            <a:pPr>
              <a:buNone/>
            </a:pPr>
            <a:r>
              <a:rPr lang="en-US" b="1" dirty="0" smtClean="0"/>
              <a:t>Single words should be matched with single words of the same type (e.g. all nouns, all adverbs, all adjectives)</a:t>
            </a:r>
            <a:r>
              <a:rPr lang="en-US" b="1" i="1" dirty="0" smtClean="0"/>
              <a:t>. </a:t>
            </a:r>
            <a:endParaRPr lang="tr-TR" b="1" i="1" dirty="0" smtClean="0"/>
          </a:p>
          <a:p>
            <a:pPr>
              <a:buNone/>
            </a:pPr>
            <a:endParaRPr lang="en-US" b="1" i="1" dirty="0" smtClean="0"/>
          </a:p>
          <a:p>
            <a:pPr>
              <a:buNone/>
            </a:pPr>
            <a:r>
              <a:rPr lang="tr-TR" b="1" dirty="0" err="1" smtClean="0"/>
              <a:t>Non</a:t>
            </a:r>
            <a:r>
              <a:rPr lang="tr-TR" b="1" dirty="0" smtClean="0"/>
              <a:t>-</a:t>
            </a:r>
            <a:r>
              <a:rPr lang="tr-TR" b="1" dirty="0" err="1" smtClean="0"/>
              <a:t>parallel</a:t>
            </a:r>
            <a:r>
              <a:rPr lang="tr-TR" b="1" dirty="0" smtClean="0"/>
              <a:t> /</a:t>
            </a:r>
            <a:r>
              <a:rPr lang="en-US" b="1" dirty="0" smtClean="0"/>
              <a:t> The lecturer asked the students </a:t>
            </a:r>
            <a:r>
              <a:rPr lang="en-US" b="1" u="sng" dirty="0" smtClean="0"/>
              <a:t>to speak in tutorials clearly, in a loud voice and not to be rude</a:t>
            </a:r>
            <a:r>
              <a:rPr lang="en-US" b="1" dirty="0" smtClean="0"/>
              <a:t>. </a:t>
            </a:r>
            <a:endParaRPr lang="tr-TR" b="1" dirty="0" smtClean="0"/>
          </a:p>
          <a:p>
            <a:pPr>
              <a:buNone/>
            </a:pPr>
            <a:endParaRPr lang="tr-TR" dirty="0" smtClean="0"/>
          </a:p>
          <a:p>
            <a:pPr>
              <a:buNone/>
            </a:pPr>
            <a:r>
              <a:rPr lang="tr-TR" dirty="0" smtClean="0"/>
              <a:t> </a:t>
            </a:r>
            <a:r>
              <a:rPr lang="tr-TR" dirty="0" err="1" smtClean="0"/>
              <a:t>Parallel</a:t>
            </a:r>
            <a:r>
              <a:rPr lang="tr-TR" dirty="0" smtClean="0"/>
              <a:t>  /</a:t>
            </a:r>
            <a:r>
              <a:rPr lang="en-US" dirty="0" smtClean="0"/>
              <a:t>The lecturer asked the students to speak in tutorials </a:t>
            </a:r>
            <a:r>
              <a:rPr lang="en-US" i="1" u="sng" dirty="0" smtClean="0"/>
              <a:t>clearly, loudly and politely. </a:t>
            </a:r>
          </a:p>
          <a:p>
            <a:endParaRPr lang="tr-TR" dirty="0" smtClean="0"/>
          </a:p>
          <a:p>
            <a:pPr>
              <a:buNone/>
            </a:pPr>
            <a:r>
              <a:rPr lang="en-US" dirty="0" smtClean="0"/>
              <a:t>(ALL WORDS IN THE LIST ARE NOW ADVERBS) </a:t>
            </a:r>
          </a:p>
          <a:p>
            <a:r>
              <a:rPr lang="en-US" b="1" dirty="0" smtClean="0"/>
              <a:t>Groups of words (phrases) should be matched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Group</a:t>
            </a:r>
            <a:r>
              <a:rPr lang="tr-TR" dirty="0" smtClean="0"/>
              <a:t> of </a:t>
            </a:r>
            <a:r>
              <a:rPr lang="tr-TR" dirty="0" err="1" smtClean="0"/>
              <a:t>words</a:t>
            </a:r>
            <a:r>
              <a:rPr lang="tr-TR" dirty="0" smtClean="0"/>
              <a:t> </a:t>
            </a:r>
            <a:endParaRPr lang="tr-TR" dirty="0"/>
          </a:p>
        </p:txBody>
      </p:sp>
      <p:sp>
        <p:nvSpPr>
          <p:cNvPr id="3" name="2 İçerik Yer Tutucusu"/>
          <p:cNvSpPr>
            <a:spLocks noGrp="1"/>
          </p:cNvSpPr>
          <p:nvPr>
            <p:ph sz="quarter" idx="1"/>
          </p:nvPr>
        </p:nvSpPr>
        <p:spPr/>
        <p:txBody>
          <a:bodyPr>
            <a:normAutofit fontScale="85000" lnSpcReduction="20000"/>
          </a:bodyPr>
          <a:lstStyle/>
          <a:p>
            <a:r>
              <a:rPr lang="en-US" b="1" dirty="0" smtClean="0"/>
              <a:t>Groups of words (phrases) should be matched with word groups of the same pattern (e.g. noun phrases beginning with verb +-</a:t>
            </a:r>
            <a:r>
              <a:rPr lang="en-US" b="1" dirty="0" err="1" smtClean="0"/>
              <a:t>ing</a:t>
            </a:r>
            <a:r>
              <a:rPr lang="en-US" b="1" dirty="0" smtClean="0"/>
              <a:t>, prepositional phrases). </a:t>
            </a:r>
            <a:endParaRPr lang="tr-TR" b="1" dirty="0" smtClean="0"/>
          </a:p>
          <a:p>
            <a:endParaRPr lang="tr-TR" dirty="0" smtClean="0"/>
          </a:p>
          <a:p>
            <a:pPr>
              <a:buNone/>
            </a:pPr>
            <a:r>
              <a:rPr lang="tr-TR" dirty="0" err="1" smtClean="0"/>
              <a:t>Example</a:t>
            </a:r>
            <a:r>
              <a:rPr lang="tr-TR" dirty="0" smtClean="0"/>
              <a:t>:</a:t>
            </a:r>
          </a:p>
          <a:p>
            <a:endParaRPr lang="en-US" b="1" dirty="0" smtClean="0"/>
          </a:p>
          <a:p>
            <a:pPr>
              <a:buNone/>
            </a:pPr>
            <a:r>
              <a:rPr lang="tr-TR" b="1" dirty="0" err="1" smtClean="0"/>
              <a:t>Non</a:t>
            </a:r>
            <a:r>
              <a:rPr lang="tr-TR" b="1" dirty="0" smtClean="0"/>
              <a:t>-</a:t>
            </a:r>
            <a:r>
              <a:rPr lang="tr-TR" b="1" dirty="0" err="1" smtClean="0"/>
              <a:t>Parallel</a:t>
            </a:r>
            <a:r>
              <a:rPr lang="tr-TR" b="1" dirty="0" smtClean="0"/>
              <a:t>/</a:t>
            </a:r>
            <a:r>
              <a:rPr lang="en-US" b="1" dirty="0" smtClean="0"/>
              <a:t> Success at university depends on attending classes</a:t>
            </a:r>
            <a:r>
              <a:rPr lang="en-US" b="1" i="1" dirty="0" smtClean="0"/>
              <a:t>, reviewing your notes and </a:t>
            </a:r>
            <a:r>
              <a:rPr lang="en-US" b="1" i="1" u="sng" dirty="0" smtClean="0"/>
              <a:t>to keep up with your reading</a:t>
            </a:r>
            <a:r>
              <a:rPr lang="tr-TR" b="1" i="1" u="sng" dirty="0" smtClean="0"/>
              <a:t>s.</a:t>
            </a:r>
          </a:p>
          <a:p>
            <a:pPr>
              <a:buNone/>
            </a:pPr>
            <a:endParaRPr lang="tr-TR" u="sng" dirty="0" smtClean="0"/>
          </a:p>
          <a:p>
            <a:pPr>
              <a:buNone/>
            </a:pPr>
            <a:r>
              <a:rPr lang="tr-TR" dirty="0" err="1" smtClean="0"/>
              <a:t>Parallel</a:t>
            </a:r>
            <a:r>
              <a:rPr lang="tr-TR" dirty="0" smtClean="0"/>
              <a:t>/</a:t>
            </a:r>
            <a:r>
              <a:rPr lang="en-US" dirty="0" smtClean="0"/>
              <a:t> Success at university depends on </a:t>
            </a:r>
            <a:r>
              <a:rPr lang="en-US" i="1" u="sng" dirty="0" smtClean="0"/>
              <a:t>attending classes, reviewing your notes and keeping up with your readings. </a:t>
            </a:r>
          </a:p>
          <a:p>
            <a:endParaRPr lang="tr-TR" dirty="0" smtClean="0"/>
          </a:p>
          <a:p>
            <a:pPr>
              <a:buNone/>
            </a:pPr>
            <a:r>
              <a:rPr lang="en-US" dirty="0" smtClean="0"/>
              <a:t>(ALL WORDS IN THE LIST ARE NOW NOUN PHRASES BEGINNING WITH –ING WORDS </a:t>
            </a:r>
            <a:endParaRPr lang="tr-T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Clauses</a:t>
            </a:r>
            <a:endParaRPr lang="tr-TR" dirty="0"/>
          </a:p>
        </p:txBody>
      </p:sp>
      <p:sp>
        <p:nvSpPr>
          <p:cNvPr id="3" name="2 İçerik Yer Tutucusu"/>
          <p:cNvSpPr>
            <a:spLocks noGrp="1"/>
          </p:cNvSpPr>
          <p:nvPr>
            <p:ph sz="quarter" idx="1"/>
          </p:nvPr>
        </p:nvSpPr>
        <p:spPr/>
        <p:txBody>
          <a:bodyPr>
            <a:normAutofit fontScale="85000" lnSpcReduction="20000"/>
          </a:bodyPr>
          <a:lstStyle/>
          <a:p>
            <a:endParaRPr lang="tr-TR" dirty="0" smtClean="0"/>
          </a:p>
          <a:p>
            <a:pPr>
              <a:buNone/>
            </a:pPr>
            <a:r>
              <a:rPr lang="tr-TR" dirty="0" smtClean="0"/>
              <a:t> </a:t>
            </a:r>
            <a:endParaRPr lang="tr-TR" sz="2800" dirty="0" smtClean="0"/>
          </a:p>
          <a:p>
            <a:r>
              <a:rPr lang="en-US" sz="2800" b="1" dirty="0" smtClean="0"/>
              <a:t>Clauses should be matched with clauses of the same pattern (e.g. noun clauses, adverbial clauses, adjectival clauses). </a:t>
            </a:r>
            <a:endParaRPr lang="tr-TR" sz="2800" b="1" dirty="0" smtClean="0"/>
          </a:p>
          <a:p>
            <a:pPr>
              <a:buNone/>
            </a:pPr>
            <a:r>
              <a:rPr lang="tr-TR" dirty="0" smtClean="0"/>
              <a:t> </a:t>
            </a:r>
          </a:p>
          <a:p>
            <a:pPr>
              <a:buNone/>
            </a:pPr>
            <a:r>
              <a:rPr lang="tr-TR" dirty="0" err="1" smtClean="0"/>
              <a:t>Non</a:t>
            </a:r>
            <a:r>
              <a:rPr lang="tr-TR" dirty="0" smtClean="0"/>
              <a:t>-</a:t>
            </a:r>
            <a:r>
              <a:rPr lang="tr-TR" dirty="0" err="1" smtClean="0"/>
              <a:t>Parallel</a:t>
            </a:r>
            <a:r>
              <a:rPr lang="tr-TR" dirty="0" smtClean="0"/>
              <a:t>/</a:t>
            </a:r>
            <a:r>
              <a:rPr lang="en-US" dirty="0" smtClean="0"/>
              <a:t>The lecturer expected that the students would present the seminar</a:t>
            </a:r>
            <a:r>
              <a:rPr lang="en-US" b="1" dirty="0" smtClean="0"/>
              <a:t>, </a:t>
            </a:r>
            <a:r>
              <a:rPr lang="en-US" b="1" u="sng" dirty="0" smtClean="0"/>
              <a:t>that they would use PowerPoint presentations and be asking questions</a:t>
            </a:r>
            <a:r>
              <a:rPr lang="tr-TR" b="1" u="sng" dirty="0" smtClean="0"/>
              <a:t>.</a:t>
            </a:r>
          </a:p>
          <a:p>
            <a:pPr>
              <a:buNone/>
            </a:pPr>
            <a:endParaRPr lang="tr-TR" b="1" dirty="0" smtClean="0"/>
          </a:p>
          <a:p>
            <a:pPr>
              <a:buNone/>
            </a:pPr>
            <a:r>
              <a:rPr lang="tr-TR" b="1" dirty="0" err="1" smtClean="0"/>
              <a:t>Parallel</a:t>
            </a:r>
            <a:r>
              <a:rPr lang="tr-TR" b="1" dirty="0" smtClean="0"/>
              <a:t>/  </a:t>
            </a:r>
            <a:r>
              <a:rPr lang="en-US" dirty="0" smtClean="0"/>
              <a:t>The lecturer expected that </a:t>
            </a:r>
            <a:r>
              <a:rPr lang="en-US" i="1" dirty="0" smtClean="0"/>
              <a:t>the students would present the seminar</a:t>
            </a:r>
            <a:r>
              <a:rPr lang="en-US" b="1" i="1" dirty="0" smtClean="0"/>
              <a:t>, t</a:t>
            </a:r>
            <a:r>
              <a:rPr lang="en-US" b="1" i="1" u="sng" dirty="0" smtClean="0"/>
              <a:t>hat they would use PowerPoint presentation and that the class would ask questions. </a:t>
            </a:r>
          </a:p>
          <a:p>
            <a:pPr>
              <a:buNone/>
            </a:pPr>
            <a:r>
              <a:rPr lang="tr-TR" b="1" dirty="0" smtClean="0"/>
              <a:t>                  </a:t>
            </a:r>
            <a:endParaRPr lang="en-US" b="1" dirty="0" smtClean="0"/>
          </a:p>
        </p:txBody>
      </p:sp>
      <p:sp>
        <p:nvSpPr>
          <p:cNvPr id="4" name="3 Dikdörtgen"/>
          <p:cNvSpPr/>
          <p:nvPr/>
        </p:nvSpPr>
        <p:spPr>
          <a:xfrm>
            <a:off x="2411760" y="3717032"/>
            <a:ext cx="4572000" cy="646331"/>
          </a:xfrm>
          <a:prstGeom prst="rect">
            <a:avLst/>
          </a:prstGeom>
        </p:spPr>
        <p:txBody>
          <a:bodyPr>
            <a:spAutoFit/>
          </a:bodyPr>
          <a:lstStyle/>
          <a:p>
            <a:endParaRPr lang="tr-TR" dirty="0" smtClean="0"/>
          </a:p>
          <a:p>
            <a:r>
              <a:rPr lang="tr-TR" dirty="0" smtClean="0"/>
              <a: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err="1" smtClean="0"/>
              <a:t>Parallel</a:t>
            </a:r>
            <a:r>
              <a:rPr lang="tr-TR" dirty="0" smtClean="0"/>
              <a:t> </a:t>
            </a:r>
            <a:r>
              <a:rPr lang="tr-TR" dirty="0" err="1" smtClean="0"/>
              <a:t>ideas</a:t>
            </a:r>
            <a:r>
              <a:rPr lang="tr-TR" dirty="0" smtClean="0"/>
              <a:t> </a:t>
            </a:r>
            <a:r>
              <a:rPr lang="tr-TR" dirty="0" err="1" smtClean="0"/>
              <a:t>connected</a:t>
            </a:r>
            <a:r>
              <a:rPr lang="tr-TR" dirty="0" smtClean="0"/>
              <a:t> </a:t>
            </a:r>
            <a:r>
              <a:rPr lang="tr-TR" dirty="0" err="1" smtClean="0"/>
              <a:t>by</a:t>
            </a:r>
            <a:r>
              <a:rPr lang="tr-TR" dirty="0" smtClean="0"/>
              <a:t> </a:t>
            </a:r>
            <a:r>
              <a:rPr lang="tr-TR" dirty="0" err="1" smtClean="0"/>
              <a:t>conjunctions</a:t>
            </a:r>
            <a:endParaRPr lang="tr-TR" dirty="0"/>
          </a:p>
        </p:txBody>
      </p:sp>
      <p:sp>
        <p:nvSpPr>
          <p:cNvPr id="3" name="2 İçerik Yer Tutucusu"/>
          <p:cNvSpPr>
            <a:spLocks noGrp="1"/>
          </p:cNvSpPr>
          <p:nvPr>
            <p:ph sz="quarter" idx="1"/>
          </p:nvPr>
        </p:nvSpPr>
        <p:spPr/>
        <p:txBody>
          <a:bodyPr/>
          <a:lstStyle/>
          <a:p>
            <a:endParaRPr lang="tr-TR" dirty="0" smtClean="0"/>
          </a:p>
          <a:p>
            <a:endParaRPr lang="tr-TR" dirty="0" smtClean="0"/>
          </a:p>
          <a:p>
            <a:endParaRPr lang="tr-TR" dirty="0" smtClean="0"/>
          </a:p>
          <a:p>
            <a:r>
              <a:rPr lang="en-US" dirty="0" smtClean="0"/>
              <a:t>Ideas that are joined with </a:t>
            </a:r>
            <a:r>
              <a:rPr lang="en-US" b="1" dirty="0" smtClean="0"/>
              <a:t>conjunctions need to be parallel in structure. By using similar grammatical forms to express equal ideas, your writing will be smooth and your writing style will improve</a:t>
            </a:r>
            <a:r>
              <a:rPr lang="tr-TR" b="1" dirty="0" smtClean="0"/>
              <a:t>.</a:t>
            </a:r>
          </a:p>
          <a:p>
            <a:endParaRPr lang="tr-T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dirty="0"/>
          </a:p>
        </p:txBody>
      </p:sp>
      <p:pic>
        <p:nvPicPr>
          <p:cNvPr id="4" name="3 İçerik Yer Tutucusu" descr="Conjunctions-main_Full.jpg"/>
          <p:cNvPicPr>
            <a:picLocks noGrp="1" noChangeAspect="1"/>
          </p:cNvPicPr>
          <p:nvPr>
            <p:ph sz="quarter" idx="1"/>
          </p:nvPr>
        </p:nvPicPr>
        <p:blipFill>
          <a:blip r:embed="rId2" cstate="print"/>
          <a:stretch>
            <a:fillRect/>
          </a:stretch>
        </p:blipFill>
        <p:spPr>
          <a:xfrm>
            <a:off x="1979712" y="2492896"/>
            <a:ext cx="5057775" cy="2305050"/>
          </a:xfr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err="1" smtClean="0"/>
              <a:t>Parallel</a:t>
            </a:r>
            <a:r>
              <a:rPr lang="tr-TR" dirty="0" smtClean="0"/>
              <a:t> </a:t>
            </a:r>
            <a:r>
              <a:rPr lang="tr-TR" dirty="0" err="1" smtClean="0"/>
              <a:t>ideas</a:t>
            </a:r>
            <a:r>
              <a:rPr lang="tr-TR" dirty="0" smtClean="0"/>
              <a:t> </a:t>
            </a:r>
            <a:r>
              <a:rPr lang="tr-TR" dirty="0" err="1" smtClean="0"/>
              <a:t>connected</a:t>
            </a:r>
            <a:r>
              <a:rPr lang="tr-TR" dirty="0" smtClean="0"/>
              <a:t> </a:t>
            </a:r>
            <a:r>
              <a:rPr lang="tr-TR" dirty="0" err="1" smtClean="0"/>
              <a:t>by</a:t>
            </a:r>
            <a:r>
              <a:rPr lang="tr-TR" dirty="0" smtClean="0"/>
              <a:t> </a:t>
            </a:r>
            <a:r>
              <a:rPr lang="tr-TR" dirty="0" err="1" smtClean="0"/>
              <a:t>conjunctions</a:t>
            </a:r>
            <a:endParaRPr lang="tr-TR" dirty="0"/>
          </a:p>
        </p:txBody>
      </p:sp>
      <p:sp>
        <p:nvSpPr>
          <p:cNvPr id="3" name="2 İçerik Yer Tutucusu"/>
          <p:cNvSpPr>
            <a:spLocks noGrp="1"/>
          </p:cNvSpPr>
          <p:nvPr>
            <p:ph sz="quarter" idx="1"/>
          </p:nvPr>
        </p:nvSpPr>
        <p:spPr/>
        <p:txBody>
          <a:bodyPr/>
          <a:lstStyle/>
          <a:p>
            <a:endParaRPr lang="tr-TR" dirty="0" smtClean="0"/>
          </a:p>
          <a:p>
            <a:endParaRPr lang="tr-TR" dirty="0" smtClean="0"/>
          </a:p>
          <a:p>
            <a:r>
              <a:rPr lang="en-US" dirty="0" smtClean="0"/>
              <a:t>Like ideas joined by 'and', 'but', 'or', 'nor', 'for', 'so', 'yet </a:t>
            </a:r>
            <a:r>
              <a:rPr lang="tr-TR" dirty="0" smtClean="0"/>
              <a:t> </a:t>
            </a:r>
          </a:p>
          <a:p>
            <a:pPr lvl="2">
              <a:buNone/>
            </a:pPr>
            <a:endParaRPr lang="tr-TR" dirty="0" smtClean="0"/>
          </a:p>
          <a:p>
            <a:pPr>
              <a:buNone/>
            </a:pPr>
            <a:r>
              <a:rPr lang="en-US" dirty="0" smtClean="0"/>
              <a:t>She failed the essay </a:t>
            </a:r>
            <a:r>
              <a:rPr lang="en-US" b="1" dirty="0" smtClean="0"/>
              <a:t>but passed the final exam. </a:t>
            </a:r>
          </a:p>
          <a:p>
            <a:pPr>
              <a:buNone/>
            </a:pPr>
            <a:r>
              <a:rPr lang="en-US" dirty="0" smtClean="0"/>
              <a:t> Her oral presentation was good, </a:t>
            </a:r>
            <a:r>
              <a:rPr lang="en-US" b="1" dirty="0" smtClean="0"/>
              <a:t>yet her essay was poor.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COMMO SPLICES &amp; FUSED SENTENCES</a:t>
            </a:r>
            <a:endParaRPr lang="tr-TR" dirty="0"/>
          </a:p>
        </p:txBody>
      </p:sp>
      <p:sp>
        <p:nvSpPr>
          <p:cNvPr id="3" name="2 İçerik Yer Tutucusu"/>
          <p:cNvSpPr>
            <a:spLocks noGrp="1"/>
          </p:cNvSpPr>
          <p:nvPr>
            <p:ph sz="quarter" idx="1"/>
          </p:nvPr>
        </p:nvSpPr>
        <p:spPr/>
        <p:txBody>
          <a:bodyPr/>
          <a:lstStyle/>
          <a:p>
            <a:r>
              <a:rPr lang="tr-TR" dirty="0" err="1" smtClean="0"/>
              <a:t>Commo</a:t>
            </a:r>
            <a:r>
              <a:rPr lang="tr-TR" dirty="0" smtClean="0"/>
              <a:t> </a:t>
            </a:r>
            <a:r>
              <a:rPr lang="tr-TR" dirty="0" err="1" smtClean="0"/>
              <a:t>splices</a:t>
            </a:r>
            <a:r>
              <a:rPr lang="tr-TR" dirty="0" smtClean="0"/>
              <a:t> </a:t>
            </a:r>
            <a:r>
              <a:rPr lang="tr-TR" dirty="0" err="1" smtClean="0"/>
              <a:t>are</a:t>
            </a:r>
            <a:r>
              <a:rPr lang="tr-TR" dirty="0" smtClean="0"/>
              <a:t> </a:t>
            </a:r>
            <a:r>
              <a:rPr lang="tr-TR" dirty="0" err="1" smtClean="0"/>
              <a:t>sentence</a:t>
            </a:r>
            <a:r>
              <a:rPr lang="tr-TR" dirty="0" smtClean="0"/>
              <a:t> </a:t>
            </a:r>
            <a:r>
              <a:rPr lang="tr-TR" dirty="0" err="1" smtClean="0"/>
              <a:t>errors</a:t>
            </a:r>
            <a:r>
              <a:rPr lang="tr-TR" dirty="0" smtClean="0"/>
              <a:t> </a:t>
            </a:r>
            <a:r>
              <a:rPr lang="tr-TR" dirty="0" err="1" smtClean="0"/>
              <a:t>created</a:t>
            </a:r>
            <a:r>
              <a:rPr lang="tr-TR" dirty="0" smtClean="0"/>
              <a:t> </a:t>
            </a:r>
            <a:r>
              <a:rPr lang="tr-TR" dirty="0" err="1" smtClean="0"/>
              <a:t>by</a:t>
            </a:r>
            <a:r>
              <a:rPr lang="tr-TR" dirty="0" smtClean="0"/>
              <a:t> </a:t>
            </a:r>
            <a:r>
              <a:rPr lang="tr-TR" dirty="0" err="1" smtClean="0"/>
              <a:t>using</a:t>
            </a:r>
            <a:r>
              <a:rPr lang="tr-TR" dirty="0" smtClean="0"/>
              <a:t> a </a:t>
            </a:r>
            <a:r>
              <a:rPr lang="tr-TR" dirty="0" err="1" smtClean="0"/>
              <a:t>commo</a:t>
            </a:r>
            <a:r>
              <a:rPr lang="tr-TR" dirty="0" smtClean="0"/>
              <a:t> </a:t>
            </a:r>
            <a:r>
              <a:rPr lang="tr-TR" dirty="0" err="1" smtClean="0"/>
              <a:t>alone</a:t>
            </a:r>
            <a:r>
              <a:rPr lang="tr-TR" dirty="0" smtClean="0"/>
              <a:t> </a:t>
            </a:r>
            <a:r>
              <a:rPr lang="tr-TR" dirty="0" err="1" smtClean="0"/>
              <a:t>to</a:t>
            </a:r>
            <a:r>
              <a:rPr lang="tr-TR" dirty="0" smtClean="0"/>
              <a:t> </a:t>
            </a:r>
            <a:r>
              <a:rPr lang="tr-TR" dirty="0" err="1" smtClean="0"/>
              <a:t>attach</a:t>
            </a:r>
            <a:r>
              <a:rPr lang="tr-TR" dirty="0" smtClean="0"/>
              <a:t> </a:t>
            </a:r>
            <a:r>
              <a:rPr lang="tr-TR" dirty="0" err="1" smtClean="0"/>
              <a:t>two</a:t>
            </a:r>
            <a:r>
              <a:rPr lang="tr-TR" dirty="0" smtClean="0"/>
              <a:t> </a:t>
            </a:r>
            <a:r>
              <a:rPr lang="tr-TR" dirty="0" err="1" smtClean="0"/>
              <a:t>sentence</a:t>
            </a:r>
            <a:r>
              <a:rPr lang="tr-TR" dirty="0" smtClean="0"/>
              <a:t> </a:t>
            </a:r>
            <a:r>
              <a:rPr lang="tr-TR" dirty="0" err="1" smtClean="0"/>
              <a:t>to</a:t>
            </a:r>
            <a:r>
              <a:rPr lang="tr-TR" dirty="0" smtClean="0"/>
              <a:t> </a:t>
            </a:r>
            <a:r>
              <a:rPr lang="tr-TR" dirty="0" err="1" smtClean="0"/>
              <a:t>each</a:t>
            </a:r>
            <a:r>
              <a:rPr lang="tr-TR" dirty="0" smtClean="0"/>
              <a:t> </a:t>
            </a:r>
            <a:r>
              <a:rPr lang="tr-TR" dirty="0" err="1" smtClean="0"/>
              <a:t>other</a:t>
            </a:r>
            <a:r>
              <a:rPr lang="tr-TR" dirty="0" smtClean="0"/>
              <a:t>.</a:t>
            </a:r>
          </a:p>
          <a:p>
            <a:endParaRPr lang="tr-TR" dirty="0" smtClean="0"/>
          </a:p>
          <a:p>
            <a:endParaRPr lang="tr-TR" dirty="0" smtClean="0"/>
          </a:p>
          <a:p>
            <a:r>
              <a:rPr lang="tr-TR" dirty="0" err="1" smtClean="0"/>
              <a:t>Fused</a:t>
            </a:r>
            <a:r>
              <a:rPr lang="tr-TR" dirty="0" smtClean="0"/>
              <a:t> </a:t>
            </a:r>
            <a:r>
              <a:rPr lang="tr-TR" dirty="0" err="1" smtClean="0"/>
              <a:t>sentences</a:t>
            </a:r>
            <a:r>
              <a:rPr lang="tr-TR" dirty="0" smtClean="0"/>
              <a:t> </a:t>
            </a:r>
            <a:r>
              <a:rPr lang="tr-TR" dirty="0" err="1" smtClean="0"/>
              <a:t>occur</a:t>
            </a:r>
            <a:r>
              <a:rPr lang="tr-TR" dirty="0" smtClean="0"/>
              <a:t> </a:t>
            </a:r>
            <a:r>
              <a:rPr lang="tr-TR" dirty="0" err="1" smtClean="0"/>
              <a:t>when</a:t>
            </a:r>
            <a:r>
              <a:rPr lang="tr-TR" dirty="0" smtClean="0"/>
              <a:t> </a:t>
            </a:r>
            <a:r>
              <a:rPr lang="tr-TR" dirty="0" err="1" smtClean="0"/>
              <a:t>two</a:t>
            </a:r>
            <a:r>
              <a:rPr lang="tr-TR" dirty="0" smtClean="0"/>
              <a:t> </a:t>
            </a:r>
            <a:r>
              <a:rPr lang="tr-TR" dirty="0" err="1" smtClean="0"/>
              <a:t>complete</a:t>
            </a:r>
            <a:r>
              <a:rPr lang="tr-TR" dirty="0" smtClean="0"/>
              <a:t> </a:t>
            </a:r>
            <a:r>
              <a:rPr lang="tr-TR" dirty="0" err="1" smtClean="0"/>
              <a:t>sentences</a:t>
            </a:r>
            <a:r>
              <a:rPr lang="tr-TR" dirty="0" smtClean="0"/>
              <a:t> </a:t>
            </a:r>
            <a:r>
              <a:rPr lang="tr-TR" dirty="0" err="1" smtClean="0"/>
              <a:t>are</a:t>
            </a:r>
            <a:r>
              <a:rPr lang="tr-TR" dirty="0" smtClean="0"/>
              <a:t> </a:t>
            </a:r>
            <a:r>
              <a:rPr lang="tr-TR" dirty="0" err="1" smtClean="0"/>
              <a:t>joined</a:t>
            </a:r>
            <a:r>
              <a:rPr lang="tr-TR" dirty="0" smtClean="0"/>
              <a:t> </a:t>
            </a:r>
            <a:r>
              <a:rPr lang="tr-TR" dirty="0" err="1" smtClean="0"/>
              <a:t>together</a:t>
            </a:r>
            <a:r>
              <a:rPr lang="tr-TR" dirty="0" smtClean="0"/>
              <a:t> </a:t>
            </a:r>
            <a:r>
              <a:rPr lang="tr-TR" dirty="0" err="1" smtClean="0"/>
              <a:t>with</a:t>
            </a:r>
            <a:r>
              <a:rPr lang="tr-TR" dirty="0" smtClean="0"/>
              <a:t> no </a:t>
            </a:r>
            <a:r>
              <a:rPr lang="tr-TR" dirty="0" err="1" smtClean="0"/>
              <a:t>punctuation</a:t>
            </a:r>
            <a:r>
              <a:rPr lang="tr-TR" dirty="0" smtClean="0"/>
              <a:t>.</a:t>
            </a:r>
            <a:endParaRPr lang="tr-T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err="1" smtClean="0"/>
              <a:t>Parallel</a:t>
            </a:r>
            <a:r>
              <a:rPr lang="tr-TR" dirty="0" smtClean="0"/>
              <a:t> </a:t>
            </a:r>
            <a:r>
              <a:rPr lang="tr-TR" dirty="0" err="1" smtClean="0"/>
              <a:t>ideas</a:t>
            </a:r>
            <a:r>
              <a:rPr lang="tr-TR" dirty="0" smtClean="0"/>
              <a:t> </a:t>
            </a:r>
            <a:r>
              <a:rPr lang="tr-TR" dirty="0" err="1" smtClean="0"/>
              <a:t>connected</a:t>
            </a:r>
            <a:r>
              <a:rPr lang="tr-TR" dirty="0" smtClean="0"/>
              <a:t> </a:t>
            </a:r>
            <a:r>
              <a:rPr lang="tr-TR" dirty="0" err="1" smtClean="0"/>
              <a:t>by</a:t>
            </a:r>
            <a:r>
              <a:rPr lang="tr-TR" dirty="0" smtClean="0"/>
              <a:t> </a:t>
            </a:r>
            <a:r>
              <a:rPr lang="tr-TR" dirty="0" err="1" smtClean="0"/>
              <a:t>conjunctions</a:t>
            </a:r>
            <a:endParaRPr lang="tr-TR" dirty="0"/>
          </a:p>
        </p:txBody>
      </p:sp>
      <p:sp>
        <p:nvSpPr>
          <p:cNvPr id="3" name="2 İçerik Yer Tutucusu"/>
          <p:cNvSpPr>
            <a:spLocks noGrp="1"/>
          </p:cNvSpPr>
          <p:nvPr>
            <p:ph sz="quarter" idx="1"/>
          </p:nvPr>
        </p:nvSpPr>
        <p:spPr/>
        <p:txBody>
          <a:bodyPr/>
          <a:lstStyle/>
          <a:p>
            <a:endParaRPr lang="tr-TR" dirty="0" smtClean="0"/>
          </a:p>
          <a:p>
            <a:r>
              <a:rPr lang="en-US" dirty="0" smtClean="0"/>
              <a:t>Comparisons joined by 'than' or 'as' </a:t>
            </a:r>
          </a:p>
          <a:p>
            <a:pPr>
              <a:buNone/>
            </a:pPr>
            <a:r>
              <a:rPr lang="en-US" dirty="0" smtClean="0"/>
              <a:t> Learning at university is more difficult </a:t>
            </a:r>
            <a:r>
              <a:rPr lang="en-US" b="1" dirty="0" smtClean="0"/>
              <a:t>than studying at high school. </a:t>
            </a:r>
          </a:p>
          <a:p>
            <a:pPr>
              <a:buNone/>
            </a:pPr>
            <a:r>
              <a:rPr lang="en-US" dirty="0" smtClean="0"/>
              <a:t>Writing assignments is </a:t>
            </a:r>
            <a:r>
              <a:rPr lang="en-US" b="1" dirty="0" smtClean="0"/>
              <a:t>as important as sitting for exams</a:t>
            </a:r>
            <a:r>
              <a:rPr lang="tr-TR" b="1" dirty="0" smtClean="0"/>
              <a:t>.</a:t>
            </a:r>
            <a:endParaRPr lang="en-US" b="1"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err="1" smtClean="0"/>
              <a:t>Parallel</a:t>
            </a:r>
            <a:r>
              <a:rPr lang="tr-TR" dirty="0" smtClean="0"/>
              <a:t> </a:t>
            </a:r>
            <a:r>
              <a:rPr lang="tr-TR" dirty="0" err="1" smtClean="0"/>
              <a:t>ideas</a:t>
            </a:r>
            <a:r>
              <a:rPr lang="tr-TR" dirty="0" smtClean="0"/>
              <a:t> </a:t>
            </a:r>
            <a:r>
              <a:rPr lang="tr-TR" dirty="0" err="1" smtClean="0"/>
              <a:t>connected</a:t>
            </a:r>
            <a:r>
              <a:rPr lang="tr-TR" dirty="0" smtClean="0"/>
              <a:t> </a:t>
            </a:r>
            <a:r>
              <a:rPr lang="tr-TR" dirty="0" err="1" smtClean="0"/>
              <a:t>by</a:t>
            </a:r>
            <a:r>
              <a:rPr lang="tr-TR" dirty="0" smtClean="0"/>
              <a:t> </a:t>
            </a:r>
            <a:r>
              <a:rPr lang="tr-TR" dirty="0" err="1" smtClean="0"/>
              <a:t>conjunctions</a:t>
            </a:r>
            <a:endParaRPr lang="tr-TR" dirty="0"/>
          </a:p>
        </p:txBody>
      </p:sp>
      <p:sp>
        <p:nvSpPr>
          <p:cNvPr id="3" name="2 İçerik Yer Tutucusu"/>
          <p:cNvSpPr>
            <a:spLocks noGrp="1"/>
          </p:cNvSpPr>
          <p:nvPr>
            <p:ph sz="quarter" idx="1"/>
          </p:nvPr>
        </p:nvSpPr>
        <p:spPr/>
        <p:txBody>
          <a:bodyPr>
            <a:normAutofit/>
          </a:bodyPr>
          <a:lstStyle/>
          <a:p>
            <a:endParaRPr lang="tr-TR" dirty="0" smtClean="0"/>
          </a:p>
          <a:p>
            <a:pPr>
              <a:buNone/>
            </a:pPr>
            <a:r>
              <a:rPr lang="en-US" dirty="0" smtClean="0"/>
              <a:t>Ideas joined by pairs of conjunctions 'both…and', 'either…or', 'neither…nor', </a:t>
            </a:r>
            <a:r>
              <a:rPr lang="tr-TR" dirty="0" smtClean="0"/>
              <a:t>'not </a:t>
            </a:r>
            <a:r>
              <a:rPr lang="tr-TR" dirty="0" err="1" smtClean="0"/>
              <a:t>only</a:t>
            </a:r>
            <a:r>
              <a:rPr lang="tr-TR" dirty="0" smtClean="0"/>
              <a:t>…but </a:t>
            </a:r>
            <a:r>
              <a:rPr lang="tr-TR" dirty="0" err="1" smtClean="0"/>
              <a:t>also</a:t>
            </a:r>
            <a:r>
              <a:rPr lang="tr-TR" dirty="0" smtClean="0"/>
              <a:t>', '</a:t>
            </a:r>
            <a:r>
              <a:rPr lang="tr-TR" dirty="0" err="1" smtClean="0"/>
              <a:t>whether</a:t>
            </a:r>
            <a:r>
              <a:rPr lang="tr-TR" dirty="0" smtClean="0"/>
              <a:t>…</a:t>
            </a:r>
            <a:r>
              <a:rPr lang="tr-TR" dirty="0" err="1" smtClean="0"/>
              <a:t>or</a:t>
            </a:r>
            <a:r>
              <a:rPr lang="tr-TR" dirty="0" smtClean="0"/>
              <a:t>' </a:t>
            </a:r>
          </a:p>
          <a:p>
            <a:pPr>
              <a:buNone/>
            </a:pPr>
            <a:endParaRPr lang="en-US" b="1" dirty="0" smtClean="0"/>
          </a:p>
          <a:p>
            <a:pPr>
              <a:buNone/>
            </a:pPr>
            <a:r>
              <a:rPr lang="en-US" dirty="0" smtClean="0"/>
              <a:t>The assignment tasks need to be </a:t>
            </a:r>
            <a:r>
              <a:rPr lang="en-US" b="1" dirty="0" smtClean="0"/>
              <a:t>either submitted </a:t>
            </a:r>
            <a:r>
              <a:rPr lang="tr-TR" b="1" dirty="0" smtClean="0"/>
              <a:t>   </a:t>
            </a:r>
            <a:r>
              <a:rPr lang="en-US" b="1" dirty="0" smtClean="0"/>
              <a:t>electronically or posted to the university assessment centre.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dirty="0" smtClean="0"/>
              <a:t>MY REFERENCES</a:t>
            </a:r>
            <a:endParaRPr lang="tr-TR" dirty="0"/>
          </a:p>
        </p:txBody>
      </p:sp>
      <p:sp>
        <p:nvSpPr>
          <p:cNvPr id="3" name="2 İçerik Yer Tutucusu"/>
          <p:cNvSpPr>
            <a:spLocks noGrp="1"/>
          </p:cNvSpPr>
          <p:nvPr>
            <p:ph sz="quarter" idx="1"/>
          </p:nvPr>
        </p:nvSpPr>
        <p:spPr/>
        <p:txBody>
          <a:bodyPr/>
          <a:lstStyle/>
          <a:p>
            <a:r>
              <a:rPr lang="tr-TR" dirty="0" err="1" smtClean="0"/>
              <a:t>College</a:t>
            </a:r>
            <a:r>
              <a:rPr lang="tr-TR" dirty="0" smtClean="0"/>
              <a:t> </a:t>
            </a:r>
            <a:r>
              <a:rPr lang="tr-TR" dirty="0" err="1" smtClean="0"/>
              <a:t>writing</a:t>
            </a:r>
            <a:r>
              <a:rPr lang="tr-TR" dirty="0" smtClean="0"/>
              <a:t> </a:t>
            </a:r>
            <a:r>
              <a:rPr lang="tr-TR" dirty="0" err="1" smtClean="0"/>
              <a:t>center</a:t>
            </a:r>
            <a:endParaRPr lang="tr-TR" dirty="0" smtClean="0"/>
          </a:p>
          <a:p>
            <a:r>
              <a:rPr lang="tr-TR" dirty="0" err="1" smtClean="0"/>
              <a:t>Teaching</a:t>
            </a:r>
            <a:r>
              <a:rPr lang="tr-TR" dirty="0" smtClean="0"/>
              <a:t> &amp; </a:t>
            </a:r>
            <a:r>
              <a:rPr lang="tr-TR" dirty="0" err="1" smtClean="0"/>
              <a:t>Learning</a:t>
            </a:r>
            <a:r>
              <a:rPr lang="tr-TR" dirty="0" smtClean="0"/>
              <a:t> </a:t>
            </a:r>
            <a:r>
              <a:rPr lang="tr-TR" dirty="0" err="1" smtClean="0"/>
              <a:t>Centre</a:t>
            </a:r>
            <a:r>
              <a:rPr lang="tr-TR" dirty="0" smtClean="0"/>
              <a:t> </a:t>
            </a:r>
            <a:r>
              <a:rPr lang="tr-TR" dirty="0" err="1" smtClean="0"/>
              <a:t>Fact</a:t>
            </a:r>
            <a:r>
              <a:rPr lang="tr-TR" dirty="0" smtClean="0"/>
              <a:t> </a:t>
            </a:r>
            <a:r>
              <a:rPr lang="tr-TR" dirty="0" err="1" smtClean="0"/>
              <a:t>Sheets</a:t>
            </a:r>
            <a:r>
              <a:rPr lang="tr-TR" dirty="0" smtClean="0"/>
              <a:t> </a:t>
            </a:r>
            <a:r>
              <a:rPr lang="tr-TR" dirty="0" err="1" smtClean="0"/>
              <a:t>University</a:t>
            </a:r>
            <a:r>
              <a:rPr lang="tr-TR" dirty="0" smtClean="0"/>
              <a:t> of New </a:t>
            </a:r>
            <a:r>
              <a:rPr lang="tr-TR" dirty="0" err="1" smtClean="0"/>
              <a:t>England</a:t>
            </a:r>
            <a:endParaRPr lang="tr-TR" dirty="0" smtClean="0"/>
          </a:p>
          <a:p>
            <a:r>
              <a:rPr lang="tr-TR" dirty="0" smtClean="0">
                <a:hlinkClick r:id="rId2"/>
              </a:rPr>
              <a:t>www.</a:t>
            </a:r>
            <a:r>
              <a:rPr lang="tr-TR" dirty="0" err="1" smtClean="0">
                <a:hlinkClick r:id="rId2"/>
              </a:rPr>
              <a:t>rm</a:t>
            </a:r>
            <a:r>
              <a:rPr lang="tr-TR" dirty="0" smtClean="0">
                <a:hlinkClick r:id="rId2"/>
              </a:rPr>
              <a:t>.it.edu.ay/</a:t>
            </a:r>
            <a:r>
              <a:rPr lang="tr-TR" dirty="0" err="1" smtClean="0">
                <a:hlinkClick r:id="rId2"/>
              </a:rPr>
              <a:t>studyandlearningcenter</a:t>
            </a:r>
            <a:endParaRPr lang="tr-TR" dirty="0" smtClean="0"/>
          </a:p>
          <a:p>
            <a:r>
              <a:rPr lang="tr-TR" dirty="0" err="1" smtClean="0"/>
              <a:t>uhu</a:t>
            </a:r>
            <a:r>
              <a:rPr lang="tr-TR" dirty="0" smtClean="0"/>
              <a:t>.edu./</a:t>
            </a:r>
            <a:r>
              <a:rPr lang="tr-TR" dirty="0" err="1" smtClean="0"/>
              <a:t>ac</a:t>
            </a:r>
            <a:r>
              <a:rPr lang="tr-TR" dirty="0" smtClean="0"/>
              <a:t>/</a:t>
            </a:r>
            <a:r>
              <a:rPr lang="tr-TR" dirty="0" err="1" smtClean="0"/>
              <a:t>workshops</a:t>
            </a:r>
            <a:r>
              <a:rPr lang="tr-TR" dirty="0" smtClean="0"/>
              <a:t>/</a:t>
            </a:r>
            <a:r>
              <a:rPr lang="tr-TR" dirty="0" err="1" smtClean="0"/>
              <a:t>sentenceerrors</a:t>
            </a:r>
            <a:r>
              <a:rPr lang="tr-TR" dirty="0" smtClean="0"/>
              <a:t>/</a:t>
            </a:r>
            <a:r>
              <a:rPr lang="tr-TR" dirty="0" err="1" smtClean="0"/>
              <a:t>index</a:t>
            </a:r>
            <a:r>
              <a:rPr lang="tr-TR" dirty="0" smtClean="0"/>
              <a:t>.</a:t>
            </a:r>
            <a:r>
              <a:rPr lang="tr-TR" dirty="0" err="1" smtClean="0"/>
              <a:t>htm</a:t>
            </a:r>
            <a:endParaRPr lang="tr-TR" dirty="0" smtClean="0"/>
          </a:p>
          <a:p>
            <a:pPr>
              <a:buNone/>
            </a:pPr>
            <a:endParaRPr lang="tr-TR" dirty="0" smtClean="0"/>
          </a:p>
          <a:p>
            <a:pPr>
              <a:buNone/>
            </a:pPr>
            <a:r>
              <a:rPr lang="tr-TR" dirty="0" smtClean="0"/>
              <a:t>                                                   </a:t>
            </a:r>
          </a:p>
          <a:p>
            <a:endParaRPr lang="tr-TR" dirty="0" smtClean="0"/>
          </a:p>
          <a:p>
            <a:endParaRPr lang="tr-TR"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err="1" smtClean="0"/>
              <a:t>The</a:t>
            </a:r>
            <a:r>
              <a:rPr lang="tr-TR" dirty="0" smtClean="0"/>
              <a:t> </a:t>
            </a:r>
            <a:r>
              <a:rPr lang="tr-TR" dirty="0" err="1" smtClean="0"/>
              <a:t>following</a:t>
            </a:r>
            <a:r>
              <a:rPr lang="tr-TR" dirty="0" smtClean="0"/>
              <a:t> </a:t>
            </a:r>
            <a:r>
              <a:rPr lang="tr-TR" dirty="0" err="1" smtClean="0"/>
              <a:t>construction</a:t>
            </a:r>
            <a:r>
              <a:rPr lang="tr-TR" dirty="0" smtClean="0"/>
              <a:t> is an </a:t>
            </a:r>
            <a:r>
              <a:rPr lang="tr-TR" dirty="0" err="1" smtClean="0"/>
              <a:t>example</a:t>
            </a:r>
            <a:r>
              <a:rPr lang="tr-TR" dirty="0" smtClean="0"/>
              <a:t> of a </a:t>
            </a:r>
            <a:r>
              <a:rPr lang="tr-TR" dirty="0" err="1" smtClean="0"/>
              <a:t>comma</a:t>
            </a:r>
            <a:r>
              <a:rPr lang="tr-TR" dirty="0" smtClean="0"/>
              <a:t> </a:t>
            </a:r>
            <a:r>
              <a:rPr lang="tr-TR" dirty="0" err="1" smtClean="0"/>
              <a:t>splice</a:t>
            </a:r>
            <a:r>
              <a:rPr lang="tr-TR" dirty="0" smtClean="0"/>
              <a:t>:</a:t>
            </a:r>
            <a:endParaRPr lang="tr-TR" dirty="0"/>
          </a:p>
        </p:txBody>
      </p:sp>
      <p:sp>
        <p:nvSpPr>
          <p:cNvPr id="3" name="2 İçerik Yer Tutucusu"/>
          <p:cNvSpPr>
            <a:spLocks noGrp="1"/>
          </p:cNvSpPr>
          <p:nvPr>
            <p:ph sz="quarter" idx="1"/>
          </p:nvPr>
        </p:nvSpPr>
        <p:spPr/>
        <p:txBody>
          <a:bodyPr/>
          <a:lstStyle/>
          <a:p>
            <a:r>
              <a:rPr lang="tr-TR" dirty="0" smtClean="0"/>
              <a:t>‘’ </a:t>
            </a:r>
            <a:r>
              <a:rPr lang="tr-TR" dirty="0" err="1" smtClean="0"/>
              <a:t>Woman</a:t>
            </a:r>
            <a:r>
              <a:rPr lang="tr-TR" dirty="0" smtClean="0"/>
              <a:t> </a:t>
            </a:r>
            <a:r>
              <a:rPr lang="tr-TR" dirty="0" err="1" smtClean="0"/>
              <a:t>will</a:t>
            </a:r>
            <a:r>
              <a:rPr lang="tr-TR" dirty="0" smtClean="0"/>
              <a:t> ask </a:t>
            </a:r>
            <a:r>
              <a:rPr lang="tr-TR" dirty="0" err="1" smtClean="0"/>
              <a:t>the</a:t>
            </a:r>
            <a:r>
              <a:rPr lang="tr-TR" dirty="0" smtClean="0"/>
              <a:t> </a:t>
            </a:r>
            <a:r>
              <a:rPr lang="tr-TR" dirty="0" err="1" smtClean="0"/>
              <a:t>question</a:t>
            </a:r>
            <a:r>
              <a:rPr lang="tr-TR" dirty="0" smtClean="0"/>
              <a:t> ,</a:t>
            </a:r>
            <a:r>
              <a:rPr lang="tr-TR" dirty="0" err="1" smtClean="0"/>
              <a:t>Man</a:t>
            </a:r>
            <a:r>
              <a:rPr lang="tr-TR" dirty="0" smtClean="0"/>
              <a:t> </a:t>
            </a:r>
            <a:r>
              <a:rPr lang="tr-TR" dirty="0" err="1" smtClean="0"/>
              <a:t>will</a:t>
            </a:r>
            <a:r>
              <a:rPr lang="tr-TR" dirty="0" smtClean="0"/>
              <a:t> </a:t>
            </a:r>
            <a:r>
              <a:rPr lang="tr-TR" dirty="0" err="1" smtClean="0"/>
              <a:t>approve</a:t>
            </a:r>
            <a:r>
              <a:rPr lang="tr-TR" dirty="0" smtClean="0"/>
              <a:t> of </a:t>
            </a:r>
            <a:r>
              <a:rPr lang="tr-TR" dirty="0" err="1" smtClean="0"/>
              <a:t>the</a:t>
            </a:r>
            <a:r>
              <a:rPr lang="tr-TR" dirty="0" smtClean="0"/>
              <a:t> </a:t>
            </a:r>
            <a:r>
              <a:rPr lang="tr-TR" dirty="0" err="1" smtClean="0"/>
              <a:t>answer</a:t>
            </a:r>
            <a:r>
              <a:rPr lang="tr-TR" dirty="0" smtClean="0"/>
              <a:t>.</a:t>
            </a:r>
          </a:p>
          <a:p>
            <a:pPr>
              <a:buNone/>
            </a:pPr>
            <a:r>
              <a:rPr lang="tr-TR" dirty="0" smtClean="0"/>
              <a:t>          </a:t>
            </a:r>
          </a:p>
          <a:p>
            <a:pPr>
              <a:buNone/>
            </a:pPr>
            <a:r>
              <a:rPr lang="tr-TR" dirty="0" smtClean="0"/>
              <a:t>    </a:t>
            </a:r>
            <a:r>
              <a:rPr lang="tr-TR" dirty="0" err="1" smtClean="0"/>
              <a:t>This</a:t>
            </a:r>
            <a:r>
              <a:rPr lang="tr-TR" dirty="0" smtClean="0"/>
              <a:t> </a:t>
            </a:r>
            <a:r>
              <a:rPr lang="tr-TR" dirty="0" err="1" smtClean="0"/>
              <a:t>sentence</a:t>
            </a:r>
            <a:r>
              <a:rPr lang="tr-TR" dirty="0" smtClean="0"/>
              <a:t> can be </a:t>
            </a:r>
            <a:r>
              <a:rPr lang="tr-TR" dirty="0" err="1" smtClean="0"/>
              <a:t>revised</a:t>
            </a:r>
            <a:r>
              <a:rPr lang="tr-TR" dirty="0" smtClean="0"/>
              <a:t> </a:t>
            </a:r>
            <a:r>
              <a:rPr lang="tr-TR" dirty="0" err="1" smtClean="0"/>
              <a:t>the</a:t>
            </a:r>
            <a:r>
              <a:rPr lang="tr-TR" dirty="0" smtClean="0"/>
              <a:t> </a:t>
            </a:r>
            <a:r>
              <a:rPr lang="tr-TR" dirty="0" err="1" smtClean="0"/>
              <a:t>following</a:t>
            </a:r>
            <a:r>
              <a:rPr lang="tr-TR" dirty="0" smtClean="0"/>
              <a:t> </a:t>
            </a:r>
            <a:r>
              <a:rPr lang="tr-TR" dirty="0" err="1" smtClean="0"/>
              <a:t>ways</a:t>
            </a:r>
            <a:r>
              <a:rPr lang="tr-TR" dirty="0" smtClean="0"/>
              <a:t>:</a:t>
            </a:r>
          </a:p>
          <a:p>
            <a:pPr>
              <a:buNone/>
            </a:pPr>
            <a:r>
              <a:rPr lang="tr-TR" dirty="0" err="1" smtClean="0"/>
              <a:t>Woman</a:t>
            </a:r>
            <a:r>
              <a:rPr lang="tr-TR" dirty="0" smtClean="0"/>
              <a:t> </a:t>
            </a:r>
            <a:r>
              <a:rPr lang="tr-TR" dirty="0" err="1" smtClean="0"/>
              <a:t>will</a:t>
            </a:r>
            <a:r>
              <a:rPr lang="tr-TR" dirty="0" smtClean="0"/>
              <a:t> ask </a:t>
            </a:r>
            <a:r>
              <a:rPr lang="tr-TR" dirty="0" err="1" smtClean="0"/>
              <a:t>the</a:t>
            </a:r>
            <a:r>
              <a:rPr lang="tr-TR" dirty="0" smtClean="0"/>
              <a:t> </a:t>
            </a:r>
            <a:r>
              <a:rPr lang="tr-TR" dirty="0" err="1" smtClean="0"/>
              <a:t>question</a:t>
            </a:r>
            <a:r>
              <a:rPr lang="tr-TR" dirty="0" smtClean="0"/>
              <a:t>. </a:t>
            </a:r>
            <a:r>
              <a:rPr lang="tr-TR" dirty="0" err="1" smtClean="0"/>
              <a:t>Man</a:t>
            </a:r>
            <a:r>
              <a:rPr lang="tr-TR" dirty="0" smtClean="0"/>
              <a:t> </a:t>
            </a:r>
            <a:r>
              <a:rPr lang="tr-TR" dirty="0" err="1" smtClean="0"/>
              <a:t>will</a:t>
            </a:r>
            <a:r>
              <a:rPr lang="tr-TR" dirty="0" smtClean="0"/>
              <a:t> </a:t>
            </a:r>
            <a:r>
              <a:rPr lang="tr-TR" dirty="0" err="1" smtClean="0"/>
              <a:t>approve</a:t>
            </a:r>
            <a:r>
              <a:rPr lang="tr-TR" dirty="0" smtClean="0"/>
              <a:t> of </a:t>
            </a:r>
            <a:r>
              <a:rPr lang="tr-TR" dirty="0" err="1" smtClean="0"/>
              <a:t>the</a:t>
            </a:r>
            <a:r>
              <a:rPr lang="tr-TR" dirty="0" smtClean="0"/>
              <a:t> </a:t>
            </a:r>
            <a:r>
              <a:rPr lang="tr-TR" dirty="0" err="1" smtClean="0"/>
              <a:t>answer</a:t>
            </a:r>
            <a:r>
              <a:rPr lang="tr-TR" dirty="0" smtClean="0"/>
              <a:t>.</a:t>
            </a:r>
          </a:p>
          <a:p>
            <a:pPr>
              <a:buNone/>
            </a:pPr>
            <a:r>
              <a:rPr lang="tr-TR" dirty="0" err="1" smtClean="0"/>
              <a:t>Woman</a:t>
            </a:r>
            <a:r>
              <a:rPr lang="tr-TR" dirty="0" smtClean="0"/>
              <a:t> </a:t>
            </a:r>
            <a:r>
              <a:rPr lang="tr-TR" dirty="0" err="1" smtClean="0"/>
              <a:t>will</a:t>
            </a:r>
            <a:r>
              <a:rPr lang="tr-TR" dirty="0" smtClean="0"/>
              <a:t> ask </a:t>
            </a:r>
            <a:r>
              <a:rPr lang="tr-TR" dirty="0" err="1" smtClean="0"/>
              <a:t>the</a:t>
            </a:r>
            <a:r>
              <a:rPr lang="tr-TR" dirty="0" smtClean="0"/>
              <a:t> </a:t>
            </a:r>
            <a:r>
              <a:rPr lang="tr-TR" dirty="0" err="1" smtClean="0"/>
              <a:t>question</a:t>
            </a:r>
            <a:r>
              <a:rPr lang="tr-TR" dirty="0" smtClean="0"/>
              <a:t>; </a:t>
            </a:r>
            <a:r>
              <a:rPr lang="tr-TR" dirty="0" err="1" smtClean="0"/>
              <a:t>Man</a:t>
            </a:r>
            <a:r>
              <a:rPr lang="tr-TR" dirty="0" smtClean="0"/>
              <a:t> </a:t>
            </a:r>
            <a:r>
              <a:rPr lang="tr-TR" dirty="0" err="1" smtClean="0"/>
              <a:t>will</a:t>
            </a:r>
            <a:r>
              <a:rPr lang="tr-TR" dirty="0" smtClean="0"/>
              <a:t> </a:t>
            </a:r>
            <a:r>
              <a:rPr lang="tr-TR" dirty="0" err="1" smtClean="0"/>
              <a:t>approve</a:t>
            </a:r>
            <a:r>
              <a:rPr lang="tr-TR" dirty="0" smtClean="0"/>
              <a:t> of </a:t>
            </a:r>
            <a:r>
              <a:rPr lang="tr-TR" dirty="0" err="1" smtClean="0"/>
              <a:t>the</a:t>
            </a:r>
            <a:r>
              <a:rPr lang="tr-TR" dirty="0" smtClean="0"/>
              <a:t> </a:t>
            </a:r>
            <a:r>
              <a:rPr lang="tr-TR" dirty="0" err="1" smtClean="0"/>
              <a:t>answer</a:t>
            </a:r>
            <a:r>
              <a:rPr lang="tr-TR" dirty="0" smtClean="0"/>
              <a:t>.</a:t>
            </a:r>
          </a:p>
          <a:p>
            <a:pPr>
              <a:buNone/>
            </a:pPr>
            <a:r>
              <a:rPr lang="tr-TR" dirty="0" err="1" smtClean="0"/>
              <a:t>Woman</a:t>
            </a:r>
            <a:r>
              <a:rPr lang="tr-TR" dirty="0" smtClean="0"/>
              <a:t> </a:t>
            </a:r>
            <a:r>
              <a:rPr lang="tr-TR" dirty="0" err="1" smtClean="0"/>
              <a:t>will</a:t>
            </a:r>
            <a:r>
              <a:rPr lang="tr-TR" dirty="0" smtClean="0"/>
              <a:t> ask </a:t>
            </a:r>
            <a:r>
              <a:rPr lang="tr-TR" dirty="0" err="1" smtClean="0"/>
              <a:t>the</a:t>
            </a:r>
            <a:r>
              <a:rPr lang="tr-TR" dirty="0" smtClean="0"/>
              <a:t> </a:t>
            </a:r>
            <a:r>
              <a:rPr lang="tr-TR" dirty="0" err="1" smtClean="0"/>
              <a:t>question</a:t>
            </a:r>
            <a:r>
              <a:rPr lang="tr-TR" dirty="0" smtClean="0"/>
              <a:t>, </a:t>
            </a:r>
            <a:r>
              <a:rPr lang="tr-TR" dirty="0" err="1" smtClean="0"/>
              <a:t>and</a:t>
            </a:r>
            <a:r>
              <a:rPr lang="tr-TR" dirty="0" smtClean="0"/>
              <a:t> </a:t>
            </a:r>
            <a:r>
              <a:rPr lang="tr-TR" dirty="0" err="1" smtClean="0"/>
              <a:t>man</a:t>
            </a:r>
            <a:r>
              <a:rPr lang="tr-TR" dirty="0" smtClean="0"/>
              <a:t> </a:t>
            </a:r>
            <a:r>
              <a:rPr lang="tr-TR" dirty="0" err="1" smtClean="0"/>
              <a:t>will</a:t>
            </a:r>
            <a:r>
              <a:rPr lang="tr-TR" dirty="0" smtClean="0"/>
              <a:t> </a:t>
            </a:r>
            <a:r>
              <a:rPr lang="tr-TR" dirty="0" err="1" smtClean="0"/>
              <a:t>approve</a:t>
            </a:r>
            <a:r>
              <a:rPr lang="tr-TR" dirty="0" smtClean="0"/>
              <a:t> of </a:t>
            </a:r>
            <a:r>
              <a:rPr lang="tr-TR" dirty="0" err="1" smtClean="0"/>
              <a:t>the</a:t>
            </a:r>
            <a:r>
              <a:rPr lang="tr-TR" dirty="0" smtClean="0"/>
              <a:t> </a:t>
            </a:r>
            <a:r>
              <a:rPr lang="tr-TR" dirty="0" err="1" smtClean="0"/>
              <a:t>answer</a:t>
            </a:r>
            <a:r>
              <a:rPr lang="tr-TR" dirty="0" smtClean="0"/>
              <a:t>.</a:t>
            </a:r>
            <a:endParaRPr lang="tr-T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sz="3200" dirty="0" err="1" smtClean="0"/>
              <a:t>The</a:t>
            </a:r>
            <a:r>
              <a:rPr lang="tr-TR" sz="3200" dirty="0" smtClean="0"/>
              <a:t> </a:t>
            </a:r>
            <a:r>
              <a:rPr lang="tr-TR" sz="3200" dirty="0" err="1" smtClean="0"/>
              <a:t>comma</a:t>
            </a:r>
            <a:r>
              <a:rPr lang="tr-TR" sz="3200" dirty="0" smtClean="0"/>
              <a:t> </a:t>
            </a:r>
            <a:r>
              <a:rPr lang="tr-TR" sz="3200" dirty="0" err="1" smtClean="0"/>
              <a:t>splice</a:t>
            </a:r>
            <a:r>
              <a:rPr lang="tr-TR" sz="3200" dirty="0" smtClean="0"/>
              <a:t> </a:t>
            </a:r>
            <a:r>
              <a:rPr lang="tr-TR" sz="3200" dirty="0" err="1" smtClean="0"/>
              <a:t>most</a:t>
            </a:r>
            <a:r>
              <a:rPr lang="tr-TR" sz="3200" dirty="0" smtClean="0"/>
              <a:t> </a:t>
            </a:r>
            <a:r>
              <a:rPr lang="tr-TR" sz="3200" dirty="0" err="1" smtClean="0"/>
              <a:t>commonly</a:t>
            </a:r>
            <a:r>
              <a:rPr lang="tr-TR" sz="3200" dirty="0" smtClean="0"/>
              <a:t> </a:t>
            </a:r>
            <a:r>
              <a:rPr lang="tr-TR" sz="3200" dirty="0" err="1" smtClean="0"/>
              <a:t>seen</a:t>
            </a:r>
            <a:r>
              <a:rPr lang="tr-TR" sz="3200" dirty="0" smtClean="0"/>
              <a:t> is </a:t>
            </a:r>
            <a:r>
              <a:rPr lang="tr-TR" sz="3200" dirty="0" err="1" smtClean="0"/>
              <a:t>illustrated</a:t>
            </a:r>
            <a:r>
              <a:rPr lang="tr-TR" sz="3200" dirty="0" smtClean="0"/>
              <a:t> in </a:t>
            </a:r>
            <a:r>
              <a:rPr lang="tr-TR" sz="3200" dirty="0" err="1" smtClean="0"/>
              <a:t>the</a:t>
            </a:r>
            <a:r>
              <a:rPr lang="tr-TR" sz="3200" dirty="0" smtClean="0"/>
              <a:t> </a:t>
            </a:r>
            <a:r>
              <a:rPr lang="tr-TR" sz="3200" dirty="0" err="1" smtClean="0"/>
              <a:t>following</a:t>
            </a:r>
            <a:r>
              <a:rPr lang="tr-TR" sz="3200" dirty="0" smtClean="0"/>
              <a:t> </a:t>
            </a:r>
            <a:r>
              <a:rPr lang="tr-TR" sz="3200" dirty="0" err="1" smtClean="0"/>
              <a:t>sentence</a:t>
            </a:r>
            <a:r>
              <a:rPr lang="tr-TR" sz="3200" dirty="0" smtClean="0"/>
              <a:t>:</a:t>
            </a:r>
            <a:endParaRPr lang="tr-TR" sz="3200" dirty="0"/>
          </a:p>
        </p:txBody>
      </p:sp>
      <p:sp>
        <p:nvSpPr>
          <p:cNvPr id="3" name="2 İçerik Yer Tutucusu"/>
          <p:cNvSpPr>
            <a:spLocks noGrp="1"/>
          </p:cNvSpPr>
          <p:nvPr>
            <p:ph sz="quarter" idx="1"/>
          </p:nvPr>
        </p:nvSpPr>
        <p:spPr/>
        <p:txBody>
          <a:bodyPr/>
          <a:lstStyle/>
          <a:p>
            <a:r>
              <a:rPr lang="tr-TR" dirty="0" err="1" smtClean="0"/>
              <a:t>In</a:t>
            </a:r>
            <a:r>
              <a:rPr lang="tr-TR" dirty="0" smtClean="0"/>
              <a:t> </a:t>
            </a:r>
            <a:r>
              <a:rPr lang="tr-TR" dirty="0" err="1" smtClean="0"/>
              <a:t>the</a:t>
            </a:r>
            <a:r>
              <a:rPr lang="tr-TR" dirty="0" smtClean="0"/>
              <a:t> </a:t>
            </a:r>
            <a:r>
              <a:rPr lang="tr-TR" dirty="0" err="1" smtClean="0"/>
              <a:t>past</a:t>
            </a:r>
            <a:r>
              <a:rPr lang="tr-TR" dirty="0" smtClean="0"/>
              <a:t>, </a:t>
            </a:r>
            <a:r>
              <a:rPr lang="tr-TR" dirty="0" err="1" smtClean="0"/>
              <a:t>Turkey</a:t>
            </a:r>
            <a:r>
              <a:rPr lang="tr-TR" dirty="0" smtClean="0"/>
              <a:t> had </a:t>
            </a:r>
            <a:r>
              <a:rPr lang="tr-TR" dirty="0" err="1" smtClean="0"/>
              <a:t>to</a:t>
            </a:r>
            <a:r>
              <a:rPr lang="tr-TR" dirty="0" smtClean="0"/>
              <a:t> </a:t>
            </a:r>
            <a:r>
              <a:rPr lang="tr-TR" dirty="0" err="1" smtClean="0"/>
              <a:t>deal</a:t>
            </a:r>
            <a:r>
              <a:rPr lang="tr-TR" dirty="0" smtClean="0"/>
              <a:t> </a:t>
            </a:r>
            <a:r>
              <a:rPr lang="tr-TR" dirty="0" err="1" smtClean="0"/>
              <a:t>with</a:t>
            </a:r>
            <a:r>
              <a:rPr lang="tr-TR" dirty="0" smtClean="0"/>
              <a:t> </a:t>
            </a:r>
            <a:r>
              <a:rPr lang="tr-TR" dirty="0" err="1" smtClean="0"/>
              <a:t>the</a:t>
            </a:r>
            <a:r>
              <a:rPr lang="tr-TR" dirty="0" smtClean="0"/>
              <a:t> </a:t>
            </a:r>
            <a:r>
              <a:rPr lang="tr-TR" dirty="0" err="1" smtClean="0"/>
              <a:t>poverty</a:t>
            </a:r>
            <a:r>
              <a:rPr lang="tr-TR" dirty="0" smtClean="0"/>
              <a:t>, </a:t>
            </a:r>
            <a:r>
              <a:rPr lang="tr-TR" dirty="0" err="1" smtClean="0"/>
              <a:t>however</a:t>
            </a:r>
            <a:r>
              <a:rPr lang="tr-TR" dirty="0" smtClean="0"/>
              <a:t>, it has </a:t>
            </a:r>
            <a:r>
              <a:rPr lang="tr-TR" dirty="0" err="1" smtClean="0"/>
              <a:t>improved</a:t>
            </a:r>
            <a:r>
              <a:rPr lang="tr-TR" dirty="0" smtClean="0"/>
              <a:t> </a:t>
            </a:r>
            <a:r>
              <a:rPr lang="tr-TR" dirty="0" err="1" smtClean="0"/>
              <a:t>its</a:t>
            </a:r>
            <a:r>
              <a:rPr lang="tr-TR" dirty="0" smtClean="0"/>
              <a:t> </a:t>
            </a:r>
            <a:r>
              <a:rPr lang="tr-TR" dirty="0" err="1" smtClean="0"/>
              <a:t>economy</a:t>
            </a:r>
            <a:r>
              <a:rPr lang="tr-TR" dirty="0" smtClean="0"/>
              <a:t> </a:t>
            </a:r>
            <a:r>
              <a:rPr lang="tr-TR" dirty="0" err="1" smtClean="0"/>
              <a:t>due</a:t>
            </a:r>
            <a:r>
              <a:rPr lang="tr-TR" dirty="0" smtClean="0"/>
              <a:t> </a:t>
            </a:r>
            <a:r>
              <a:rPr lang="tr-TR" dirty="0" err="1" smtClean="0"/>
              <a:t>to</a:t>
            </a:r>
            <a:r>
              <a:rPr lang="tr-TR" dirty="0" smtClean="0"/>
              <a:t> </a:t>
            </a:r>
            <a:r>
              <a:rPr lang="tr-TR" dirty="0" err="1" smtClean="0"/>
              <a:t>some</a:t>
            </a:r>
            <a:r>
              <a:rPr lang="tr-TR" dirty="0" smtClean="0"/>
              <a:t> </a:t>
            </a:r>
            <a:r>
              <a:rPr lang="tr-TR" dirty="0" err="1" smtClean="0"/>
              <a:t>new</a:t>
            </a:r>
            <a:r>
              <a:rPr lang="tr-TR" dirty="0" smtClean="0"/>
              <a:t> </a:t>
            </a:r>
            <a:r>
              <a:rPr lang="tr-TR" dirty="0" err="1" smtClean="0"/>
              <a:t>regulations</a:t>
            </a:r>
            <a:r>
              <a:rPr lang="tr-TR" dirty="0" smtClean="0"/>
              <a:t>.</a:t>
            </a:r>
          </a:p>
          <a:p>
            <a:endParaRPr lang="tr-TR" dirty="0" smtClean="0"/>
          </a:p>
          <a:p>
            <a:r>
              <a:rPr lang="en-US" dirty="0" smtClean="0"/>
              <a:t> Conjunctive adverbs (like "however," "therefore," "moreover") or transitional phrases (like "in fact," "in addition") must be used with a semicolon </a:t>
            </a:r>
            <a:r>
              <a:rPr lang="en-US" u="sng" dirty="0" smtClean="0"/>
              <a:t>when they connect two independent clauses. The sentence should be revised as follows: </a:t>
            </a:r>
            <a:endParaRPr lang="tr-TR" u="sng" dirty="0" smtClean="0"/>
          </a:p>
          <a:p>
            <a:r>
              <a:rPr lang="tr-TR" u="sng" dirty="0" err="1" smtClean="0"/>
              <a:t>In</a:t>
            </a:r>
            <a:r>
              <a:rPr lang="tr-TR" u="sng" dirty="0" smtClean="0"/>
              <a:t> </a:t>
            </a:r>
            <a:r>
              <a:rPr lang="tr-TR" u="sng" dirty="0" err="1" smtClean="0"/>
              <a:t>the</a:t>
            </a:r>
            <a:r>
              <a:rPr lang="tr-TR" u="sng" dirty="0" smtClean="0"/>
              <a:t> </a:t>
            </a:r>
            <a:r>
              <a:rPr lang="tr-TR" u="sng" dirty="0" err="1" smtClean="0"/>
              <a:t>past</a:t>
            </a:r>
            <a:r>
              <a:rPr lang="tr-TR" u="sng" dirty="0" smtClean="0"/>
              <a:t>, </a:t>
            </a:r>
            <a:r>
              <a:rPr lang="tr-TR" u="sng" dirty="0" err="1" smtClean="0"/>
              <a:t>Turkey</a:t>
            </a:r>
            <a:r>
              <a:rPr lang="tr-TR" u="sng" dirty="0" smtClean="0"/>
              <a:t> had </a:t>
            </a:r>
            <a:r>
              <a:rPr lang="tr-TR" u="sng" dirty="0" err="1" smtClean="0"/>
              <a:t>to</a:t>
            </a:r>
            <a:r>
              <a:rPr lang="tr-TR" u="sng" dirty="0" smtClean="0"/>
              <a:t> </a:t>
            </a:r>
            <a:r>
              <a:rPr lang="tr-TR" u="sng" dirty="0" err="1" smtClean="0"/>
              <a:t>deal</a:t>
            </a:r>
            <a:r>
              <a:rPr lang="tr-TR" u="sng" dirty="0" smtClean="0"/>
              <a:t> </a:t>
            </a:r>
            <a:r>
              <a:rPr lang="tr-TR" u="sng" dirty="0" err="1" smtClean="0"/>
              <a:t>with</a:t>
            </a:r>
            <a:r>
              <a:rPr lang="tr-TR" u="sng" dirty="0" smtClean="0"/>
              <a:t> </a:t>
            </a:r>
            <a:r>
              <a:rPr lang="tr-TR" u="sng" dirty="0" err="1" smtClean="0"/>
              <a:t>the</a:t>
            </a:r>
            <a:r>
              <a:rPr lang="tr-TR" u="sng" dirty="0" smtClean="0"/>
              <a:t> </a:t>
            </a:r>
            <a:r>
              <a:rPr lang="tr-TR" u="sng" dirty="0" err="1" smtClean="0"/>
              <a:t>poverty</a:t>
            </a:r>
            <a:r>
              <a:rPr lang="tr-TR" u="sng" dirty="0" smtClean="0"/>
              <a:t>; </a:t>
            </a:r>
            <a:r>
              <a:rPr lang="tr-TR" u="sng" dirty="0" err="1" smtClean="0"/>
              <a:t>however</a:t>
            </a:r>
            <a:r>
              <a:rPr lang="tr-TR" u="sng" dirty="0" smtClean="0"/>
              <a:t>, it has </a:t>
            </a:r>
            <a:r>
              <a:rPr lang="tr-TR" u="sng" dirty="0" err="1" smtClean="0"/>
              <a:t>improved</a:t>
            </a:r>
            <a:r>
              <a:rPr lang="tr-TR" u="sng" dirty="0" smtClean="0"/>
              <a:t> </a:t>
            </a:r>
            <a:r>
              <a:rPr lang="tr-TR" u="sng" dirty="0" err="1" smtClean="0"/>
              <a:t>its</a:t>
            </a:r>
            <a:r>
              <a:rPr lang="tr-TR" u="sng" dirty="0" smtClean="0"/>
              <a:t>………</a:t>
            </a:r>
            <a:endParaRPr lang="tr-T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Compound</a:t>
            </a:r>
            <a:r>
              <a:rPr lang="tr-TR" dirty="0" smtClean="0"/>
              <a:t> </a:t>
            </a:r>
            <a:r>
              <a:rPr lang="tr-TR" dirty="0" err="1" smtClean="0"/>
              <a:t>sentences</a:t>
            </a:r>
            <a:r>
              <a:rPr lang="tr-TR" dirty="0" smtClean="0"/>
              <a:t>:</a:t>
            </a:r>
            <a:endParaRPr lang="tr-TR" dirty="0"/>
          </a:p>
        </p:txBody>
      </p:sp>
      <p:sp>
        <p:nvSpPr>
          <p:cNvPr id="3" name="2 İçerik Yer Tutucusu"/>
          <p:cNvSpPr>
            <a:spLocks noGrp="1"/>
          </p:cNvSpPr>
          <p:nvPr>
            <p:ph sz="quarter" idx="1"/>
          </p:nvPr>
        </p:nvSpPr>
        <p:spPr/>
        <p:txBody>
          <a:bodyPr/>
          <a:lstStyle/>
          <a:p>
            <a:endParaRPr lang="tr-TR" dirty="0" smtClean="0"/>
          </a:p>
          <a:p>
            <a:endParaRPr lang="tr-TR" dirty="0" smtClean="0"/>
          </a:p>
          <a:p>
            <a:r>
              <a:rPr lang="en-US" dirty="0" smtClean="0"/>
              <a:t> When two independent clauses are joined by a coordinating conjunction ("and," "but," "or," "nor," "for," "so," "yet") a comma must connect the two clauses. A frequently-seen faulty construction is a sentence without a comma: </a:t>
            </a:r>
            <a:endParaRPr lang="tr-TR" dirty="0" smtClean="0"/>
          </a:p>
          <a:p>
            <a:pPr>
              <a:buNone/>
            </a:pPr>
            <a:r>
              <a:rPr lang="tr-TR" dirty="0" smtClean="0"/>
              <a:t> </a:t>
            </a:r>
            <a:endParaRPr lang="tr-T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Let’s</a:t>
            </a:r>
            <a:r>
              <a:rPr lang="tr-TR" dirty="0" smtClean="0"/>
              <a:t> </a:t>
            </a:r>
            <a:r>
              <a:rPr lang="tr-TR" dirty="0" err="1" smtClean="0"/>
              <a:t>revise</a:t>
            </a:r>
            <a:r>
              <a:rPr lang="tr-TR" dirty="0" smtClean="0"/>
              <a:t> it!</a:t>
            </a:r>
            <a:endParaRPr lang="tr-TR" dirty="0"/>
          </a:p>
        </p:txBody>
      </p:sp>
      <p:sp>
        <p:nvSpPr>
          <p:cNvPr id="3" name="2 İçerik Yer Tutucusu"/>
          <p:cNvSpPr>
            <a:spLocks noGrp="1"/>
          </p:cNvSpPr>
          <p:nvPr>
            <p:ph sz="quarter" idx="1"/>
          </p:nvPr>
        </p:nvSpPr>
        <p:spPr/>
        <p:txBody>
          <a:bodyPr/>
          <a:lstStyle/>
          <a:p>
            <a:endParaRPr lang="tr-TR" dirty="0" smtClean="0"/>
          </a:p>
          <a:p>
            <a:r>
              <a:rPr lang="tr-TR" dirty="0" smtClean="0"/>
              <a:t>‘’</a:t>
            </a:r>
            <a:r>
              <a:rPr lang="en-US" dirty="0" smtClean="0"/>
              <a:t> W</a:t>
            </a:r>
            <a:r>
              <a:rPr lang="tr-TR" dirty="0" err="1" smtClean="0"/>
              <a:t>iliam</a:t>
            </a:r>
            <a:r>
              <a:rPr lang="tr-TR" dirty="0" smtClean="0"/>
              <a:t> </a:t>
            </a:r>
            <a:r>
              <a:rPr lang="tr-TR" dirty="0" err="1" smtClean="0"/>
              <a:t>Blake</a:t>
            </a:r>
            <a:r>
              <a:rPr lang="en-US" dirty="0" smtClean="0"/>
              <a:t> is an English poet and </a:t>
            </a:r>
            <a:r>
              <a:rPr lang="tr-TR" dirty="0" err="1" smtClean="0"/>
              <a:t>Stephen</a:t>
            </a:r>
            <a:r>
              <a:rPr lang="tr-TR" dirty="0" smtClean="0"/>
              <a:t> </a:t>
            </a:r>
            <a:r>
              <a:rPr lang="tr-TR" dirty="0" err="1" smtClean="0"/>
              <a:t>Crane</a:t>
            </a:r>
            <a:r>
              <a:rPr lang="en-US" dirty="0" smtClean="0"/>
              <a:t> is an American novelist." </a:t>
            </a:r>
          </a:p>
          <a:p>
            <a:r>
              <a:rPr lang="en-US" dirty="0" smtClean="0"/>
              <a:t>The sentence is fixed by adding a comma before the coordinating conjunction: </a:t>
            </a:r>
          </a:p>
          <a:p>
            <a:r>
              <a:rPr lang="en-US" dirty="0" smtClean="0"/>
              <a:t>“</a:t>
            </a:r>
            <a:r>
              <a:rPr lang="tr-TR" dirty="0" smtClean="0"/>
              <a:t>William </a:t>
            </a:r>
            <a:r>
              <a:rPr lang="tr-TR" dirty="0" err="1" smtClean="0"/>
              <a:t>Blake</a:t>
            </a:r>
            <a:r>
              <a:rPr lang="en-US" dirty="0" smtClean="0"/>
              <a:t> is an English poet, and Cather is an American novelist."</a:t>
            </a:r>
            <a:endParaRPr lang="tr-T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Bulleted</a:t>
            </a:r>
            <a:r>
              <a:rPr lang="tr-TR" dirty="0" smtClean="0"/>
              <a:t> </a:t>
            </a:r>
            <a:r>
              <a:rPr lang="tr-TR" dirty="0" err="1" smtClean="0"/>
              <a:t>Items</a:t>
            </a:r>
            <a:endParaRPr lang="tr-TR" dirty="0"/>
          </a:p>
        </p:txBody>
      </p:sp>
      <p:sp>
        <p:nvSpPr>
          <p:cNvPr id="3" name="2 İçerik Yer Tutucusu"/>
          <p:cNvSpPr>
            <a:spLocks noGrp="1"/>
          </p:cNvSpPr>
          <p:nvPr>
            <p:ph sz="quarter" idx="1"/>
          </p:nvPr>
        </p:nvSpPr>
        <p:spPr/>
        <p:txBody>
          <a:bodyPr/>
          <a:lstStyle/>
          <a:p>
            <a:r>
              <a:rPr lang="en-US" dirty="0" smtClean="0"/>
              <a:t>Faulty punctuation of bullets is one of the most common mistakes seen in writing. The following examples show different constructions of bulleted items and their correct punctuation. </a:t>
            </a:r>
            <a:r>
              <a:rPr lang="tr-TR" dirty="0" smtClean="0"/>
              <a:t>  </a:t>
            </a:r>
          </a:p>
          <a:p>
            <a:endParaRPr lang="tr-TR" b="1" dirty="0" smtClean="0"/>
          </a:p>
          <a:p>
            <a:endParaRPr lang="tr-TR" b="1" dirty="0" smtClean="0"/>
          </a:p>
          <a:p>
            <a:r>
              <a:rPr lang="en-US" b="1" dirty="0" smtClean="0"/>
              <a:t>Lead is a Sentence If the lead is a complete sentence but the bulleted items are only phrases or clauses, punctuate as shown. </a:t>
            </a:r>
            <a:endParaRPr lang="tr-T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err="1" smtClean="0"/>
              <a:t>Attention</a:t>
            </a:r>
            <a:r>
              <a:rPr lang="tr-TR" dirty="0" smtClean="0"/>
              <a:t> </a:t>
            </a:r>
            <a:r>
              <a:rPr lang="tr-TR" dirty="0" err="1" smtClean="0"/>
              <a:t>please</a:t>
            </a:r>
            <a:r>
              <a:rPr lang="tr-TR" dirty="0" smtClean="0"/>
              <a:t>!</a:t>
            </a:r>
            <a:endParaRPr lang="tr-TR" dirty="0"/>
          </a:p>
        </p:txBody>
      </p:sp>
      <p:sp>
        <p:nvSpPr>
          <p:cNvPr id="3" name="2 İçerik Yer Tutucusu"/>
          <p:cNvSpPr>
            <a:spLocks noGrp="1"/>
          </p:cNvSpPr>
          <p:nvPr>
            <p:ph sz="quarter" idx="1"/>
          </p:nvPr>
        </p:nvSpPr>
        <p:spPr/>
        <p:txBody>
          <a:bodyPr>
            <a:normAutofit lnSpcReduction="10000"/>
          </a:bodyPr>
          <a:lstStyle/>
          <a:p>
            <a:r>
              <a:rPr lang="en-US" dirty="0" smtClean="0"/>
              <a:t>Major initiatives in the report include </a:t>
            </a:r>
            <a:r>
              <a:rPr lang="en-US" u="sng" dirty="0" smtClean="0"/>
              <a:t>the following: </a:t>
            </a:r>
            <a:r>
              <a:rPr lang="en-US" i="1" u="sng" dirty="0" smtClean="0"/>
              <a:t>(If the lead contains the phrase "as follows" or "the following," always use a colon after it.) </a:t>
            </a:r>
          </a:p>
          <a:p>
            <a:r>
              <a:rPr lang="en-US" dirty="0" smtClean="0"/>
              <a:t>• conversion of an old dormitory into administrative offices, </a:t>
            </a:r>
          </a:p>
          <a:p>
            <a:endParaRPr lang="tr-TR" dirty="0" smtClean="0"/>
          </a:p>
          <a:p>
            <a:r>
              <a:rPr lang="en-US" dirty="0" smtClean="0"/>
              <a:t>• development of new recreational facilities, and </a:t>
            </a:r>
          </a:p>
          <a:p>
            <a:endParaRPr lang="tr-TR" dirty="0" smtClean="0"/>
          </a:p>
          <a:p>
            <a:r>
              <a:rPr lang="en-US" dirty="0" smtClean="0"/>
              <a:t>• reduction of wasted classroom space. </a:t>
            </a:r>
            <a:r>
              <a:rPr lang="en-US" i="1" dirty="0" smtClean="0"/>
              <a:t>(Phrases begin with lowercase letters because they are not complete sentences. The bulleted items have no internal commas; thus, only commas are needed to separate each item.) </a:t>
            </a:r>
            <a:endParaRPr lang="tr-TR"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isse Senedi">
  <a:themeElements>
    <a:clrScheme name="Hisse Senedi">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Hisse Senedi">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Kağıt">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2">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268</TotalTime>
  <Words>1495</Words>
  <Application>Microsoft Office PowerPoint</Application>
  <PresentationFormat>Ekran Gösterisi (4:3)</PresentationFormat>
  <Paragraphs>180</Paragraphs>
  <Slides>32</Slides>
  <Notes>0</Notes>
  <HiddenSlides>0</HiddenSlides>
  <MMClips>0</MMClips>
  <ScaleCrop>false</ScaleCrop>
  <HeadingPairs>
    <vt:vector size="4" baseType="variant">
      <vt:variant>
        <vt:lpstr>Tema</vt:lpstr>
      </vt:variant>
      <vt:variant>
        <vt:i4>1</vt:i4>
      </vt:variant>
      <vt:variant>
        <vt:lpstr>Slayt Başlıkları</vt:lpstr>
      </vt:variant>
      <vt:variant>
        <vt:i4>32</vt:i4>
      </vt:variant>
    </vt:vector>
  </HeadingPairs>
  <TitlesOfParts>
    <vt:vector size="33" baseType="lpstr">
      <vt:lpstr>Hisse Senedi</vt:lpstr>
      <vt:lpstr>COMMON SENTENCE  ERRORS </vt:lpstr>
      <vt:lpstr>SENTENTIAL ERRORS IN WRITING</vt:lpstr>
      <vt:lpstr>COMMO SPLICES &amp; FUSED SENTENCES</vt:lpstr>
      <vt:lpstr>The following construction is an example of a comma splice:</vt:lpstr>
      <vt:lpstr>The comma splice most commonly seen is illustrated in the following sentence:</vt:lpstr>
      <vt:lpstr>Compound sentences:</vt:lpstr>
      <vt:lpstr>Let’s revise it!</vt:lpstr>
      <vt:lpstr>Bulleted Items</vt:lpstr>
      <vt:lpstr>Attention please!</vt:lpstr>
      <vt:lpstr>           Bulleted items</vt:lpstr>
      <vt:lpstr>Slayt 11</vt:lpstr>
      <vt:lpstr>Lead is not a sentence</vt:lpstr>
      <vt:lpstr>Slayt 13</vt:lpstr>
      <vt:lpstr>Slayt 14</vt:lpstr>
      <vt:lpstr> DO NOT LET THEM STAND ALONE!</vt:lpstr>
      <vt:lpstr>FRAGMENT</vt:lpstr>
      <vt:lpstr>In order to illustrate:</vt:lpstr>
      <vt:lpstr>Correct the mistake </vt:lpstr>
      <vt:lpstr>Use this flowchart to test for sentence completeness</vt:lpstr>
      <vt:lpstr>         </vt:lpstr>
      <vt:lpstr>NON-PARALLEL STRUCTURE</vt:lpstr>
      <vt:lpstr>Parallel Structure</vt:lpstr>
      <vt:lpstr>List of words, phrases, and clauses</vt:lpstr>
      <vt:lpstr>Single words</vt:lpstr>
      <vt:lpstr>Group of words </vt:lpstr>
      <vt:lpstr>Clauses</vt:lpstr>
      <vt:lpstr>Parallel ideas connected by conjunctions</vt:lpstr>
      <vt:lpstr>Slayt 28</vt:lpstr>
      <vt:lpstr>Parallel ideas connected by conjunctions</vt:lpstr>
      <vt:lpstr>Parallel ideas connected by conjunctions</vt:lpstr>
      <vt:lpstr>Parallel ideas connected by conjunctions</vt:lpstr>
      <vt:lpstr>MY REFERENCES</vt:lpstr>
    </vt:vector>
  </TitlesOfParts>
  <Company>NeC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COMMON SENTENCE  ERRORS</dc:title>
  <dc:creator>Nmagice</dc:creator>
  <cp:lastModifiedBy>Nmagice</cp:lastModifiedBy>
  <cp:revision>30</cp:revision>
  <dcterms:created xsi:type="dcterms:W3CDTF">2012-10-16T21:24:37Z</dcterms:created>
  <dcterms:modified xsi:type="dcterms:W3CDTF">2012-10-17T21:44:33Z</dcterms:modified>
</cp:coreProperties>
</file>