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0" r:id="rId2"/>
    <p:sldId id="258" r:id="rId3"/>
    <p:sldId id="260" r:id="rId4"/>
    <p:sldId id="263" r:id="rId5"/>
    <p:sldId id="264" r:id="rId6"/>
    <p:sldId id="259" r:id="rId7"/>
    <p:sldId id="266" r:id="rId8"/>
    <p:sldId id="265" r:id="rId9"/>
    <p:sldId id="262" r:id="rId10"/>
    <p:sldId id="267" r:id="rId11"/>
    <p:sldId id="268" r:id="rId12"/>
    <p:sldId id="269" r:id="rId13"/>
    <p:sldId id="271"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
        <p:nvSpPr>
          <p:cNvPr id="7" name="Title 6"/>
          <p:cNvSpPr>
            <a:spLocks noGrp="1"/>
          </p:cNvSpPr>
          <p:nvPr>
            <p:ph type="title"/>
          </p:nvPr>
        </p:nvSpPr>
        <p:spPr/>
        <p:txBody>
          <a:bodyPr/>
          <a:lstStyle/>
          <a:p>
            <a:r>
              <a:rPr lang="tr-TR" smtClean="0"/>
              <a:t>Asıl başlık stili için tıklatın</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23720DD-5B6D-40BF-8493-A6B52D484E6B}" type="datetimeFigureOut">
              <a:rPr lang="tr-TR" smtClean="0"/>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5" name="Date Placeholder 4"/>
          <p:cNvSpPr>
            <a:spLocks noGrp="1"/>
          </p:cNvSpPr>
          <p:nvPr>
            <p:ph type="dt" sz="half" idx="10"/>
          </p:nvPr>
        </p:nvSpPr>
        <p:spPr/>
        <p:txBody>
          <a:bodyPr/>
          <a:lstStyle/>
          <a:p>
            <a:fld id="{A23720DD-5B6D-40BF-8493-A6B52D484E6B}" type="datetimeFigureOut">
              <a:rPr lang="tr-TR" smtClean="0"/>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9" name="Content Placeholder 8"/>
          <p:cNvSpPr>
            <a:spLocks noGrp="1"/>
          </p:cNvSpPr>
          <p:nvPr>
            <p:ph sz="quarter" idx="13"/>
          </p:nvPr>
        </p:nvSpPr>
        <p:spPr>
          <a:xfrm>
            <a:off x="676655" y="2679192"/>
            <a:ext cx="3822192" cy="34472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23720DD-5B6D-40BF-8493-A6B52D484E6B}" type="datetimeFigureOut">
              <a:rPr lang="tr-TR" smtClean="0"/>
              <a:t>18.10.2012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A23720DD-5B6D-40BF-8493-A6B52D484E6B}" type="datetimeFigureOut">
              <a:rPr lang="tr-TR" smtClean="0"/>
              <a:t>18.10.2012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23720DD-5B6D-40BF-8493-A6B52D484E6B}" type="datetimeFigureOut">
              <a:rPr lang="tr-TR" smtClean="0"/>
              <a:t>18.10.2012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23720DD-5B6D-40BF-8493-A6B52D484E6B}" type="datetimeFigureOut">
              <a:rPr lang="tr-TR" smtClean="0"/>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tr-TR" smtClean="0"/>
              <a:t>Asıl başlık stili için tıklatın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t>‹#›</a:t>
            </a:fld>
            <a:endParaRPr lang="tr-T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tr-TR" smtClean="0"/>
              <a:t>Asıl başlık stili için tıklatın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23720DD-5B6D-40BF-8493-A6B52D484E6B}" type="datetimeFigureOut">
              <a:rPr lang="tr-TR" smtClean="0"/>
              <a:t>18.10.2012</a:t>
            </a:fld>
            <a:endParaRPr lang="tr-T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tr-T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302176B-0E47-46AC-8F43-DAB4B8A37D06}" type="slidenum">
              <a:rPr lang="tr-TR" smtClean="0"/>
              <a:t>‹#›</a:t>
            </a:fld>
            <a:endParaRPr lang="tr-T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yale.edu/graduateschool/writing/forms/The%20Most%20Common%20Sentence%20Structure%20Problems.pdf" TargetMode="External"/><Relationship Id="rId2" Type="http://schemas.openxmlformats.org/officeDocument/2006/relationships/hyperlink" Target="http://www.meredith.edu/grammar/sentence.htm" TargetMode="External"/><Relationship Id="rId1" Type="http://schemas.openxmlformats.org/officeDocument/2006/relationships/slideLayout" Target="../slideLayouts/slideLayout2.xml"/><Relationship Id="rId4" Type="http://schemas.openxmlformats.org/officeDocument/2006/relationships/hyperlink" Target="http://www.gmc.edu/students/arc/documents/CommonSentenceErrors.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ikdörtgen 3"/>
          <p:cNvSpPr/>
          <p:nvPr/>
        </p:nvSpPr>
        <p:spPr>
          <a:xfrm>
            <a:off x="99109" y="2967335"/>
            <a:ext cx="8945782"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tr-TR"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Common</a:t>
            </a:r>
            <a:r>
              <a:rPr lang="tr-TR"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tr-TR"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Sentence</a:t>
            </a:r>
            <a:r>
              <a:rPr lang="tr-TR"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tr-TR" sz="54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Errors</a:t>
            </a:r>
            <a:r>
              <a:rPr lang="tr-TR"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
            </a:r>
            <a:endParaRPr lang="tr-TR"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761985970"/>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 y="1916832"/>
            <a:ext cx="9144000" cy="4941167"/>
          </a:xfrm>
        </p:spPr>
        <p:txBody>
          <a:bodyPr>
            <a:normAutofit fontScale="85000" lnSpcReduction="20000"/>
          </a:bodyPr>
          <a:lstStyle/>
          <a:p>
            <a:r>
              <a:rPr lang="en-US" dirty="0"/>
              <a:t>Non-parallel structures are parts of a sentence which are listed as a sequence, but do not</a:t>
            </a:r>
          </a:p>
          <a:p>
            <a:r>
              <a:rPr lang="en-US" dirty="0"/>
              <a:t>follow the same grammatical or structural principle. Parallelism in writing means that each item </a:t>
            </a:r>
          </a:p>
          <a:p>
            <a:r>
              <a:rPr lang="en-US" dirty="0"/>
              <a:t>in a list or comparison should follow the same grammatical pattern.</a:t>
            </a:r>
          </a:p>
          <a:p>
            <a:r>
              <a:rPr lang="en-US" dirty="0"/>
              <a:t>Incorrect: The teacher wanted to know which country we came from and our future goals.</a:t>
            </a:r>
          </a:p>
          <a:p>
            <a:r>
              <a:rPr lang="en-US" dirty="0"/>
              <a:t>Correct: The teacher wanted to know which country we came from and what our future </a:t>
            </a:r>
          </a:p>
          <a:p>
            <a:r>
              <a:rPr lang="en-US" dirty="0"/>
              <a:t>goals were.</a:t>
            </a:r>
          </a:p>
          <a:p>
            <a:r>
              <a:rPr lang="en-US" dirty="0"/>
              <a:t>Incorrect:  This report is an overview of the processes involved, the problems encountered, </a:t>
            </a:r>
          </a:p>
          <a:p>
            <a:r>
              <a:rPr lang="en-US" dirty="0"/>
              <a:t>and how they were solved.</a:t>
            </a:r>
          </a:p>
          <a:p>
            <a:r>
              <a:rPr lang="en-US" dirty="0"/>
              <a:t>Correct:   This report is an overview of the processes involved, the problems encountered, </a:t>
            </a:r>
          </a:p>
          <a:p>
            <a:r>
              <a:rPr lang="en-US" dirty="0"/>
              <a:t>and the solutions devised.</a:t>
            </a:r>
            <a:endParaRPr lang="tr-TR" dirty="0"/>
          </a:p>
        </p:txBody>
      </p:sp>
      <p:sp>
        <p:nvSpPr>
          <p:cNvPr id="2" name="Başlık 1"/>
          <p:cNvSpPr>
            <a:spLocks noGrp="1"/>
          </p:cNvSpPr>
          <p:nvPr>
            <p:ph type="title"/>
          </p:nvPr>
        </p:nvSpPr>
        <p:spPr/>
        <p:txBody>
          <a:bodyPr/>
          <a:lstStyle/>
          <a:p>
            <a:r>
              <a:rPr lang="tr-TR" dirty="0" err="1" smtClean="0"/>
              <a:t>Non-Parallels</a:t>
            </a:r>
            <a:r>
              <a:rPr lang="tr-TR" dirty="0" smtClean="0"/>
              <a:t>:</a:t>
            </a:r>
            <a:endParaRPr lang="tr-TR" dirty="0"/>
          </a:p>
        </p:txBody>
      </p:sp>
    </p:spTree>
    <p:extLst>
      <p:ext uri="{BB962C8B-B14F-4D97-AF65-F5344CB8AC3E}">
        <p14:creationId xmlns:p14="http://schemas.microsoft.com/office/powerpoint/2010/main" val="3369378307"/>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p:cNvSpPr>
            <a:spLocks noGrp="1"/>
          </p:cNvSpPr>
          <p:nvPr>
            <p:ph idx="1"/>
          </p:nvPr>
        </p:nvSpPr>
        <p:spPr>
          <a:xfrm>
            <a:off x="251520" y="2132856"/>
            <a:ext cx="8892480" cy="4941168"/>
          </a:xfrm>
        </p:spPr>
        <p:txBody>
          <a:bodyPr>
            <a:noAutofit/>
          </a:bodyPr>
          <a:lstStyle/>
          <a:p>
            <a:pPr fontAlgn="base"/>
            <a:r>
              <a:rPr lang="en-US" sz="2200" dirty="0" smtClean="0"/>
              <a:t>Rachel </a:t>
            </a:r>
            <a:r>
              <a:rPr lang="en-US" sz="2200" dirty="0"/>
              <a:t>is very smart, she began reading when she was three years old.</a:t>
            </a:r>
          </a:p>
          <a:p>
            <a:pPr fontAlgn="base"/>
            <a:r>
              <a:rPr lang="en-US" sz="2200" dirty="0" smtClean="0"/>
              <a:t>At </a:t>
            </a:r>
            <a:r>
              <a:rPr lang="en-US" sz="2200" dirty="0"/>
              <a:t>eight years old, my father gave me a pony for Christmas.</a:t>
            </a:r>
          </a:p>
          <a:p>
            <a:pPr fontAlgn="base"/>
            <a:r>
              <a:rPr lang="en-US" sz="2200" dirty="0"/>
              <a:t>The baby is in his crib, he is sleeping</a:t>
            </a:r>
            <a:r>
              <a:rPr lang="en-US" sz="2200" dirty="0" smtClean="0"/>
              <a:t>.</a:t>
            </a:r>
            <a:endParaRPr lang="tr-TR" sz="2200" dirty="0" smtClean="0"/>
          </a:p>
          <a:p>
            <a:pPr fontAlgn="base"/>
            <a:r>
              <a:rPr lang="tr-TR" sz="2200" dirty="0" err="1"/>
              <a:t>The</a:t>
            </a:r>
            <a:r>
              <a:rPr lang="tr-TR" sz="2200" dirty="0"/>
              <a:t> </a:t>
            </a:r>
            <a:r>
              <a:rPr lang="tr-TR" sz="2200" dirty="0" err="1"/>
              <a:t>students</a:t>
            </a:r>
            <a:r>
              <a:rPr lang="tr-TR" sz="2200" dirty="0"/>
              <a:t> </a:t>
            </a:r>
            <a:r>
              <a:rPr lang="tr-TR" sz="2200" dirty="0" err="1"/>
              <a:t>was</a:t>
            </a:r>
            <a:r>
              <a:rPr lang="tr-TR" sz="2200" dirty="0"/>
              <a:t> </a:t>
            </a:r>
            <a:r>
              <a:rPr lang="tr-TR" sz="2200" dirty="0" err="1"/>
              <a:t>late</a:t>
            </a:r>
            <a:r>
              <a:rPr lang="tr-TR" sz="2200" dirty="0"/>
              <a:t> </a:t>
            </a:r>
            <a:r>
              <a:rPr lang="tr-TR" sz="2200" dirty="0" err="1"/>
              <a:t>for</a:t>
            </a:r>
            <a:r>
              <a:rPr lang="tr-TR" sz="2200" dirty="0"/>
              <a:t> </a:t>
            </a:r>
            <a:r>
              <a:rPr lang="tr-TR" sz="2200" dirty="0" err="1"/>
              <a:t>class</a:t>
            </a:r>
            <a:r>
              <a:rPr lang="tr-TR" sz="2200" dirty="0"/>
              <a:t>.</a:t>
            </a:r>
            <a:endParaRPr lang="en-US" sz="2200" dirty="0"/>
          </a:p>
          <a:p>
            <a:r>
              <a:rPr lang="en-US" sz="2200" dirty="0"/>
              <a:t>The family drove to the beach; it was a beautiful day</a:t>
            </a:r>
            <a:r>
              <a:rPr lang="en-US" sz="2200" dirty="0" smtClean="0"/>
              <a:t>.</a:t>
            </a:r>
            <a:r>
              <a:rPr lang="en-US" sz="2200" dirty="0"/>
              <a:t> </a:t>
            </a:r>
            <a:endParaRPr lang="tr-TR" sz="2200" dirty="0" smtClean="0"/>
          </a:p>
          <a:p>
            <a:r>
              <a:rPr lang="en-US" sz="2200" dirty="0" smtClean="0"/>
              <a:t>Helena's </a:t>
            </a:r>
            <a:r>
              <a:rPr lang="en-US" sz="2200" dirty="0"/>
              <a:t>car being the only one that could carry all of our equipment</a:t>
            </a:r>
            <a:r>
              <a:rPr lang="en-US" sz="2200" dirty="0" smtClean="0"/>
              <a:t>.</a:t>
            </a:r>
            <a:endParaRPr lang="tr-TR" sz="2200" dirty="0" smtClean="0"/>
          </a:p>
          <a:p>
            <a:r>
              <a:rPr lang="en-US" sz="2200" dirty="0"/>
              <a:t>The blue </a:t>
            </a:r>
            <a:r>
              <a:rPr lang="en-US" sz="2200" i="1" dirty="0"/>
              <a:t>shoes </a:t>
            </a:r>
            <a:r>
              <a:rPr lang="en-US" sz="2200" dirty="0"/>
              <a:t>are on the shelf</a:t>
            </a:r>
            <a:r>
              <a:rPr lang="en-US" sz="2200" dirty="0" smtClean="0"/>
              <a:t>.</a:t>
            </a:r>
            <a:endParaRPr lang="tr-TR" sz="2200" dirty="0" smtClean="0"/>
          </a:p>
          <a:p>
            <a:r>
              <a:rPr lang="en-US" sz="2200" dirty="0"/>
              <a:t>Walking on the beach, the water touched my feet</a:t>
            </a:r>
            <a:r>
              <a:rPr lang="en-US" sz="2200" dirty="0" smtClean="0"/>
              <a:t>.</a:t>
            </a:r>
            <a:endParaRPr lang="tr-TR" sz="2200" dirty="0" smtClean="0"/>
          </a:p>
          <a:p>
            <a:r>
              <a:rPr lang="en-US" sz="2200" dirty="0"/>
              <a:t> Going with our biology teacher to visit the marine aquarium research lab</a:t>
            </a:r>
            <a:r>
              <a:rPr lang="en-US" sz="2200" dirty="0" smtClean="0"/>
              <a:t>.</a:t>
            </a:r>
            <a:r>
              <a:rPr lang="tr-TR" sz="2200" dirty="0"/>
              <a:t> </a:t>
            </a:r>
            <a:endParaRPr lang="tr-TR" sz="2200" dirty="0" smtClean="0"/>
          </a:p>
          <a:p>
            <a:r>
              <a:rPr lang="tr-TR" sz="2200" dirty="0" smtClean="0"/>
              <a:t>I </a:t>
            </a:r>
            <a:r>
              <a:rPr lang="tr-TR" sz="2200" dirty="0" err="1"/>
              <a:t>went</a:t>
            </a:r>
            <a:r>
              <a:rPr lang="tr-TR" sz="2200" dirty="0"/>
              <a:t> </a:t>
            </a:r>
            <a:r>
              <a:rPr lang="tr-TR" sz="2200" dirty="0" err="1"/>
              <a:t>to</a:t>
            </a:r>
            <a:r>
              <a:rPr lang="tr-TR" sz="2200" dirty="0"/>
              <a:t> </a:t>
            </a:r>
            <a:r>
              <a:rPr lang="tr-TR" sz="2200" dirty="0" err="1"/>
              <a:t>the</a:t>
            </a:r>
            <a:r>
              <a:rPr lang="tr-TR" sz="2200" dirty="0"/>
              <a:t> </a:t>
            </a:r>
            <a:r>
              <a:rPr lang="tr-TR" sz="2200" dirty="0" err="1"/>
              <a:t>zoo</a:t>
            </a:r>
            <a:r>
              <a:rPr lang="tr-TR" sz="2200" dirty="0"/>
              <a:t>, I </a:t>
            </a:r>
            <a:r>
              <a:rPr lang="tr-TR" sz="2200" dirty="0" err="1"/>
              <a:t>saw</a:t>
            </a:r>
            <a:r>
              <a:rPr lang="tr-TR" sz="2200" dirty="0"/>
              <a:t> </a:t>
            </a:r>
            <a:r>
              <a:rPr lang="tr-TR" sz="2200" dirty="0" err="1"/>
              <a:t>elephants</a:t>
            </a:r>
            <a:r>
              <a:rPr lang="tr-TR" sz="2200" dirty="0"/>
              <a:t> </a:t>
            </a:r>
            <a:r>
              <a:rPr lang="tr-TR" sz="2200" dirty="0" err="1"/>
              <a:t>there</a:t>
            </a:r>
            <a:endParaRPr lang="tr-TR" sz="2200" dirty="0" smtClean="0"/>
          </a:p>
          <a:p>
            <a:endParaRPr lang="tr-TR" sz="2200" dirty="0" smtClean="0"/>
          </a:p>
          <a:p>
            <a:endParaRPr lang="tr-TR" sz="2200" dirty="0" smtClean="0"/>
          </a:p>
          <a:p>
            <a:endParaRPr lang="tr-TR" sz="2200" dirty="0"/>
          </a:p>
        </p:txBody>
      </p:sp>
      <p:sp>
        <p:nvSpPr>
          <p:cNvPr id="2" name="Başlık 1"/>
          <p:cNvSpPr>
            <a:spLocks noGrp="1"/>
          </p:cNvSpPr>
          <p:nvPr>
            <p:ph type="title"/>
          </p:nvPr>
        </p:nvSpPr>
        <p:spPr/>
        <p:txBody>
          <a:bodyPr/>
          <a:lstStyle/>
          <a:p>
            <a:r>
              <a:rPr lang="tr-TR" dirty="0" err="1" smtClean="0"/>
              <a:t>Illustrating</a:t>
            </a:r>
            <a:r>
              <a:rPr lang="tr-TR" dirty="0" smtClean="0"/>
              <a:t> </a:t>
            </a:r>
            <a:r>
              <a:rPr lang="tr-TR" dirty="0" err="1" smtClean="0"/>
              <a:t>Error</a:t>
            </a:r>
            <a:r>
              <a:rPr lang="tr-TR" dirty="0" smtClean="0"/>
              <a:t> </a:t>
            </a:r>
            <a:r>
              <a:rPr lang="tr-TR" dirty="0" err="1" smtClean="0"/>
              <a:t>Sentences</a:t>
            </a:r>
            <a:r>
              <a:rPr lang="tr-TR" dirty="0" smtClean="0"/>
              <a:t>:</a:t>
            </a:r>
            <a:endParaRPr lang="tr-TR" dirty="0"/>
          </a:p>
        </p:txBody>
      </p:sp>
    </p:spTree>
    <p:extLst>
      <p:ext uri="{BB962C8B-B14F-4D97-AF65-F5344CB8AC3E}">
        <p14:creationId xmlns:p14="http://schemas.microsoft.com/office/powerpoint/2010/main" val="3975692975"/>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r>
              <a:rPr lang="en-US" b="1" dirty="0"/>
              <a:t>Incorrect:</a:t>
            </a:r>
            <a:r>
              <a:rPr lang="en-US" dirty="0"/>
              <a:t> </a:t>
            </a:r>
            <a:r>
              <a:rPr lang="en-US" i="1" dirty="0"/>
              <a:t>Frank, accompanied by his students, </a:t>
            </a:r>
            <a:r>
              <a:rPr lang="en-US" b="1" i="1" dirty="0"/>
              <a:t>were</a:t>
            </a:r>
            <a:r>
              <a:rPr lang="en-US" i="1" dirty="0"/>
              <a:t> at the studio.</a:t>
            </a:r>
            <a:r>
              <a:rPr lang="en-US" dirty="0"/>
              <a:t/>
            </a:r>
            <a:br>
              <a:rPr lang="en-US" dirty="0"/>
            </a:br>
            <a:r>
              <a:rPr lang="en-US" b="1" dirty="0"/>
              <a:t>Correct:</a:t>
            </a:r>
            <a:r>
              <a:rPr lang="en-US" i="1" dirty="0"/>
              <a:t> Frank, accompanied by his students, </a:t>
            </a:r>
            <a:r>
              <a:rPr lang="en-US" b="1" i="1" dirty="0"/>
              <a:t>was</a:t>
            </a:r>
            <a:r>
              <a:rPr lang="en-US" i="1" dirty="0"/>
              <a:t> at the studio.</a:t>
            </a:r>
            <a:endParaRPr lang="tr-TR" dirty="0"/>
          </a:p>
        </p:txBody>
      </p:sp>
      <p:sp>
        <p:nvSpPr>
          <p:cNvPr id="2" name="Başlık 1"/>
          <p:cNvSpPr>
            <a:spLocks noGrp="1"/>
          </p:cNvSpPr>
          <p:nvPr>
            <p:ph type="title"/>
          </p:nvPr>
        </p:nvSpPr>
        <p:spPr/>
        <p:txBody>
          <a:bodyPr/>
          <a:lstStyle/>
          <a:p>
            <a:r>
              <a:rPr lang="tr-TR" dirty="0" smtClean="0"/>
              <a:t>How </a:t>
            </a:r>
            <a:r>
              <a:rPr lang="tr-TR" dirty="0" err="1" smtClean="0"/>
              <a:t>the</a:t>
            </a:r>
            <a:r>
              <a:rPr lang="tr-TR" dirty="0" smtClean="0"/>
              <a:t> </a:t>
            </a:r>
            <a:r>
              <a:rPr lang="tr-TR" dirty="0" err="1" smtClean="0"/>
              <a:t>error</a:t>
            </a:r>
            <a:r>
              <a:rPr lang="tr-TR" dirty="0" smtClean="0"/>
              <a:t> can be </a:t>
            </a:r>
            <a:r>
              <a:rPr lang="tr-TR" dirty="0" err="1" smtClean="0"/>
              <a:t>corrected</a:t>
            </a:r>
            <a:r>
              <a:rPr lang="tr-TR" dirty="0" smtClean="0"/>
              <a:t>?</a:t>
            </a:r>
            <a:endParaRPr lang="tr-TR" dirty="0"/>
          </a:p>
        </p:txBody>
      </p:sp>
    </p:spTree>
    <p:extLst>
      <p:ext uri="{BB962C8B-B14F-4D97-AF65-F5344CB8AC3E}">
        <p14:creationId xmlns:p14="http://schemas.microsoft.com/office/powerpoint/2010/main" val="1285378853"/>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lnSpcReduction="10000"/>
          </a:bodyPr>
          <a:lstStyle/>
          <a:p>
            <a:r>
              <a:rPr lang="tr-TR" dirty="0" smtClean="0"/>
              <a:t>Metin YILMAZ</a:t>
            </a:r>
          </a:p>
          <a:p>
            <a:r>
              <a:rPr lang="tr-TR" dirty="0" smtClean="0"/>
              <a:t>No:285486</a:t>
            </a:r>
          </a:p>
          <a:p>
            <a:r>
              <a:rPr lang="tr-TR" dirty="0" err="1" smtClean="0"/>
              <a:t>Sources</a:t>
            </a:r>
            <a:r>
              <a:rPr lang="tr-TR" dirty="0" smtClean="0"/>
              <a:t>:</a:t>
            </a:r>
          </a:p>
          <a:p>
            <a:r>
              <a:rPr lang="tr-TR" dirty="0">
                <a:hlinkClick r:id="rId2"/>
              </a:rPr>
              <a:t>http://</a:t>
            </a:r>
            <a:r>
              <a:rPr lang="tr-TR" dirty="0" smtClean="0">
                <a:hlinkClick r:id="rId2"/>
              </a:rPr>
              <a:t>www.meredith.edu/grammar/sentence.htm</a:t>
            </a:r>
            <a:endParaRPr lang="tr-TR" dirty="0" smtClean="0"/>
          </a:p>
          <a:p>
            <a:r>
              <a:rPr lang="tr-TR" dirty="0">
                <a:hlinkClick r:id="rId3"/>
              </a:rPr>
              <a:t>http://</a:t>
            </a:r>
            <a:r>
              <a:rPr lang="tr-TR" dirty="0" smtClean="0">
                <a:hlinkClick r:id="rId3"/>
              </a:rPr>
              <a:t>www.yale.edu/graduateschool/writing/forms/The%20Most%20Common%20Sentence%20Structure%20Problems.pdf</a:t>
            </a:r>
            <a:endParaRPr lang="tr-TR" dirty="0" smtClean="0"/>
          </a:p>
          <a:p>
            <a:r>
              <a:rPr lang="tr-TR" dirty="0">
                <a:hlinkClick r:id="rId4"/>
              </a:rPr>
              <a:t>http://www.gmc.edu/students/arc/documents/CommonSentenceErrors.pdf</a:t>
            </a:r>
            <a:endParaRPr lang="tr-TR" dirty="0"/>
          </a:p>
        </p:txBody>
      </p:sp>
      <p:sp>
        <p:nvSpPr>
          <p:cNvPr id="2" name="Başlık 1"/>
          <p:cNvSpPr>
            <a:spLocks noGrp="1"/>
          </p:cNvSpPr>
          <p:nvPr>
            <p:ph type="title"/>
          </p:nvPr>
        </p:nvSpPr>
        <p:spPr/>
        <p:txBody>
          <a:bodyPr/>
          <a:lstStyle/>
          <a:p>
            <a:r>
              <a:rPr lang="tr-TR" dirty="0" err="1" smtClean="0"/>
              <a:t>Prepared</a:t>
            </a:r>
            <a:r>
              <a:rPr lang="tr-TR" dirty="0" smtClean="0"/>
              <a:t> </a:t>
            </a:r>
            <a:r>
              <a:rPr lang="tr-TR" dirty="0" err="1" smtClean="0"/>
              <a:t>by</a:t>
            </a:r>
            <a:r>
              <a:rPr lang="tr-TR" dirty="0" smtClean="0"/>
              <a:t>:</a:t>
            </a:r>
            <a:endParaRPr lang="tr-TR" dirty="0"/>
          </a:p>
        </p:txBody>
      </p:sp>
    </p:spTree>
    <p:extLst>
      <p:ext uri="{BB962C8B-B14F-4D97-AF65-F5344CB8AC3E}">
        <p14:creationId xmlns:p14="http://schemas.microsoft.com/office/powerpoint/2010/main" val="3377091814"/>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85000" lnSpcReduction="10000"/>
          </a:bodyPr>
          <a:lstStyle/>
          <a:p>
            <a:r>
              <a:rPr lang="en-US" dirty="0"/>
              <a:t>When communicating in standard English, we rely on sentences to convey what we call a complete thought. A unit of complete thought consists of an actor (person or thing) and an action or a comment on the actor's state of being. Sentences (That is, strings of words that look like sentences) fail to convey a unit of complete thought when they omit one of these elements or when they confuse the message with too many elements and not enough cues to help the reader sort through them. This section introduces sentence problems by their grammatical classifications. Two tutorials appear at the end. One asks you to identify sentence problems by type, and the other asks you to consider how to correct the errors.</a:t>
            </a:r>
            <a:endParaRPr lang="tr-TR" dirty="0"/>
          </a:p>
        </p:txBody>
      </p:sp>
      <p:sp>
        <p:nvSpPr>
          <p:cNvPr id="2" name="Başlık 1"/>
          <p:cNvSpPr>
            <a:spLocks noGrp="1"/>
          </p:cNvSpPr>
          <p:nvPr>
            <p:ph type="title"/>
          </p:nvPr>
        </p:nvSpPr>
        <p:spPr/>
        <p:txBody>
          <a:bodyPr>
            <a:normAutofit fontScale="90000"/>
          </a:bodyPr>
          <a:lstStyle/>
          <a:p>
            <a:r>
              <a:rPr lang="tr-TR" dirty="0"/>
              <a:t/>
            </a:r>
            <a:br>
              <a:rPr lang="tr-TR" dirty="0"/>
            </a:br>
            <a:r>
              <a:rPr lang="tr-TR" b="1" dirty="0" err="1"/>
              <a:t>Introduction</a:t>
            </a:r>
            <a:endParaRPr lang="tr-TR" dirty="0"/>
          </a:p>
        </p:txBody>
      </p:sp>
    </p:spTree>
    <p:extLst>
      <p:ext uri="{BB962C8B-B14F-4D97-AF65-F5344CB8AC3E}">
        <p14:creationId xmlns:p14="http://schemas.microsoft.com/office/powerpoint/2010/main" val="646521160"/>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lstStyle/>
          <a:p>
            <a:r>
              <a:rPr lang="en-US" dirty="0"/>
              <a:t>A term used </a:t>
            </a:r>
            <a:r>
              <a:rPr lang="en-US" dirty="0" smtClean="0"/>
              <a:t>in</a:t>
            </a:r>
            <a:r>
              <a:rPr lang="tr-TR" dirty="0" smtClean="0"/>
              <a:t> </a:t>
            </a:r>
            <a:r>
              <a:rPr lang="tr-TR" dirty="0" err="1" smtClean="0"/>
              <a:t>prescriptive</a:t>
            </a:r>
            <a:r>
              <a:rPr lang="tr-TR" dirty="0" smtClean="0"/>
              <a:t> </a:t>
            </a:r>
            <a:r>
              <a:rPr lang="tr-TR" dirty="0" err="1" smtClean="0"/>
              <a:t>grammar</a:t>
            </a:r>
            <a:r>
              <a:rPr lang="en-US" dirty="0"/>
              <a:t> </a:t>
            </a:r>
            <a:r>
              <a:rPr lang="en-US" dirty="0" smtClean="0"/>
              <a:t>for </a:t>
            </a:r>
            <a:r>
              <a:rPr lang="en-US" dirty="0"/>
              <a:t>an instance of faulty, unconventional, or </a:t>
            </a:r>
            <a:r>
              <a:rPr lang="en-US" dirty="0" smtClean="0"/>
              <a:t>controversial</a:t>
            </a:r>
            <a:r>
              <a:rPr lang="tr-TR" dirty="0" smtClean="0"/>
              <a:t> </a:t>
            </a:r>
            <a:r>
              <a:rPr lang="tr-TR" dirty="0" err="1" smtClean="0"/>
              <a:t>usage</a:t>
            </a:r>
            <a:r>
              <a:rPr lang="en-US" dirty="0" smtClean="0"/>
              <a:t>, </a:t>
            </a:r>
            <a:r>
              <a:rPr lang="en-US" dirty="0"/>
              <a:t>such as </a:t>
            </a:r>
            <a:r>
              <a:rPr lang="en-US" dirty="0" smtClean="0"/>
              <a:t>a</a:t>
            </a:r>
            <a:r>
              <a:rPr lang="tr-TR" dirty="0" smtClean="0"/>
              <a:t> </a:t>
            </a:r>
            <a:r>
              <a:rPr lang="tr-TR" dirty="0" err="1" smtClean="0"/>
              <a:t>common</a:t>
            </a:r>
            <a:r>
              <a:rPr lang="tr-TR" dirty="0" smtClean="0"/>
              <a:t> </a:t>
            </a:r>
            <a:r>
              <a:rPr lang="tr-TR" dirty="0" err="1" smtClean="0"/>
              <a:t>splice</a:t>
            </a:r>
            <a:r>
              <a:rPr lang="en-US" dirty="0"/>
              <a:t> </a:t>
            </a:r>
            <a:r>
              <a:rPr lang="en-US" dirty="0" smtClean="0"/>
              <a:t>or</a:t>
            </a:r>
            <a:r>
              <a:rPr lang="tr-TR" dirty="0" smtClean="0"/>
              <a:t> </a:t>
            </a:r>
            <a:r>
              <a:rPr lang="tr-TR" dirty="0" err="1" smtClean="0"/>
              <a:t>misplaced</a:t>
            </a:r>
            <a:r>
              <a:rPr lang="tr-TR" dirty="0" smtClean="0"/>
              <a:t> </a:t>
            </a:r>
            <a:r>
              <a:rPr lang="tr-TR" dirty="0" err="1" smtClean="0"/>
              <a:t>modifier</a:t>
            </a:r>
            <a:r>
              <a:rPr lang="tr-TR" dirty="0" smtClean="0"/>
              <a:t>  </a:t>
            </a:r>
            <a:r>
              <a:rPr lang="en-US" dirty="0" smtClean="0"/>
              <a:t>are</a:t>
            </a:r>
            <a:r>
              <a:rPr lang="en-US" dirty="0"/>
              <a:t> </a:t>
            </a:r>
            <a:r>
              <a:rPr lang="en-US" i="1" dirty="0"/>
              <a:t>grammatical error</a:t>
            </a:r>
            <a:r>
              <a:rPr lang="en-US" dirty="0"/>
              <a:t> </a:t>
            </a:r>
            <a:r>
              <a:rPr lang="en-US" dirty="0" smtClean="0"/>
              <a:t>with</a:t>
            </a:r>
            <a:r>
              <a:rPr lang="tr-TR" dirty="0" smtClean="0"/>
              <a:t> </a:t>
            </a:r>
            <a:r>
              <a:rPr lang="tr-TR" dirty="0" err="1" smtClean="0"/>
              <a:t>correctness</a:t>
            </a:r>
            <a:r>
              <a:rPr lang="tr-TR" dirty="0" smtClean="0"/>
              <a:t>.</a:t>
            </a:r>
            <a:r>
              <a:rPr lang="en-US" dirty="0"/>
              <a:t> </a:t>
            </a:r>
          </a:p>
        </p:txBody>
      </p:sp>
      <p:sp>
        <p:nvSpPr>
          <p:cNvPr id="2" name="Başlık 1"/>
          <p:cNvSpPr>
            <a:spLocks noGrp="1"/>
          </p:cNvSpPr>
          <p:nvPr>
            <p:ph type="title"/>
          </p:nvPr>
        </p:nvSpPr>
        <p:spPr/>
        <p:txBody>
          <a:bodyPr/>
          <a:lstStyle/>
          <a:p>
            <a:r>
              <a:rPr lang="tr-TR" dirty="0" err="1" smtClean="0"/>
              <a:t>The</a:t>
            </a:r>
            <a:r>
              <a:rPr lang="tr-TR" dirty="0" smtClean="0"/>
              <a:t> </a:t>
            </a:r>
            <a:r>
              <a:rPr lang="tr-TR" dirty="0" err="1" smtClean="0"/>
              <a:t>Defination</a:t>
            </a:r>
            <a:r>
              <a:rPr lang="tr-TR" dirty="0" smtClean="0"/>
              <a:t> of </a:t>
            </a:r>
            <a:r>
              <a:rPr lang="tr-TR" dirty="0" err="1" smtClean="0"/>
              <a:t>the</a:t>
            </a:r>
            <a:r>
              <a:rPr lang="tr-TR" dirty="0" smtClean="0"/>
              <a:t> </a:t>
            </a:r>
            <a:r>
              <a:rPr lang="tr-TR" dirty="0" err="1" smtClean="0"/>
              <a:t>Error</a:t>
            </a:r>
            <a:r>
              <a:rPr lang="tr-TR" dirty="0" smtClean="0"/>
              <a:t>!</a:t>
            </a:r>
            <a:endParaRPr lang="tr-TR" dirty="0"/>
          </a:p>
        </p:txBody>
      </p:sp>
    </p:spTree>
    <p:extLst>
      <p:ext uri="{BB962C8B-B14F-4D97-AF65-F5344CB8AC3E}">
        <p14:creationId xmlns:p14="http://schemas.microsoft.com/office/powerpoint/2010/main" val="120876187"/>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55000" lnSpcReduction="20000"/>
          </a:bodyPr>
          <a:lstStyle/>
          <a:p>
            <a:r>
              <a:rPr lang="en-US" b="1" dirty="0"/>
              <a:t>Sentences are classified as simple, compound, complex, and compound-complex. This designation is</a:t>
            </a:r>
          </a:p>
          <a:p>
            <a:r>
              <a:rPr lang="en-US" b="1" dirty="0"/>
              <a:t>based on the clauses used to create the sentence.</a:t>
            </a:r>
          </a:p>
          <a:p>
            <a:r>
              <a:rPr lang="tr-TR" b="1" i="1" dirty="0" err="1"/>
              <a:t>Clauses</a:t>
            </a:r>
            <a:r>
              <a:rPr lang="tr-TR" b="1" i="1" dirty="0"/>
              <a:t>:</a:t>
            </a:r>
          </a:p>
          <a:p>
            <a:r>
              <a:rPr lang="en-US" dirty="0"/>
              <a:t>Every clause must have a subject and a verb. There are two types of clauses: independent and dependent</a:t>
            </a:r>
          </a:p>
          <a:p>
            <a:r>
              <a:rPr lang="tr-TR" dirty="0"/>
              <a:t>(</a:t>
            </a:r>
            <a:r>
              <a:rPr lang="tr-TR" dirty="0" err="1"/>
              <a:t>subordinate</a:t>
            </a:r>
            <a:r>
              <a:rPr lang="tr-TR" dirty="0"/>
              <a:t>).</a:t>
            </a:r>
          </a:p>
          <a:p>
            <a:r>
              <a:rPr lang="en-US" dirty="0"/>
              <a:t>An independent clause contains a subject, a verb, and expresses a complete thought. It is able to stand</a:t>
            </a:r>
          </a:p>
          <a:p>
            <a:r>
              <a:rPr lang="tr-TR" dirty="0" err="1"/>
              <a:t>independently</a:t>
            </a:r>
            <a:r>
              <a:rPr lang="tr-TR" dirty="0"/>
              <a:t>.</a:t>
            </a:r>
          </a:p>
          <a:p>
            <a:r>
              <a:rPr lang="en-US" dirty="0"/>
              <a:t>Example: The class is hard.</a:t>
            </a:r>
          </a:p>
          <a:p>
            <a:r>
              <a:rPr lang="en-US" dirty="0"/>
              <a:t>A dependent (subordinate) clause contains a subject and a verb but does not express a complete thought,</a:t>
            </a:r>
          </a:p>
          <a:p>
            <a:r>
              <a:rPr lang="en-US" dirty="0"/>
              <a:t>and, therefore, cannot be left alone. If a subordinate clause is left alone, a fragment will result. These</a:t>
            </a:r>
          </a:p>
          <a:p>
            <a:r>
              <a:rPr lang="en-US" dirty="0"/>
              <a:t>clauses depend on independent clauses to express a complete thought.</a:t>
            </a:r>
          </a:p>
          <a:p>
            <a:r>
              <a:rPr lang="en-US" dirty="0"/>
              <a:t>Example: If the class is hard,</a:t>
            </a:r>
            <a:endParaRPr lang="tr-TR" dirty="0"/>
          </a:p>
        </p:txBody>
      </p:sp>
      <p:sp>
        <p:nvSpPr>
          <p:cNvPr id="2" name="Başlık 1"/>
          <p:cNvSpPr>
            <a:spLocks noGrp="1"/>
          </p:cNvSpPr>
          <p:nvPr>
            <p:ph type="title"/>
          </p:nvPr>
        </p:nvSpPr>
        <p:spPr/>
        <p:txBody>
          <a:bodyPr>
            <a:normAutofit fontScale="90000"/>
          </a:bodyPr>
          <a:lstStyle/>
          <a:p>
            <a:r>
              <a:rPr lang="en-US" b="1" i="1" dirty="0"/>
              <a:t>Sentences: Types, and Common Mistakes</a:t>
            </a:r>
            <a:endParaRPr lang="tr-TR" dirty="0"/>
          </a:p>
        </p:txBody>
      </p:sp>
    </p:spTree>
    <p:extLst>
      <p:ext uri="{BB962C8B-B14F-4D97-AF65-F5344CB8AC3E}">
        <p14:creationId xmlns:p14="http://schemas.microsoft.com/office/powerpoint/2010/main" val="448341936"/>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55000" lnSpcReduction="20000"/>
          </a:bodyPr>
          <a:lstStyle/>
          <a:p>
            <a:r>
              <a:rPr lang="en-US" dirty="0"/>
              <a:t>A simple sentence is one independent clause with no subordinate clauses.</a:t>
            </a:r>
          </a:p>
          <a:p>
            <a:r>
              <a:rPr lang="en-US" dirty="0"/>
              <a:t>Example: The statue is in the garden.</a:t>
            </a:r>
          </a:p>
          <a:p>
            <a:r>
              <a:rPr lang="en-US" dirty="0"/>
              <a:t>A compound sentence has two or more independent clauses and no subordinate clauses. The two clauses are</a:t>
            </a:r>
          </a:p>
          <a:p>
            <a:r>
              <a:rPr lang="en-US" dirty="0"/>
              <a:t>joined by either a coordinating conjunction or a semicolon.</a:t>
            </a:r>
          </a:p>
          <a:p>
            <a:r>
              <a:rPr lang="en-US" dirty="0"/>
              <a:t>Coordinating Conjunctions (</a:t>
            </a:r>
            <a:r>
              <a:rPr lang="en-US" b="1" dirty="0"/>
              <a:t>f</a:t>
            </a:r>
            <a:r>
              <a:rPr lang="en-US" dirty="0"/>
              <a:t>or, </a:t>
            </a:r>
            <a:r>
              <a:rPr lang="en-US" b="1" dirty="0"/>
              <a:t>a</a:t>
            </a:r>
            <a:r>
              <a:rPr lang="en-US" dirty="0"/>
              <a:t>nd, </a:t>
            </a:r>
            <a:r>
              <a:rPr lang="en-US" b="1" dirty="0"/>
              <a:t>n</a:t>
            </a:r>
            <a:r>
              <a:rPr lang="en-US" dirty="0"/>
              <a:t>or, </a:t>
            </a:r>
            <a:r>
              <a:rPr lang="en-US" b="1" dirty="0"/>
              <a:t>b</a:t>
            </a:r>
            <a:r>
              <a:rPr lang="en-US" dirty="0"/>
              <a:t>ut, </a:t>
            </a:r>
            <a:r>
              <a:rPr lang="en-US" b="1" dirty="0"/>
              <a:t>o</a:t>
            </a:r>
            <a:r>
              <a:rPr lang="en-US" dirty="0"/>
              <a:t>r, </a:t>
            </a:r>
            <a:r>
              <a:rPr lang="en-US" b="1" dirty="0"/>
              <a:t>y</a:t>
            </a:r>
            <a:r>
              <a:rPr lang="en-US" dirty="0"/>
              <a:t>et, </a:t>
            </a:r>
            <a:r>
              <a:rPr lang="en-US" b="1" dirty="0"/>
              <a:t>s</a:t>
            </a:r>
            <a:r>
              <a:rPr lang="en-US" dirty="0"/>
              <a:t>o) can be easily recalled by learning the acronym</a:t>
            </a:r>
          </a:p>
          <a:p>
            <a:r>
              <a:rPr lang="tr-TR" dirty="0"/>
              <a:t>FANBOYS.</a:t>
            </a:r>
          </a:p>
          <a:p>
            <a:r>
              <a:rPr lang="en-US" dirty="0"/>
              <a:t>Example: I finished reading the book, and I returned it to the library.</a:t>
            </a:r>
          </a:p>
          <a:p>
            <a:r>
              <a:rPr lang="en-US" dirty="0"/>
              <a:t>The girls went to the store; they bought new shoes.</a:t>
            </a:r>
          </a:p>
          <a:p>
            <a:r>
              <a:rPr lang="en-US" dirty="0"/>
              <a:t>A complex sentence consists of one independent clause with one subordinate clause.</a:t>
            </a:r>
          </a:p>
          <a:p>
            <a:r>
              <a:rPr lang="en-US" dirty="0"/>
              <a:t>Example: </a:t>
            </a:r>
            <a:r>
              <a:rPr lang="en-US" i="1" dirty="0"/>
              <a:t>When the teacher spoke</a:t>
            </a:r>
            <a:r>
              <a:rPr lang="en-US" dirty="0"/>
              <a:t>, the students were silent.</a:t>
            </a:r>
          </a:p>
          <a:p>
            <a:r>
              <a:rPr lang="en-US" dirty="0"/>
              <a:t>A compound-complex sentence has at least two independent clauses and at least one subordinate clause.</a:t>
            </a:r>
          </a:p>
          <a:p>
            <a:r>
              <a:rPr lang="en-US" dirty="0"/>
              <a:t>Example: </a:t>
            </a:r>
            <a:r>
              <a:rPr lang="en-US" i="1" dirty="0"/>
              <a:t>Because the students work hard</a:t>
            </a:r>
            <a:r>
              <a:rPr lang="en-US" dirty="0"/>
              <a:t>, they will pass, and they will be happy.</a:t>
            </a:r>
          </a:p>
          <a:p>
            <a:r>
              <a:rPr lang="en-US" dirty="0"/>
              <a:t>The class was difficult; however, the students will pass </a:t>
            </a:r>
            <a:r>
              <a:rPr lang="en-US" i="1" dirty="0"/>
              <a:t>because they worked hard.</a:t>
            </a:r>
            <a:endParaRPr lang="tr-TR" dirty="0"/>
          </a:p>
        </p:txBody>
      </p:sp>
      <p:sp>
        <p:nvSpPr>
          <p:cNvPr id="2" name="Başlık 1"/>
          <p:cNvSpPr>
            <a:spLocks noGrp="1"/>
          </p:cNvSpPr>
          <p:nvPr>
            <p:ph type="title"/>
          </p:nvPr>
        </p:nvSpPr>
        <p:spPr/>
        <p:txBody>
          <a:bodyPr/>
          <a:lstStyle/>
          <a:p>
            <a:r>
              <a:rPr lang="tr-TR" b="1" i="1" dirty="0" err="1"/>
              <a:t>Sentence</a:t>
            </a:r>
            <a:r>
              <a:rPr lang="tr-TR" b="1" i="1" dirty="0"/>
              <a:t> </a:t>
            </a:r>
            <a:r>
              <a:rPr lang="tr-TR" b="1" i="1" dirty="0" err="1"/>
              <a:t>Types</a:t>
            </a:r>
            <a:r>
              <a:rPr lang="tr-TR" b="1" i="1" dirty="0"/>
              <a:t>:</a:t>
            </a:r>
            <a:endParaRPr lang="tr-TR" dirty="0"/>
          </a:p>
        </p:txBody>
      </p:sp>
    </p:spTree>
    <p:extLst>
      <p:ext uri="{BB962C8B-B14F-4D97-AF65-F5344CB8AC3E}">
        <p14:creationId xmlns:p14="http://schemas.microsoft.com/office/powerpoint/2010/main" val="1456937638"/>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0" y="1340768"/>
            <a:ext cx="9144000" cy="5517232"/>
          </a:xfrm>
        </p:spPr>
        <p:txBody>
          <a:bodyPr>
            <a:noAutofit/>
          </a:bodyPr>
          <a:lstStyle/>
          <a:p>
            <a:r>
              <a:rPr lang="tr-TR" sz="1600" b="1" i="1" dirty="0" err="1" smtClean="0"/>
              <a:t>Subject-Verb</a:t>
            </a:r>
            <a:r>
              <a:rPr lang="tr-TR" sz="1600" b="1" i="1" dirty="0" smtClean="0"/>
              <a:t> </a:t>
            </a:r>
            <a:r>
              <a:rPr lang="tr-TR" sz="1600" b="1" i="1" dirty="0" err="1"/>
              <a:t>Agreement</a:t>
            </a:r>
            <a:r>
              <a:rPr lang="tr-TR" sz="1600" b="1" i="1" dirty="0"/>
              <a:t>:</a:t>
            </a:r>
          </a:p>
          <a:p>
            <a:r>
              <a:rPr lang="en-US" sz="1600" dirty="0"/>
              <a:t>The subject of a sentence specifies who or what the sentence is about. The subject consists of a simple subject</a:t>
            </a:r>
          </a:p>
          <a:p>
            <a:r>
              <a:rPr lang="en-US" sz="1600" dirty="0"/>
              <a:t>and a complete subject. The simple subject is the main noun or pronoun that the sentence is about. The</a:t>
            </a:r>
          </a:p>
          <a:p>
            <a:r>
              <a:rPr lang="en-US" sz="1600" dirty="0"/>
              <a:t>complete subject consists of the simple subject and all the words that modify it.</a:t>
            </a:r>
          </a:p>
          <a:p>
            <a:r>
              <a:rPr lang="en-US" sz="1600" dirty="0"/>
              <a:t>Examples: The blue </a:t>
            </a:r>
            <a:r>
              <a:rPr lang="en-US" sz="1600" i="1" dirty="0"/>
              <a:t>shoes </a:t>
            </a:r>
            <a:r>
              <a:rPr lang="en-US" sz="1600" dirty="0"/>
              <a:t>are on the shelf.</a:t>
            </a:r>
          </a:p>
          <a:p>
            <a:r>
              <a:rPr lang="en-US" sz="1600" dirty="0"/>
              <a:t>In this sentence the simple subject is “shoes.” The complete subject is “the blue shoes.”</a:t>
            </a:r>
          </a:p>
          <a:p>
            <a:r>
              <a:rPr lang="en-US" sz="1600" dirty="0"/>
              <a:t>Subject-Verb Agreement relies on both the subject and verb being either singular or plural.</a:t>
            </a:r>
          </a:p>
          <a:p>
            <a:r>
              <a:rPr lang="en-US" sz="1600" dirty="0"/>
              <a:t>Incorrect: The students was late for class.</a:t>
            </a:r>
          </a:p>
          <a:p>
            <a:r>
              <a:rPr lang="en-US" sz="1600" dirty="0"/>
              <a:t>In this sentence, the subject “students” is plural while the verb “was” is singular.</a:t>
            </a:r>
          </a:p>
          <a:p>
            <a:r>
              <a:rPr lang="en-US" sz="1600" dirty="0"/>
              <a:t>Correct: The students were late for class.</a:t>
            </a:r>
          </a:p>
          <a:p>
            <a:r>
              <a:rPr lang="en-US" sz="1600" dirty="0"/>
              <a:t>In this sentence, both the subject “students” and the verb “were” are plural. Thus, the</a:t>
            </a:r>
          </a:p>
          <a:p>
            <a:r>
              <a:rPr lang="en-US" sz="1600" dirty="0"/>
              <a:t>subject and verb are in agreement.</a:t>
            </a:r>
          </a:p>
          <a:p>
            <a:r>
              <a:rPr lang="en-US" sz="1600" dirty="0"/>
              <a:t>Incorrect: Jessica take the bus to school.</a:t>
            </a:r>
          </a:p>
          <a:p>
            <a:r>
              <a:rPr lang="en-US" sz="1600" dirty="0"/>
              <a:t>In this sentence, the subject “Jessica” is singular while the verb “take” is plural.</a:t>
            </a:r>
          </a:p>
          <a:p>
            <a:r>
              <a:rPr lang="en-US" sz="1600" dirty="0"/>
              <a:t>Correct: Jessica takes the bus to school.</a:t>
            </a:r>
          </a:p>
          <a:p>
            <a:r>
              <a:rPr lang="en-US" sz="1600" dirty="0"/>
              <a:t>In this sentence, both the subject “Jessica” and the verb “takes” are singular. Thus the</a:t>
            </a:r>
          </a:p>
          <a:p>
            <a:r>
              <a:rPr lang="en-US" sz="1600" dirty="0"/>
              <a:t>subject and verb are in agreement</a:t>
            </a:r>
            <a:r>
              <a:rPr lang="en-US" sz="1600" dirty="0" smtClean="0"/>
              <a:t>.</a:t>
            </a:r>
            <a:endParaRPr lang="en-US" sz="1600" dirty="0"/>
          </a:p>
        </p:txBody>
      </p:sp>
      <p:sp>
        <p:nvSpPr>
          <p:cNvPr id="2" name="Başlık 1"/>
          <p:cNvSpPr>
            <a:spLocks noGrp="1"/>
          </p:cNvSpPr>
          <p:nvPr>
            <p:ph type="title"/>
          </p:nvPr>
        </p:nvSpPr>
        <p:spPr/>
        <p:txBody>
          <a:bodyPr/>
          <a:lstStyle/>
          <a:p>
            <a:r>
              <a:rPr lang="tr-TR" b="1" dirty="0" err="1"/>
              <a:t>Common</a:t>
            </a:r>
            <a:r>
              <a:rPr lang="tr-TR" b="1" dirty="0"/>
              <a:t> </a:t>
            </a:r>
            <a:r>
              <a:rPr lang="tr-TR" b="1" dirty="0" err="1"/>
              <a:t>Sentence</a:t>
            </a:r>
            <a:r>
              <a:rPr lang="tr-TR" b="1" dirty="0"/>
              <a:t> </a:t>
            </a:r>
            <a:r>
              <a:rPr lang="tr-TR" b="1" dirty="0" err="1"/>
              <a:t>Errors</a:t>
            </a:r>
            <a:r>
              <a:rPr lang="tr-TR" b="1" dirty="0"/>
              <a:t>:</a:t>
            </a:r>
            <a:endParaRPr lang="tr-TR" dirty="0"/>
          </a:p>
        </p:txBody>
      </p:sp>
    </p:spTree>
    <p:extLst>
      <p:ext uri="{BB962C8B-B14F-4D97-AF65-F5344CB8AC3E}">
        <p14:creationId xmlns:p14="http://schemas.microsoft.com/office/powerpoint/2010/main" val="3116013982"/>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p:txBody>
          <a:bodyPr>
            <a:normAutofit fontScale="92500" lnSpcReduction="20000"/>
          </a:bodyPr>
          <a:lstStyle/>
          <a:p>
            <a:r>
              <a:rPr lang="en-US" dirty="0" smtClean="0"/>
              <a:t>Comma splices are another common error that create run-on sentences. A comma splice occurs when two or</a:t>
            </a:r>
          </a:p>
          <a:p>
            <a:r>
              <a:rPr lang="en-US" dirty="0" smtClean="0"/>
              <a:t>more independent clauses are joined by a comma without a coordinating conjunction.</a:t>
            </a:r>
          </a:p>
          <a:p>
            <a:r>
              <a:rPr lang="en-US" dirty="0" smtClean="0"/>
              <a:t>Example: The baby is in his crib, he is sleeping.</a:t>
            </a:r>
          </a:p>
          <a:p>
            <a:r>
              <a:rPr lang="en-US" dirty="0" smtClean="0"/>
              <a:t>In this sentence, the two independent clauses are combined using only a comma.</a:t>
            </a:r>
          </a:p>
          <a:p>
            <a:r>
              <a:rPr lang="en-US" dirty="0" smtClean="0"/>
              <a:t>Correction: The baby is in his crib; he is sleeping.</a:t>
            </a:r>
          </a:p>
          <a:p>
            <a:r>
              <a:rPr lang="en-US" dirty="0" smtClean="0"/>
              <a:t>The baby is in his crib, and he is sleeping.</a:t>
            </a:r>
          </a:p>
          <a:p>
            <a:r>
              <a:rPr lang="en-US" dirty="0" smtClean="0"/>
              <a:t>To correct these sentences, one may use either a semicolon or a comma with a coordinating</a:t>
            </a:r>
            <a:r>
              <a:rPr lang="tr-TR" dirty="0" smtClean="0"/>
              <a:t> </a:t>
            </a:r>
            <a:r>
              <a:rPr lang="tr-TR" dirty="0" err="1" smtClean="0"/>
              <a:t>conjunction</a:t>
            </a:r>
            <a:r>
              <a:rPr lang="tr-TR" dirty="0" smtClean="0"/>
              <a:t>.</a:t>
            </a:r>
            <a:endParaRPr lang="tr-TR" dirty="0"/>
          </a:p>
        </p:txBody>
      </p:sp>
      <p:sp>
        <p:nvSpPr>
          <p:cNvPr id="2" name="Başlık 1"/>
          <p:cNvSpPr>
            <a:spLocks noGrp="1"/>
          </p:cNvSpPr>
          <p:nvPr>
            <p:ph type="title"/>
          </p:nvPr>
        </p:nvSpPr>
        <p:spPr/>
        <p:txBody>
          <a:bodyPr/>
          <a:lstStyle/>
          <a:p>
            <a:r>
              <a:rPr lang="tr-TR" dirty="0" err="1" smtClean="0"/>
              <a:t>Comma</a:t>
            </a:r>
            <a:r>
              <a:rPr lang="tr-TR" dirty="0" smtClean="0"/>
              <a:t> </a:t>
            </a:r>
            <a:r>
              <a:rPr lang="tr-TR" dirty="0" err="1" smtClean="0"/>
              <a:t>Splice</a:t>
            </a:r>
            <a:r>
              <a:rPr lang="tr-TR" dirty="0" smtClean="0"/>
              <a:t>:</a:t>
            </a:r>
            <a:endParaRPr lang="tr-TR" dirty="0"/>
          </a:p>
        </p:txBody>
      </p:sp>
    </p:spTree>
    <p:extLst>
      <p:ext uri="{BB962C8B-B14F-4D97-AF65-F5344CB8AC3E}">
        <p14:creationId xmlns:p14="http://schemas.microsoft.com/office/powerpoint/2010/main" val="3547195161"/>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328" y="1551414"/>
            <a:ext cx="9144000" cy="5292155"/>
          </a:xfrm>
        </p:spPr>
        <p:txBody>
          <a:bodyPr>
            <a:noAutofit/>
          </a:bodyPr>
          <a:lstStyle/>
          <a:p>
            <a:r>
              <a:rPr lang="en-US" sz="1900" dirty="0" smtClean="0"/>
              <a:t>A run-on sentence is a sentence in which two or more independent clauses are written one </a:t>
            </a:r>
          </a:p>
          <a:p>
            <a:r>
              <a:rPr lang="en-US" sz="1900" dirty="0" smtClean="0"/>
              <a:t>after another with no punctuation (fused sentences) or with incorrect punctuation (comma </a:t>
            </a:r>
          </a:p>
          <a:p>
            <a:r>
              <a:rPr lang="en-US" sz="1900" dirty="0" smtClean="0"/>
              <a:t>splice). </a:t>
            </a:r>
          </a:p>
          <a:p>
            <a:r>
              <a:rPr lang="en-US" sz="1900" dirty="0" smtClean="0"/>
              <a:t>Incorrect: His family went to Australia then they immigrated to Canada.</a:t>
            </a:r>
          </a:p>
          <a:p>
            <a:r>
              <a:rPr lang="en-US" sz="1900" dirty="0" smtClean="0"/>
              <a:t>Correct: His family went to Australia; then they immigrated to Canada</a:t>
            </a:r>
          </a:p>
          <a:p>
            <a:r>
              <a:rPr lang="en-US" sz="1900" dirty="0" smtClean="0"/>
              <a:t>Incorrect: Learning a new language is similar to learning to swim it takes a lot of practice.</a:t>
            </a:r>
          </a:p>
          <a:p>
            <a:r>
              <a:rPr lang="en-US" sz="1900" dirty="0" smtClean="0"/>
              <a:t>Correct: Learning a new language is similar to learning to swim since it takes a lot of </a:t>
            </a:r>
          </a:p>
          <a:p>
            <a:r>
              <a:rPr lang="en-US" sz="1900" dirty="0" smtClean="0"/>
              <a:t>practice.</a:t>
            </a:r>
          </a:p>
          <a:p>
            <a:r>
              <a:rPr lang="en-US" sz="1900" dirty="0" smtClean="0"/>
              <a:t>Correct: Learning a new language is similar to learning to swim; it takes a lot of practice.</a:t>
            </a:r>
          </a:p>
          <a:p>
            <a:r>
              <a:rPr lang="en-US" sz="1900" dirty="0" smtClean="0"/>
              <a:t>Incorrect:  The experiment failed, it had been left unobserved for too long.</a:t>
            </a:r>
          </a:p>
          <a:p>
            <a:r>
              <a:rPr lang="en-US" sz="1900" dirty="0" smtClean="0"/>
              <a:t>Correct: The experiment failed; it had been left unobserved for too long.</a:t>
            </a:r>
          </a:p>
          <a:p>
            <a:r>
              <a:rPr lang="en-US" sz="1900" dirty="0" smtClean="0"/>
              <a:t>Correct: The experiment failed because it had been left unobserved for too long.</a:t>
            </a:r>
            <a:endParaRPr lang="en-US" sz="1900" dirty="0"/>
          </a:p>
        </p:txBody>
      </p:sp>
      <p:sp>
        <p:nvSpPr>
          <p:cNvPr id="2" name="Başlık 1"/>
          <p:cNvSpPr>
            <a:spLocks noGrp="1"/>
          </p:cNvSpPr>
          <p:nvPr>
            <p:ph type="title"/>
          </p:nvPr>
        </p:nvSpPr>
        <p:spPr>
          <a:xfrm>
            <a:off x="467544" y="188640"/>
            <a:ext cx="8229600" cy="1252728"/>
          </a:xfrm>
        </p:spPr>
        <p:txBody>
          <a:bodyPr/>
          <a:lstStyle/>
          <a:p>
            <a:r>
              <a:rPr lang="tr-TR" b="1" i="1" dirty="0" smtClean="0"/>
              <a:t>Run-on </a:t>
            </a:r>
            <a:r>
              <a:rPr lang="tr-TR" b="1" i="1" dirty="0" err="1" smtClean="0"/>
              <a:t>Sentence</a:t>
            </a:r>
            <a:r>
              <a:rPr lang="tr-TR" b="1" i="1" dirty="0" smtClean="0"/>
              <a:t>:</a:t>
            </a:r>
            <a:endParaRPr lang="tr-TR" dirty="0"/>
          </a:p>
        </p:txBody>
      </p:sp>
    </p:spTree>
    <p:extLst>
      <p:ext uri="{BB962C8B-B14F-4D97-AF65-F5344CB8AC3E}">
        <p14:creationId xmlns:p14="http://schemas.microsoft.com/office/powerpoint/2010/main" val="4290465802"/>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0" y="2060848"/>
            <a:ext cx="9143999" cy="4797152"/>
          </a:xfrm>
        </p:spPr>
        <p:txBody>
          <a:bodyPr>
            <a:normAutofit/>
          </a:bodyPr>
          <a:lstStyle/>
          <a:p>
            <a:r>
              <a:rPr lang="en-US" dirty="0"/>
              <a:t>Sentence Fragment is an incomplete sentence. It usually lacks either a subject or a verb, </a:t>
            </a:r>
          </a:p>
          <a:p>
            <a:r>
              <a:rPr lang="en-US" dirty="0"/>
              <a:t>or both, or contains only a dependent clause. </a:t>
            </a:r>
          </a:p>
          <a:p>
            <a:r>
              <a:rPr lang="en-US" dirty="0"/>
              <a:t>Incorrect: Studying very hard on weekends. </a:t>
            </a:r>
          </a:p>
          <a:p>
            <a:r>
              <a:rPr lang="en-US" dirty="0"/>
              <a:t>Correct: Studying on weekends is very hard.</a:t>
            </a:r>
          </a:p>
          <a:p>
            <a:r>
              <a:rPr lang="en-US" dirty="0"/>
              <a:t>Incorrect: Because some students work part-time while taking a full load of courses.</a:t>
            </a:r>
          </a:p>
          <a:p>
            <a:r>
              <a:rPr lang="en-US" dirty="0"/>
              <a:t>Correct: Because some students work part-time while taking a full load of courses, they </a:t>
            </a:r>
          </a:p>
          <a:p>
            <a:r>
              <a:rPr lang="en-US" dirty="0"/>
              <a:t>have very little free time.</a:t>
            </a:r>
            <a:endParaRPr lang="tr-TR" dirty="0"/>
          </a:p>
        </p:txBody>
      </p:sp>
      <p:sp>
        <p:nvSpPr>
          <p:cNvPr id="2" name="Başlık 1"/>
          <p:cNvSpPr>
            <a:spLocks noGrp="1"/>
          </p:cNvSpPr>
          <p:nvPr>
            <p:ph type="title"/>
          </p:nvPr>
        </p:nvSpPr>
        <p:spPr/>
        <p:txBody>
          <a:bodyPr/>
          <a:lstStyle/>
          <a:p>
            <a:r>
              <a:rPr lang="tr-TR" dirty="0" err="1" smtClean="0"/>
              <a:t>Sentence</a:t>
            </a:r>
            <a:r>
              <a:rPr lang="tr-TR" dirty="0" smtClean="0"/>
              <a:t> </a:t>
            </a:r>
            <a:r>
              <a:rPr lang="tr-TR" dirty="0" err="1" smtClean="0"/>
              <a:t>Fragments</a:t>
            </a:r>
            <a:r>
              <a:rPr lang="tr-TR" dirty="0" smtClean="0"/>
              <a:t>:</a:t>
            </a:r>
            <a:endParaRPr lang="tr-TR" dirty="0"/>
          </a:p>
        </p:txBody>
      </p:sp>
    </p:spTree>
    <p:extLst>
      <p:ext uri="{BB962C8B-B14F-4D97-AF65-F5344CB8AC3E}">
        <p14:creationId xmlns:p14="http://schemas.microsoft.com/office/powerpoint/2010/main" val="3856790247"/>
      </p:ext>
    </p:extLst>
  </p:cSld>
  <p:clrMapOvr>
    <a:masterClrMapping/>
  </p:clrMapOvr>
  <mc:AlternateContent xmlns:mc="http://schemas.openxmlformats.org/markup-compatibility/2006">
    <mc:Choice xmlns:p14="http://schemas.microsoft.com/office/powerpoint/2010/main" Requires="p14">
      <p:transition spd="slow" p14:dur="2000">
        <p:push dir="u"/>
      </p:transition>
    </mc:Choice>
    <mc:Fallback>
      <p:transition spd="slow">
        <p:push dir="u"/>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lga Biçimi">
  <a:themeElements>
    <a:clrScheme name="Dalga Biçimi">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Dalga Biçimi">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alga Biçimi">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199</TotalTime>
  <Words>1329</Words>
  <Application>Microsoft Office PowerPoint</Application>
  <PresentationFormat>Ekran Gösterisi (4:3)</PresentationFormat>
  <Paragraphs>111</Paragraphs>
  <Slides>13</Slides>
  <Notes>0</Notes>
  <HiddenSlides>0</HiddenSlides>
  <MMClips>0</MMClips>
  <ScaleCrop>false</ScaleCrop>
  <HeadingPairs>
    <vt:vector size="4" baseType="variant">
      <vt:variant>
        <vt:lpstr>Tema</vt:lpstr>
      </vt:variant>
      <vt:variant>
        <vt:i4>1</vt:i4>
      </vt:variant>
      <vt:variant>
        <vt:lpstr>Slayt Başlıkları</vt:lpstr>
      </vt:variant>
      <vt:variant>
        <vt:i4>13</vt:i4>
      </vt:variant>
    </vt:vector>
  </HeadingPairs>
  <TitlesOfParts>
    <vt:vector size="14" baseType="lpstr">
      <vt:lpstr>Dalga Biçimi</vt:lpstr>
      <vt:lpstr>PowerPoint Sunusu</vt:lpstr>
      <vt:lpstr> Introduction</vt:lpstr>
      <vt:lpstr>The Defination of the Error!</vt:lpstr>
      <vt:lpstr>Sentences: Types, and Common Mistakes</vt:lpstr>
      <vt:lpstr>Sentence Types:</vt:lpstr>
      <vt:lpstr>Common Sentence Errors:</vt:lpstr>
      <vt:lpstr>Comma Splice:</vt:lpstr>
      <vt:lpstr>Run-on Sentence:</vt:lpstr>
      <vt:lpstr>Sentence Fragments:</vt:lpstr>
      <vt:lpstr>Non-Parallels:</vt:lpstr>
      <vt:lpstr>Illustrating Error Sentences:</vt:lpstr>
      <vt:lpstr>How the error can be corrected?</vt:lpstr>
      <vt:lpstr>Prepared by: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cp:lastModifiedBy>Asus</cp:lastModifiedBy>
  <cp:revision>15</cp:revision>
  <dcterms:modified xsi:type="dcterms:W3CDTF">2012-10-18T17:09:05Z</dcterms:modified>
</cp:coreProperties>
</file>