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6F2C293-0C60-4158-9306-157892CD2635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A5679367-14EF-4357-B097-D69D8FC74234}" type="slidenum">
              <a:rPr lang="tr-TR" smtClean="0"/>
              <a:t>‹#›</a:t>
            </a:fld>
            <a:endParaRPr lang="tr-TR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2C293-0C60-4158-9306-157892CD2635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9367-14EF-4357-B097-D69D8FC7423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2C293-0C60-4158-9306-157892CD2635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9367-14EF-4357-B097-D69D8FC7423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2C293-0C60-4158-9306-157892CD2635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9367-14EF-4357-B097-D69D8FC74234}" type="slidenum">
              <a:rPr lang="tr-TR" smtClean="0"/>
              <a:t>‹#›</a:t>
            </a:fld>
            <a:endParaRPr lang="tr-TR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6F2C293-0C60-4158-9306-157892CD2635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9367-14EF-4357-B097-D69D8FC74234}" type="slidenum">
              <a:rPr lang="tr-TR" smtClean="0"/>
              <a:t>‹#›</a:t>
            </a:fld>
            <a:endParaRPr lang="tr-TR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2C293-0C60-4158-9306-157892CD2635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9367-14EF-4357-B097-D69D8FC74234}" type="slidenum">
              <a:rPr lang="tr-TR" smtClean="0"/>
              <a:t>‹#›</a:t>
            </a:fld>
            <a:endParaRPr lang="tr-TR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2C293-0C60-4158-9306-157892CD2635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9367-14EF-4357-B097-D69D8FC74234}" type="slidenum">
              <a:rPr lang="tr-TR" smtClean="0"/>
              <a:t>‹#›</a:t>
            </a:fld>
            <a:endParaRPr lang="tr-TR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6F2C293-0C60-4158-9306-157892CD2635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9367-14EF-4357-B097-D69D8FC74234}" type="slidenum">
              <a:rPr lang="tr-TR" smtClean="0"/>
              <a:t>‹#›</a:t>
            </a:fld>
            <a:endParaRPr lang="tr-TR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2C293-0C60-4158-9306-157892CD2635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9367-14EF-4357-B097-D69D8FC7423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6F2C293-0C60-4158-9306-157892CD2635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9367-14EF-4357-B097-D69D8FC74234}" type="slidenum">
              <a:rPr lang="tr-TR" smtClean="0"/>
              <a:t>‹#›</a:t>
            </a:fld>
            <a:endParaRPr lang="tr-TR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6F2C293-0C60-4158-9306-157892CD2635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9367-14EF-4357-B097-D69D8FC74234}" type="slidenum">
              <a:rPr lang="tr-TR" smtClean="0"/>
              <a:t>‹#›</a:t>
            </a:fld>
            <a:endParaRPr lang="tr-TR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A6F2C293-0C60-4158-9306-157892CD2635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A5679367-14EF-4357-B097-D69D8FC74234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19872" y="3717032"/>
            <a:ext cx="5112568" cy="2952328"/>
          </a:xfrm>
        </p:spPr>
        <p:txBody>
          <a:bodyPr>
            <a:noAutofit/>
          </a:bodyPr>
          <a:lstStyle/>
          <a:p>
            <a:r>
              <a:rPr lang="tr-TR" sz="2800" dirty="0" smtClean="0">
                <a:solidFill>
                  <a:schemeClr val="tx1"/>
                </a:solidFill>
              </a:rPr>
              <a:t>Mustafa Kabataş</a:t>
            </a:r>
          </a:p>
          <a:p>
            <a:r>
              <a:rPr lang="tr-TR" sz="2800" dirty="0" smtClean="0">
                <a:solidFill>
                  <a:schemeClr val="tx1"/>
                </a:solidFill>
              </a:rPr>
              <a:t>265614</a:t>
            </a:r>
          </a:p>
          <a:p>
            <a:r>
              <a:rPr lang="tr-TR" sz="2800" smtClean="0">
                <a:solidFill>
                  <a:schemeClr val="tx1"/>
                </a:solidFill>
              </a:rPr>
              <a:t>BA/ </a:t>
            </a:r>
            <a:r>
              <a:rPr lang="tr-TR" sz="2800" dirty="0" smtClean="0">
                <a:solidFill>
                  <a:schemeClr val="tx1"/>
                </a:solidFill>
              </a:rPr>
              <a:t>Evening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1880" y="1"/>
            <a:ext cx="5328592" cy="5373215"/>
          </a:xfrm>
        </p:spPr>
        <p:txBody>
          <a:bodyPr>
            <a:normAutofit/>
          </a:bodyPr>
          <a:lstStyle/>
          <a:p>
            <a:r>
              <a:rPr lang="tr-TR" dirty="0" smtClean="0"/>
              <a:t>Common sentence errors</a:t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0930083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6632"/>
            <a:ext cx="8229600" cy="6009531"/>
          </a:xfrm>
        </p:spPr>
        <p:txBody>
          <a:bodyPr/>
          <a:lstStyle/>
          <a:p>
            <a:r>
              <a:rPr lang="tr-TR" sz="2400" dirty="0" smtClean="0"/>
              <a:t>Sibel</a:t>
            </a:r>
            <a:r>
              <a:rPr lang="en-US" sz="2400" dirty="0"/>
              <a:t> </a:t>
            </a:r>
            <a:r>
              <a:rPr lang="en-US" sz="2400" i="1" dirty="0"/>
              <a:t>prepared</a:t>
            </a:r>
            <a:r>
              <a:rPr lang="en-US" sz="2400" dirty="0"/>
              <a:t> the speech on the plane, and it </a:t>
            </a:r>
            <a:r>
              <a:rPr lang="en-US" sz="2400" i="1" dirty="0"/>
              <a:t>was delivered</a:t>
            </a:r>
            <a:r>
              <a:rPr lang="en-US" sz="2400" dirty="0"/>
              <a:t> by her at the </a:t>
            </a:r>
            <a:r>
              <a:rPr lang="en-US" sz="2400" dirty="0" smtClean="0"/>
              <a:t>conference</a:t>
            </a:r>
            <a:r>
              <a:rPr lang="tr-TR" sz="2400" dirty="0"/>
              <a:t>.</a:t>
            </a:r>
            <a:endParaRPr lang="tr-TR" sz="2400" dirty="0" smtClean="0"/>
          </a:p>
          <a:p>
            <a:r>
              <a:rPr lang="tr-TR" sz="2400" dirty="0" smtClean="0"/>
              <a:t>Sibel</a:t>
            </a:r>
            <a:r>
              <a:rPr lang="en-US" sz="2400" dirty="0"/>
              <a:t> </a:t>
            </a:r>
            <a:r>
              <a:rPr lang="en-US" sz="2400" i="1" dirty="0"/>
              <a:t>prepared</a:t>
            </a:r>
            <a:r>
              <a:rPr lang="en-US" sz="2400" dirty="0"/>
              <a:t> the speech on the plane and </a:t>
            </a:r>
            <a:r>
              <a:rPr lang="en-US" sz="2400" i="1" dirty="0"/>
              <a:t>delivered</a:t>
            </a:r>
            <a:r>
              <a:rPr lang="en-US" sz="2400" dirty="0"/>
              <a:t> it at the conference.</a:t>
            </a:r>
            <a:r>
              <a:rPr lang="en-US" dirty="0"/>
              <a:t> </a:t>
            </a:r>
            <a:endParaRPr lang="tr-TR" dirty="0" smtClean="0"/>
          </a:p>
          <a:p>
            <a:endParaRPr lang="tr-TR" dirty="0"/>
          </a:p>
          <a:p>
            <a:r>
              <a:rPr lang="en-US" sz="2400" i="1" dirty="0"/>
              <a:t>We expected</a:t>
            </a:r>
            <a:r>
              <a:rPr lang="en-US" sz="2400" dirty="0"/>
              <a:t> </a:t>
            </a:r>
            <a:r>
              <a:rPr lang="en-US" sz="2400" u="sng" dirty="0"/>
              <a:t>not only</a:t>
            </a:r>
            <a:r>
              <a:rPr lang="en-US" sz="2400" dirty="0"/>
              <a:t> to be late </a:t>
            </a:r>
            <a:r>
              <a:rPr lang="en-US" sz="2400" u="sng" dirty="0"/>
              <a:t>but also</a:t>
            </a:r>
            <a:r>
              <a:rPr lang="en-US" sz="2400" dirty="0"/>
              <a:t> </a:t>
            </a:r>
            <a:r>
              <a:rPr lang="en-US" sz="2400" i="1" dirty="0"/>
              <a:t>we expected</a:t>
            </a:r>
            <a:r>
              <a:rPr lang="en-US" sz="2400" dirty="0"/>
              <a:t> to be exhausted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i="1" dirty="0"/>
              <a:t>We expected to be</a:t>
            </a:r>
            <a:r>
              <a:rPr lang="en-US" sz="2400" dirty="0"/>
              <a:t> </a:t>
            </a:r>
            <a:r>
              <a:rPr lang="en-US" sz="2400" u="sng" dirty="0"/>
              <a:t>not only</a:t>
            </a:r>
            <a:r>
              <a:rPr lang="en-US" sz="2400" dirty="0"/>
              <a:t> late </a:t>
            </a:r>
            <a:r>
              <a:rPr lang="en-US" sz="2400" u="sng" dirty="0"/>
              <a:t>but also</a:t>
            </a:r>
            <a:r>
              <a:rPr lang="en-US" sz="2400" dirty="0"/>
              <a:t> exhausted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dirty="0"/>
              <a:t>They acted </a:t>
            </a:r>
            <a:r>
              <a:rPr lang="en-US" sz="2400" i="1" dirty="0"/>
              <a:t>as either</a:t>
            </a:r>
            <a:r>
              <a:rPr lang="en-US" sz="2400" dirty="0"/>
              <a:t> individual citizens </a:t>
            </a:r>
            <a:r>
              <a:rPr lang="en-US" sz="2400" i="1" dirty="0"/>
              <a:t>or as</a:t>
            </a:r>
            <a:r>
              <a:rPr lang="en-US" sz="2400" dirty="0"/>
              <a:t> members of the committee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They acted </a:t>
            </a:r>
            <a:r>
              <a:rPr lang="en-US" sz="2400" i="1" dirty="0"/>
              <a:t>either as</a:t>
            </a:r>
            <a:r>
              <a:rPr lang="en-US" sz="2400" dirty="0"/>
              <a:t> individual citizens </a:t>
            </a:r>
            <a:r>
              <a:rPr lang="en-US" sz="2400" i="1" dirty="0"/>
              <a:t>or as</a:t>
            </a:r>
            <a:r>
              <a:rPr lang="en-US" sz="2400" dirty="0"/>
              <a:t> members of the committee. </a:t>
            </a:r>
            <a:endParaRPr lang="tr-TR" sz="2400" dirty="0" smtClean="0"/>
          </a:p>
        </p:txBody>
      </p:sp>
    </p:spTree>
    <p:extLst>
      <p:ext uri="{BB962C8B-B14F-4D97-AF65-F5344CB8AC3E}">
        <p14:creationId xmlns:p14="http://schemas.microsoft.com/office/powerpoint/2010/main" val="21006463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276225" y="1"/>
            <a:ext cx="8591550" cy="22860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6632"/>
            <a:ext cx="8229600" cy="6009531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I have </a:t>
            </a:r>
            <a:r>
              <a:rPr lang="en-US" sz="2400" u="sng" dirty="0"/>
              <a:t>neither</a:t>
            </a:r>
            <a:r>
              <a:rPr lang="en-US" sz="2400" dirty="0"/>
              <a:t> the patience to complete the assignment </a:t>
            </a:r>
            <a:r>
              <a:rPr lang="en-US" sz="2400" u="sng" dirty="0"/>
              <a:t>nor</a:t>
            </a:r>
            <a:r>
              <a:rPr lang="en-US" sz="2400" dirty="0"/>
              <a:t> do I have the time complete it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I have </a:t>
            </a:r>
            <a:r>
              <a:rPr lang="en-US" sz="2400" u="sng" dirty="0"/>
              <a:t>neither</a:t>
            </a:r>
            <a:r>
              <a:rPr lang="en-US" sz="2400" dirty="0"/>
              <a:t> </a:t>
            </a:r>
            <a:r>
              <a:rPr lang="en-US" sz="2400" i="1" dirty="0"/>
              <a:t>the patience</a:t>
            </a:r>
            <a:r>
              <a:rPr lang="en-US" sz="2400" dirty="0"/>
              <a:t> </a:t>
            </a:r>
            <a:r>
              <a:rPr lang="en-US" sz="2400" u="sng" dirty="0"/>
              <a:t>nor</a:t>
            </a:r>
            <a:r>
              <a:rPr lang="en-US" sz="2400" dirty="0"/>
              <a:t> </a:t>
            </a:r>
            <a:r>
              <a:rPr lang="en-US" sz="2400" i="1" dirty="0"/>
              <a:t>the time to complete the assignment</a:t>
            </a:r>
            <a:r>
              <a:rPr lang="en-US" sz="2400" dirty="0"/>
              <a:t>. 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u="sng" dirty="0"/>
              <a:t>Either</a:t>
            </a:r>
            <a:r>
              <a:rPr lang="en-US" sz="2400" dirty="0"/>
              <a:t> </a:t>
            </a:r>
            <a:r>
              <a:rPr lang="en-US" sz="2400" i="1" dirty="0"/>
              <a:t>I like the job</a:t>
            </a:r>
            <a:r>
              <a:rPr lang="en-US" sz="2400" dirty="0"/>
              <a:t> </a:t>
            </a:r>
            <a:r>
              <a:rPr lang="en-US" sz="2400" u="sng" dirty="0"/>
              <a:t>or</a:t>
            </a:r>
            <a:r>
              <a:rPr lang="en-US" sz="2400" dirty="0"/>
              <a:t> </a:t>
            </a:r>
            <a:r>
              <a:rPr lang="en-US" sz="2400" i="1" dirty="0"/>
              <a:t>not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u="sng" dirty="0"/>
              <a:t>Either</a:t>
            </a:r>
            <a:r>
              <a:rPr lang="en-US" sz="2400" dirty="0"/>
              <a:t> </a:t>
            </a:r>
            <a:r>
              <a:rPr lang="en-US" sz="2400" i="1" dirty="0"/>
              <a:t>I like the job</a:t>
            </a:r>
            <a:r>
              <a:rPr lang="en-US" sz="2400" dirty="0"/>
              <a:t> </a:t>
            </a:r>
            <a:r>
              <a:rPr lang="en-US" sz="2400" u="sng" dirty="0"/>
              <a:t>or</a:t>
            </a:r>
            <a:r>
              <a:rPr lang="en-US" sz="2400" dirty="0"/>
              <a:t> </a:t>
            </a:r>
            <a:r>
              <a:rPr lang="en-US" sz="2400" i="1" dirty="0"/>
              <a:t>I don't like it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dirty="0"/>
              <a:t>The scientists disputed </a:t>
            </a:r>
            <a:r>
              <a:rPr lang="en-US" sz="2400" u="sng" dirty="0"/>
              <a:t>not only</a:t>
            </a:r>
            <a:r>
              <a:rPr lang="en-US" sz="2400" dirty="0"/>
              <a:t> </a:t>
            </a:r>
            <a:r>
              <a:rPr lang="en-US" sz="2400" i="1" dirty="0"/>
              <a:t>the newspaper article</a:t>
            </a:r>
            <a:r>
              <a:rPr lang="en-US" sz="2400" dirty="0"/>
              <a:t> </a:t>
            </a:r>
            <a:r>
              <a:rPr lang="en-US" sz="2400" u="sng" dirty="0"/>
              <a:t>but also</a:t>
            </a:r>
            <a:r>
              <a:rPr lang="en-US" sz="2400" dirty="0"/>
              <a:t> </a:t>
            </a:r>
            <a:r>
              <a:rPr lang="en-US" sz="2400" i="1" dirty="0"/>
              <a:t>they disputed the university's official statement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The scientists disputed </a:t>
            </a:r>
            <a:r>
              <a:rPr lang="en-US" sz="2400" u="sng" dirty="0"/>
              <a:t>not only</a:t>
            </a:r>
            <a:r>
              <a:rPr lang="en-US" sz="2400" dirty="0"/>
              <a:t> </a:t>
            </a:r>
            <a:r>
              <a:rPr lang="en-US" sz="2400" i="1" dirty="0"/>
              <a:t>the newspaper article</a:t>
            </a:r>
            <a:r>
              <a:rPr lang="en-US" sz="2400" dirty="0"/>
              <a:t> </a:t>
            </a:r>
            <a:r>
              <a:rPr lang="en-US" sz="2400" u="sng" dirty="0"/>
              <a:t>but also</a:t>
            </a:r>
            <a:r>
              <a:rPr lang="en-US" sz="2400" dirty="0"/>
              <a:t> </a:t>
            </a:r>
            <a:r>
              <a:rPr lang="en-US" sz="2400" i="1" dirty="0"/>
              <a:t>the university's official statement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dirty="0"/>
              <a:t>The administration approved the student's right </a:t>
            </a:r>
            <a:r>
              <a:rPr lang="en-US" sz="2400" i="1" dirty="0"/>
              <a:t>to drop</a:t>
            </a:r>
            <a:r>
              <a:rPr lang="en-US" sz="2400" dirty="0"/>
              <a:t> the class but </a:t>
            </a:r>
            <a:r>
              <a:rPr lang="en-US" sz="2400" dirty="0" smtClean="0"/>
              <a:t>not</a:t>
            </a:r>
            <a:r>
              <a:rPr lang="tr-TR" sz="2400" dirty="0" smtClean="0"/>
              <a:t> </a:t>
            </a:r>
            <a:r>
              <a:rPr lang="en-US" sz="2400" i="1" dirty="0" smtClean="0"/>
              <a:t>meeting</a:t>
            </a:r>
            <a:r>
              <a:rPr lang="en-US" sz="2400" dirty="0"/>
              <a:t> with the professor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The administration approved the student's right </a:t>
            </a:r>
            <a:r>
              <a:rPr lang="en-US" sz="2400" i="1" dirty="0"/>
              <a:t>to drop</a:t>
            </a:r>
            <a:r>
              <a:rPr lang="en-US" sz="2400" dirty="0"/>
              <a:t> the class but not </a:t>
            </a:r>
            <a:r>
              <a:rPr lang="en-US" sz="2400" i="1" dirty="0"/>
              <a:t>to meet</a:t>
            </a:r>
            <a:r>
              <a:rPr lang="en-US" sz="2400" dirty="0"/>
              <a:t> with the professor.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378984992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Sentence Framents</a:t>
            </a:r>
            <a:endParaRPr lang="tr-T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/>
              <a:t>Confusing and distracting to </a:t>
            </a:r>
            <a:r>
              <a:rPr lang="en-US" sz="3400" dirty="0" smtClean="0"/>
              <a:t>readers</a:t>
            </a:r>
            <a:r>
              <a:rPr lang="tr-TR" sz="3400" dirty="0" smtClean="0"/>
              <a:t>.</a:t>
            </a:r>
          </a:p>
          <a:p>
            <a:r>
              <a:rPr lang="en-US" sz="3400" dirty="0"/>
              <a:t>Sentence fragments are confusing and distracting to readers. </a:t>
            </a:r>
            <a:endParaRPr lang="tr-TR" sz="3400" dirty="0" smtClean="0"/>
          </a:p>
          <a:p>
            <a:endParaRPr lang="tr-TR" sz="3400" dirty="0"/>
          </a:p>
          <a:p>
            <a:r>
              <a:rPr lang="en-US" sz="3400" dirty="0"/>
              <a:t>Because they are confusing and distracting to </a:t>
            </a:r>
            <a:r>
              <a:rPr lang="en-US" sz="3400" dirty="0" smtClean="0"/>
              <a:t>readers</a:t>
            </a:r>
            <a:r>
              <a:rPr lang="tr-TR" sz="3400" dirty="0" smtClean="0"/>
              <a:t>.</a:t>
            </a:r>
          </a:p>
          <a:p>
            <a:r>
              <a:rPr lang="en-US" sz="3400" dirty="0"/>
              <a:t>Because they are confusing and distracting to readers, writers should generally avoid sentence fragments.</a:t>
            </a:r>
          </a:p>
          <a:p>
            <a:endParaRPr lang="tr-TR" sz="3400" dirty="0" smtClean="0"/>
          </a:p>
          <a:p>
            <a:r>
              <a:rPr lang="en-US" sz="3400" dirty="0"/>
              <a:t> The dog was waiting in the window when his owner got home. Then, excited, wagging his tail. He went to greet her at the door. </a:t>
            </a:r>
            <a:endParaRPr lang="tr-TR" sz="3400" dirty="0" smtClean="0"/>
          </a:p>
          <a:p>
            <a:r>
              <a:rPr lang="en-US" sz="3400" dirty="0"/>
              <a:t>The dog was waiting in the window when his owner got home. Excited, he wagged his tail and went to greet her at the door.</a:t>
            </a:r>
            <a:r>
              <a:rPr lang="en-US" dirty="0" smtClean="0"/>
              <a:t/>
            </a:r>
            <a:br>
              <a:rPr lang="en-US" dirty="0" smtClean="0"/>
            </a:b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112140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-125493"/>
            <a:ext cx="8591550" cy="250986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6632"/>
            <a:ext cx="8229600" cy="6009531"/>
          </a:xfrm>
        </p:spPr>
        <p:txBody>
          <a:bodyPr>
            <a:normAutofit/>
          </a:bodyPr>
          <a:lstStyle/>
          <a:p>
            <a:r>
              <a:rPr lang="tr-TR" sz="2400" dirty="0" smtClean="0"/>
              <a:t>Gamze</a:t>
            </a:r>
            <a:r>
              <a:rPr lang="en-US" sz="2400" dirty="0" smtClean="0"/>
              <a:t>'s </a:t>
            </a:r>
            <a:r>
              <a:rPr lang="en-US" sz="2400" dirty="0"/>
              <a:t>car being the only one that could carry all of our equipment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tr-TR" sz="2400" dirty="0" smtClean="0"/>
              <a:t>Gamze</a:t>
            </a:r>
            <a:r>
              <a:rPr lang="en-US" sz="2400" dirty="0" smtClean="0"/>
              <a:t>'s </a:t>
            </a:r>
            <a:r>
              <a:rPr lang="en-US" sz="2400" dirty="0"/>
              <a:t>car </a:t>
            </a:r>
            <a:r>
              <a:rPr lang="en-US" sz="2400" i="1" dirty="0"/>
              <a:t>was</a:t>
            </a:r>
            <a:r>
              <a:rPr lang="en-US" sz="2400" dirty="0"/>
              <a:t> the only one that could carry all of our equipment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dirty="0"/>
              <a:t>Going with our biology teacher to visit the marine aquarium research lab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i="1" dirty="0"/>
              <a:t>We are</a:t>
            </a:r>
            <a:r>
              <a:rPr lang="en-US" sz="2400" dirty="0"/>
              <a:t> going with our biology teacher to visit the marine aquarium research lab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dirty="0"/>
              <a:t>Although we booked our reservations four months in advance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Although we booked our reservations four months in advance, we still lost our seats through overbooking.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97559769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6632"/>
            <a:ext cx="8229600" cy="6009531"/>
          </a:xfrm>
        </p:spPr>
        <p:txBody>
          <a:bodyPr>
            <a:normAutofit/>
          </a:bodyPr>
          <a:lstStyle/>
          <a:p>
            <a:r>
              <a:rPr lang="en-US" dirty="0"/>
              <a:t>The best car in the </a:t>
            </a:r>
            <a:r>
              <a:rPr lang="en-US" dirty="0" smtClean="0"/>
              <a:t>race</a:t>
            </a:r>
            <a:r>
              <a:rPr lang="tr-TR" dirty="0" smtClean="0"/>
              <a:t>.</a:t>
            </a:r>
          </a:p>
          <a:p>
            <a:r>
              <a:rPr lang="en-US" dirty="0"/>
              <a:t>The best car in the race was a Lotus XKG driven by </a:t>
            </a:r>
            <a:r>
              <a:rPr lang="en-US" dirty="0" smtClean="0"/>
              <a:t>Mortimer</a:t>
            </a:r>
            <a:r>
              <a:rPr lang="tr-TR" dirty="0" smtClean="0"/>
              <a:t> </a:t>
            </a:r>
            <a:r>
              <a:rPr lang="en-US" dirty="0" err="1" smtClean="0"/>
              <a:t>Mulrose</a:t>
            </a:r>
            <a:r>
              <a:rPr lang="en-US" dirty="0" smtClean="0"/>
              <a:t>.</a:t>
            </a:r>
            <a:endParaRPr lang="tr-TR" dirty="0" smtClean="0"/>
          </a:p>
          <a:p>
            <a:endParaRPr lang="tr-TR" dirty="0"/>
          </a:p>
          <a:p>
            <a:r>
              <a:rPr lang="en-US" dirty="0"/>
              <a:t> Being sound of lung and limb and basically an exhibitionist</a:t>
            </a:r>
            <a:r>
              <a:rPr lang="en-US" dirty="0" smtClean="0"/>
              <a:t>.</a:t>
            </a:r>
            <a:endParaRPr lang="tr-TR" dirty="0" smtClean="0"/>
          </a:p>
          <a:p>
            <a:r>
              <a:rPr lang="en-US" dirty="0"/>
              <a:t> Being sound of lung and limb and basically an </a:t>
            </a:r>
            <a:r>
              <a:rPr lang="en-US" dirty="0" smtClean="0"/>
              <a:t>exhibitionist,</a:t>
            </a:r>
            <a:r>
              <a:rPr lang="tr-TR" dirty="0" smtClean="0"/>
              <a:t> </a:t>
            </a:r>
            <a:r>
              <a:rPr lang="en-US" dirty="0" err="1" smtClean="0"/>
              <a:t>Prunella</a:t>
            </a:r>
            <a:r>
              <a:rPr lang="en-US" dirty="0" smtClean="0"/>
              <a:t> </a:t>
            </a:r>
            <a:r>
              <a:rPr lang="en-US" dirty="0"/>
              <a:t>sang and danced her way across the gymnasium</a:t>
            </a:r>
            <a:r>
              <a:rPr lang="en-US" dirty="0" smtClean="0"/>
              <a:t>.</a:t>
            </a:r>
            <a:endParaRPr lang="tr-TR" dirty="0" smtClean="0"/>
          </a:p>
          <a:p>
            <a:endParaRPr lang="tr-TR" dirty="0"/>
          </a:p>
          <a:p>
            <a:r>
              <a:rPr lang="tr-TR" dirty="0" smtClean="0"/>
              <a:t>Büşra</a:t>
            </a:r>
            <a:r>
              <a:rPr lang="en-US" dirty="0" smtClean="0"/>
              <a:t> </a:t>
            </a:r>
            <a:r>
              <a:rPr lang="en-US" dirty="0"/>
              <a:t>leaving the building without a </a:t>
            </a:r>
            <a:r>
              <a:rPr lang="en-US" dirty="0" smtClean="0"/>
              <a:t>sound</a:t>
            </a:r>
            <a:r>
              <a:rPr lang="tr-TR" dirty="0" smtClean="0"/>
              <a:t>.</a:t>
            </a:r>
          </a:p>
          <a:p>
            <a:r>
              <a:rPr lang="tr-TR" dirty="0" smtClean="0"/>
              <a:t>Büşra</a:t>
            </a:r>
            <a:r>
              <a:rPr lang="en-US" dirty="0" smtClean="0"/>
              <a:t> </a:t>
            </a:r>
            <a:r>
              <a:rPr lang="en-US" dirty="0"/>
              <a:t>was seen leaving the building without a </a:t>
            </a:r>
            <a:r>
              <a:rPr lang="en-US" dirty="0" smtClean="0"/>
              <a:t>sound</a:t>
            </a:r>
            <a:r>
              <a:rPr lang="tr-TR" dirty="0" smtClean="0"/>
              <a:t>.</a:t>
            </a:r>
            <a:endParaRPr lang="en-US" dirty="0"/>
          </a:p>
          <a:p>
            <a:endParaRPr lang="tr-TR" dirty="0" smtClean="0"/>
          </a:p>
          <a:p>
            <a:r>
              <a:rPr lang="en-US" dirty="0"/>
              <a:t>At the bottom of the staircase, in a calm and dignified pose</a:t>
            </a:r>
            <a:r>
              <a:rPr lang="en-US" dirty="0" smtClean="0"/>
              <a:t>.</a:t>
            </a:r>
            <a:endParaRPr lang="tr-TR" dirty="0" smtClean="0"/>
          </a:p>
          <a:p>
            <a:r>
              <a:rPr lang="en-US" dirty="0"/>
              <a:t>At the bottom of the staircase, in a calm and dignified </a:t>
            </a:r>
            <a:r>
              <a:rPr lang="en-US" dirty="0" smtClean="0"/>
              <a:t>pose,</a:t>
            </a:r>
            <a:r>
              <a:rPr lang="tr-TR" dirty="0" smtClean="0"/>
              <a:t> </a:t>
            </a:r>
            <a:r>
              <a:rPr lang="en-US" dirty="0" smtClean="0"/>
              <a:t>Harriet </a:t>
            </a:r>
            <a:r>
              <a:rPr lang="en-US" dirty="0"/>
              <a:t>stood waiting for her date to pick himself up </a:t>
            </a:r>
            <a:r>
              <a:rPr lang="en-US" dirty="0" err="1" smtClean="0"/>
              <a:t>fromthe</a:t>
            </a:r>
            <a:r>
              <a:rPr lang="en-US" dirty="0" smtClean="0"/>
              <a:t> </a:t>
            </a:r>
            <a:r>
              <a:rPr lang="en-US" dirty="0"/>
              <a:t>floor.</a:t>
            </a:r>
          </a:p>
          <a:p>
            <a:endParaRPr lang="en-US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95179340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/>
          <a:lstStyle/>
          <a:p>
            <a:r>
              <a:rPr lang="tr-TR" dirty="0"/>
              <a:t>Definition</a:t>
            </a:r>
            <a:endParaRPr lang="tr-T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The word </a:t>
            </a:r>
            <a:r>
              <a:rPr lang="en-US" sz="2400" b="1" dirty="0">
                <a:solidFill>
                  <a:schemeClr val="tx1"/>
                </a:solidFill>
              </a:rPr>
              <a:t>error</a:t>
            </a:r>
            <a:r>
              <a:rPr lang="en-US" sz="2400" dirty="0">
                <a:solidFill>
                  <a:schemeClr val="tx1"/>
                </a:solidFill>
              </a:rPr>
              <a:t> entails different meanings and usages relative to how it is conceptually</a:t>
            </a:r>
            <a:r>
              <a:rPr lang="tr-TR" sz="24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applied. The concrete meaning of the Latin word "error" is "wandering" or "straying". Unlike an illusion, an error or a mistake can sometimes be dispelled through knowledge (knowing that one is looking at a mirage and not at real water does not make the mirage disappear). For example, a person who uses too much of an ingredient in a recipe and has a failed product can learn the right amount to use and avoid repeating the mistake. However, some errors can occur even when individuals have the required knowledge to perform a task correctly. Examples include forgetting to collect change after buying chocolate from a vending machine, forgetting the original document after making photocopies, and forgetting to turn the gas off after cooking a meal. Some errors occur when an individual is distracted by something </a:t>
            </a:r>
            <a:r>
              <a:rPr lang="en-US" sz="2400" dirty="0" smtClean="0">
                <a:solidFill>
                  <a:schemeClr val="tx1"/>
                </a:solidFill>
              </a:rPr>
              <a:t>else</a:t>
            </a:r>
            <a:r>
              <a:rPr lang="tr-TR" dirty="0" smtClean="0"/>
              <a:t>.</a:t>
            </a:r>
            <a:endParaRPr lang="tr-T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51420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Comma Splice</a:t>
            </a:r>
            <a:endParaRPr lang="tr-T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I </a:t>
            </a:r>
            <a:r>
              <a:rPr lang="en-US" sz="2400" dirty="0"/>
              <a:t>got up late this morning, I didn't have time for </a:t>
            </a:r>
            <a:r>
              <a:rPr lang="en-US" sz="2400" dirty="0" smtClean="0"/>
              <a:t>breakfast.</a:t>
            </a:r>
            <a:endParaRPr lang="tr-TR" sz="2400" dirty="0" smtClean="0"/>
          </a:p>
          <a:p>
            <a:r>
              <a:rPr lang="en-US" sz="2400" dirty="0"/>
              <a:t>I got up late this morning. I didn't have time for </a:t>
            </a:r>
            <a:r>
              <a:rPr lang="en-US" sz="2400" dirty="0" smtClean="0"/>
              <a:t>breakfast.</a:t>
            </a:r>
            <a:endParaRPr lang="tr-TR" sz="2400" dirty="0" smtClean="0"/>
          </a:p>
          <a:p>
            <a:endParaRPr lang="tr-TR" sz="2400" dirty="0" smtClean="0"/>
          </a:p>
          <a:p>
            <a:r>
              <a:rPr lang="en-US" sz="2400" dirty="0"/>
              <a:t>They have a course of economics here, the students like it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They have a course of economics here. The students like it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dirty="0"/>
              <a:t>J.R.R. Tolkien wrote </a:t>
            </a:r>
            <a:r>
              <a:rPr lang="en-US" sz="2400" i="1" dirty="0"/>
              <a:t>The Hobbit</a:t>
            </a:r>
            <a:r>
              <a:rPr lang="en-US" sz="2400" dirty="0"/>
              <a:t>, he also wrote </a:t>
            </a:r>
            <a:r>
              <a:rPr lang="en-US" sz="2400" i="1" dirty="0"/>
              <a:t>The Lord of the Rings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J.R.R. Tolkien wrote </a:t>
            </a:r>
            <a:r>
              <a:rPr lang="en-US" sz="2400" i="1" dirty="0"/>
              <a:t>The Hobbit.</a:t>
            </a:r>
            <a:r>
              <a:rPr lang="en-US" sz="2400" dirty="0"/>
              <a:t> He also wrote </a:t>
            </a:r>
            <a:r>
              <a:rPr lang="en-US" sz="2400" i="1" dirty="0"/>
              <a:t>The Lord of the Rings</a:t>
            </a:r>
            <a:r>
              <a:rPr lang="en-US" sz="2400" dirty="0"/>
              <a:t>.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0311952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88640"/>
            <a:ext cx="8229600" cy="5937523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The bridge collapsed into the river, fortunately no one was injured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The bridge collapsed into the river, but fortunately no one was injured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dirty="0" smtClean="0"/>
          </a:p>
          <a:p>
            <a:r>
              <a:rPr lang="en-US" sz="2400" dirty="0" smtClean="0"/>
              <a:t>M</a:t>
            </a:r>
            <a:r>
              <a:rPr lang="tr-TR" sz="2400" dirty="0" smtClean="0"/>
              <a:t>ustafa</a:t>
            </a:r>
            <a:r>
              <a:rPr lang="en-US" sz="2400" dirty="0" smtClean="0"/>
              <a:t> </a:t>
            </a:r>
            <a:r>
              <a:rPr lang="en-US" sz="2400" dirty="0"/>
              <a:t>arrived late, </a:t>
            </a:r>
            <a:r>
              <a:rPr lang="en-US" sz="2400" dirty="0" smtClean="0"/>
              <a:t>h</a:t>
            </a:r>
            <a:r>
              <a:rPr lang="tr-TR" sz="2400" dirty="0" smtClean="0"/>
              <a:t>is</a:t>
            </a:r>
            <a:r>
              <a:rPr lang="en-US" sz="2400" dirty="0" smtClean="0"/>
              <a:t> </a:t>
            </a:r>
            <a:r>
              <a:rPr lang="en-US" sz="2400" dirty="0"/>
              <a:t>car wouldn’t start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 smtClean="0"/>
              <a:t>M</a:t>
            </a:r>
            <a:r>
              <a:rPr lang="tr-TR" sz="2400" dirty="0" smtClean="0"/>
              <a:t>ustafa</a:t>
            </a:r>
            <a:r>
              <a:rPr lang="en-US" sz="2400" dirty="0" smtClean="0"/>
              <a:t> </a:t>
            </a:r>
            <a:r>
              <a:rPr lang="en-US" sz="2400" dirty="0"/>
              <a:t>arrived late; </a:t>
            </a:r>
            <a:r>
              <a:rPr lang="en-US" sz="2400" dirty="0" smtClean="0"/>
              <a:t>h</a:t>
            </a:r>
            <a:r>
              <a:rPr lang="tr-TR" sz="2400" dirty="0" smtClean="0"/>
              <a:t>is</a:t>
            </a:r>
            <a:r>
              <a:rPr lang="en-US" sz="2400" dirty="0" smtClean="0"/>
              <a:t> </a:t>
            </a:r>
            <a:r>
              <a:rPr lang="en-US" sz="2400" dirty="0"/>
              <a:t>car wouldn’t start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dirty="0"/>
              <a:t>I completed my essay. However, I have not submitted it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I completed my essay; however, I have not submitted it.</a:t>
            </a:r>
          </a:p>
          <a:p>
            <a:endParaRPr lang="tr-TR" sz="2400" dirty="0"/>
          </a:p>
          <a:p>
            <a:r>
              <a:rPr lang="en-US" sz="2400" i="1" dirty="0"/>
              <a:t>It is nearly half past five. We cannot reach town before dark</a:t>
            </a:r>
            <a:r>
              <a:rPr lang="en-US" sz="2400" i="1" dirty="0" smtClean="0"/>
              <a:t>.</a:t>
            </a:r>
            <a:endParaRPr lang="tr-TR" sz="2400" i="1" dirty="0" smtClean="0"/>
          </a:p>
          <a:p>
            <a:r>
              <a:rPr lang="en-US" sz="2400" i="1" dirty="0"/>
              <a:t>It is nearly half past five, so we cannot reach town before dark.</a:t>
            </a:r>
            <a:endParaRPr lang="tr-TR" sz="2400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98152829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i="1" dirty="0" smtClean="0"/>
              <a:t> </a:t>
            </a:r>
            <a:r>
              <a:rPr lang="tr-TR" sz="2400" i="1" dirty="0" smtClean="0"/>
              <a:t>It</a:t>
            </a:r>
            <a:r>
              <a:rPr lang="en-US" sz="2400" i="1" dirty="0" smtClean="0"/>
              <a:t> </a:t>
            </a:r>
            <a:r>
              <a:rPr lang="en-US" sz="2400" i="1" dirty="0"/>
              <a:t>is nearly half past five, we cannot reach town before dark</a:t>
            </a:r>
            <a:r>
              <a:rPr lang="en-US" sz="2400" i="1" dirty="0" smtClean="0"/>
              <a:t>.</a:t>
            </a:r>
            <a:endParaRPr lang="tr-TR" sz="2400" i="1" dirty="0" smtClean="0"/>
          </a:p>
          <a:p>
            <a:r>
              <a:rPr lang="en-US" sz="2400" i="1" dirty="0"/>
              <a:t>Because it is nearly half past five, we cannot reach town before dark</a:t>
            </a:r>
            <a:r>
              <a:rPr lang="en-US" sz="2400" i="1" dirty="0" smtClean="0"/>
              <a:t>.</a:t>
            </a:r>
            <a:endParaRPr lang="tr-TR" sz="2400" i="1" dirty="0" smtClean="0"/>
          </a:p>
          <a:p>
            <a:endParaRPr lang="tr-TR" sz="2400" i="1" dirty="0"/>
          </a:p>
          <a:p>
            <a:r>
              <a:rPr lang="en-US" sz="2400" dirty="0"/>
              <a:t>The air was soggy, the season was exhausted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The air was </a:t>
            </a:r>
            <a:r>
              <a:rPr lang="en-US" sz="2400" dirty="0" smtClean="0"/>
              <a:t>soggy</a:t>
            </a:r>
            <a:r>
              <a:rPr lang="tr-TR" sz="2400" dirty="0" smtClean="0"/>
              <a:t>.</a:t>
            </a:r>
            <a:r>
              <a:rPr lang="en-US" sz="2400" dirty="0" smtClean="0"/>
              <a:t> </a:t>
            </a:r>
            <a:r>
              <a:rPr lang="tr-TR" sz="2400" dirty="0" smtClean="0"/>
              <a:t>T</a:t>
            </a:r>
            <a:r>
              <a:rPr lang="en-US" sz="2400" dirty="0" smtClean="0"/>
              <a:t>he </a:t>
            </a:r>
            <a:r>
              <a:rPr lang="en-US" sz="2400" dirty="0"/>
              <a:t>season was exhausted.</a:t>
            </a:r>
            <a:endParaRPr lang="tr-TR" sz="2400" i="1" dirty="0" smtClean="0"/>
          </a:p>
          <a:p>
            <a:endParaRPr lang="tr-TR" sz="2400" dirty="0" smtClean="0"/>
          </a:p>
          <a:p>
            <a:r>
              <a:rPr lang="en-US" sz="2400" dirty="0"/>
              <a:t>We have hundreds of pages of reading to do, it will be impossible to finish it all before the exam. </a:t>
            </a:r>
            <a:endParaRPr lang="tr-TR" sz="2400" dirty="0" smtClean="0"/>
          </a:p>
          <a:p>
            <a:r>
              <a:rPr lang="en-US" sz="2400" dirty="0"/>
              <a:t>We have hundreds of pages of reading to do; it will be impossible to finish it all before the exam.</a:t>
            </a:r>
          </a:p>
          <a:p>
            <a:pPr marL="0" indent="0">
              <a:buNone/>
            </a:pP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379000604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Run-on Sentence</a:t>
            </a:r>
            <a:endParaRPr lang="tr-T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/>
              <a:t>Our university was established in 1863 makes it one of the oldest universities in our </a:t>
            </a:r>
            <a:r>
              <a:rPr lang="en-US" sz="2400" dirty="0" smtClean="0"/>
              <a:t>country</a:t>
            </a:r>
            <a:r>
              <a:rPr lang="tr-TR" sz="2400" dirty="0" smtClean="0"/>
              <a:t>.</a:t>
            </a:r>
          </a:p>
          <a:p>
            <a:r>
              <a:rPr lang="en-US" sz="2400" dirty="0"/>
              <a:t>The fact that our university was established in 1863 makes it one of the oldest universities in our country.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dirty="0"/>
              <a:t>Scientists were convinced by the </a:t>
            </a:r>
            <a:r>
              <a:rPr lang="en-US" sz="2400" i="1" dirty="0"/>
              <a:t>evidence, however</a:t>
            </a:r>
            <a:r>
              <a:rPr lang="en-US" sz="2400" dirty="0"/>
              <a:t>, the Food and Drug Administration was slow to respond. </a:t>
            </a:r>
            <a:endParaRPr lang="tr-TR" sz="2400" dirty="0" smtClean="0"/>
          </a:p>
          <a:p>
            <a:r>
              <a:rPr lang="en-US" sz="2400" dirty="0"/>
              <a:t>Scientists were convinced by the </a:t>
            </a:r>
            <a:r>
              <a:rPr lang="en-US" sz="2400" i="1" dirty="0"/>
              <a:t>evidence; however</a:t>
            </a:r>
            <a:r>
              <a:rPr lang="en-US" sz="2400" dirty="0"/>
              <a:t>, the Food and Drug Administration was slow to respond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dirty="0"/>
              <a:t>The hurricane damaged the </a:t>
            </a:r>
            <a:r>
              <a:rPr lang="en-US" sz="2400" i="1" dirty="0"/>
              <a:t>arena, nevertheless</a:t>
            </a:r>
            <a:r>
              <a:rPr lang="en-US" sz="2400" dirty="0"/>
              <a:t>, the game was played on schedule. </a:t>
            </a:r>
            <a:endParaRPr lang="tr-TR" sz="2400" dirty="0" smtClean="0"/>
          </a:p>
          <a:p>
            <a:r>
              <a:rPr lang="en-US" sz="2400" dirty="0"/>
              <a:t>The hurricane damaged the </a:t>
            </a:r>
            <a:r>
              <a:rPr lang="en-US" sz="2400" i="1" dirty="0"/>
              <a:t>arena. Nevertheless</a:t>
            </a:r>
            <a:r>
              <a:rPr lang="en-US" sz="2400" dirty="0"/>
              <a:t>, the game was played on schedule. 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8468337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16632"/>
            <a:ext cx="8229600" cy="6009531"/>
          </a:xfrm>
        </p:spPr>
        <p:txBody>
          <a:bodyPr/>
          <a:lstStyle/>
          <a:p>
            <a:r>
              <a:rPr lang="en-US" sz="2000" dirty="0"/>
              <a:t>Folic acid appears to exert a protective </a:t>
            </a:r>
            <a:r>
              <a:rPr lang="en-US" sz="2000" i="1" dirty="0"/>
              <a:t>effect, for example</a:t>
            </a:r>
            <a:r>
              <a:rPr lang="en-US" sz="2000" dirty="0"/>
              <a:t>, one study showed that it cut the rate of neural tube </a:t>
            </a:r>
            <a:r>
              <a:rPr lang="en-US" sz="2000" dirty="0" smtClean="0"/>
              <a:t>defects</a:t>
            </a:r>
            <a:r>
              <a:rPr lang="tr-TR" sz="2000" dirty="0"/>
              <a:t> </a:t>
            </a:r>
            <a:r>
              <a:rPr lang="en-US" sz="2000" dirty="0" smtClean="0"/>
              <a:t>by </a:t>
            </a:r>
            <a:r>
              <a:rPr lang="en-US" sz="2000" dirty="0"/>
              <a:t>two-thirds</a:t>
            </a:r>
            <a:r>
              <a:rPr lang="en-US" sz="2000" dirty="0" smtClean="0"/>
              <a:t>.</a:t>
            </a:r>
            <a:endParaRPr lang="tr-TR" sz="2000" dirty="0" smtClean="0"/>
          </a:p>
          <a:p>
            <a:r>
              <a:rPr lang="en-US" sz="2000" dirty="0"/>
              <a:t>Folic acid appears to exert a protective </a:t>
            </a:r>
            <a:r>
              <a:rPr lang="en-US" sz="2000" i="1" dirty="0"/>
              <a:t>effect. For example</a:t>
            </a:r>
            <a:r>
              <a:rPr lang="en-US" sz="2000" dirty="0"/>
              <a:t>, one study showed that it cut the rate of neural tube defects by two-thirds</a:t>
            </a:r>
            <a:r>
              <a:rPr lang="en-US" sz="2000" dirty="0" smtClean="0"/>
              <a:t>.</a:t>
            </a:r>
            <a:endParaRPr lang="tr-TR" sz="2000" dirty="0" smtClean="0"/>
          </a:p>
          <a:p>
            <a:endParaRPr lang="tr-TR" sz="2000" dirty="0" smtClean="0"/>
          </a:p>
          <a:p>
            <a:r>
              <a:rPr lang="en-US" sz="2000" dirty="0"/>
              <a:t>They gossiped about many things at </a:t>
            </a:r>
            <a:r>
              <a:rPr lang="en-US" sz="2000" dirty="0" smtClean="0"/>
              <a:t>lunch</a:t>
            </a:r>
            <a:r>
              <a:rPr lang="tr-TR" sz="2000" dirty="0" smtClean="0"/>
              <a:t>,</a:t>
            </a:r>
            <a:r>
              <a:rPr lang="en-US" sz="2000" dirty="0" smtClean="0"/>
              <a:t> </a:t>
            </a:r>
            <a:r>
              <a:rPr lang="tr-TR" sz="2000" dirty="0" smtClean="0"/>
              <a:t>t</a:t>
            </a:r>
            <a:r>
              <a:rPr lang="en-US" sz="2000" dirty="0" smtClean="0"/>
              <a:t>hey </a:t>
            </a:r>
            <a:r>
              <a:rPr lang="en-US" sz="2000" dirty="0"/>
              <a:t>always have the most to say about their coworkers</a:t>
            </a:r>
            <a:r>
              <a:rPr lang="en-US" sz="2000" dirty="0" smtClean="0"/>
              <a:t>.</a:t>
            </a:r>
            <a:endParaRPr lang="tr-TR" sz="2000" dirty="0" smtClean="0"/>
          </a:p>
          <a:p>
            <a:r>
              <a:rPr lang="en-US" sz="2000" dirty="0"/>
              <a:t>Although they gossiped about many things at lunch, they always have the most to say about their </a:t>
            </a:r>
            <a:r>
              <a:rPr lang="en-US" sz="2000" dirty="0" smtClean="0"/>
              <a:t>coworkers</a:t>
            </a:r>
            <a:r>
              <a:rPr lang="tr-TR" sz="2000" dirty="0" smtClean="0"/>
              <a:t>.</a:t>
            </a:r>
          </a:p>
          <a:p>
            <a:endParaRPr lang="tr-TR" sz="2000" dirty="0"/>
          </a:p>
          <a:p>
            <a:r>
              <a:rPr lang="en-US" sz="2000" dirty="0"/>
              <a:t>Corruption is widespread in Turkey is something most of the people complain about</a:t>
            </a:r>
            <a:r>
              <a:rPr lang="en-US" sz="2000" dirty="0" smtClean="0"/>
              <a:t>.</a:t>
            </a:r>
            <a:endParaRPr lang="tr-TR" sz="2000" dirty="0" smtClean="0"/>
          </a:p>
          <a:p>
            <a:r>
              <a:rPr lang="en-US" sz="2000" dirty="0"/>
              <a:t>Corruption, which is widespread in Turkey, is something most of the people complain about.</a:t>
            </a:r>
            <a:endParaRPr lang="tr-TR" sz="2000" dirty="0"/>
          </a:p>
          <a:p>
            <a:pPr marL="0" indent="0">
              <a:buNone/>
            </a:pPr>
            <a:endParaRPr lang="tr-TR" sz="2400" dirty="0"/>
          </a:p>
          <a:p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3126050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221674"/>
            <a:ext cx="8229600" cy="5904490"/>
          </a:xfrm>
        </p:spPr>
        <p:txBody>
          <a:bodyPr>
            <a:normAutofit/>
          </a:bodyPr>
          <a:lstStyle/>
          <a:p>
            <a:r>
              <a:rPr lang="en-US" sz="2400" dirty="0"/>
              <a:t>We all like the Verbal forum we all like SC </a:t>
            </a:r>
            <a:r>
              <a:rPr lang="en-US" sz="2400" dirty="0" smtClean="0"/>
              <a:t>posts</a:t>
            </a:r>
            <a:r>
              <a:rPr lang="tr-TR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We all like the Verbal forum; we like SC </a:t>
            </a:r>
            <a:r>
              <a:rPr lang="en-US" sz="2400" dirty="0" smtClean="0"/>
              <a:t>posts</a:t>
            </a:r>
            <a:r>
              <a:rPr lang="tr-TR" sz="2400" dirty="0" smtClean="0"/>
              <a:t>.</a:t>
            </a:r>
            <a:endParaRPr lang="tr-TR" sz="2400" dirty="0" smtClean="0"/>
          </a:p>
          <a:p>
            <a:endParaRPr lang="tr-TR" sz="2400" dirty="0" smtClean="0"/>
          </a:p>
          <a:p>
            <a:r>
              <a:rPr lang="en-US" sz="2400" i="1" dirty="0"/>
              <a:t>My car is out of gas we cannot reach town before </a:t>
            </a:r>
            <a:r>
              <a:rPr lang="en-US" sz="2400" i="1" dirty="0" smtClean="0"/>
              <a:t>dark</a:t>
            </a:r>
            <a:r>
              <a:rPr lang="tr-TR" sz="2400" i="1" dirty="0" smtClean="0"/>
              <a:t>.</a:t>
            </a:r>
          </a:p>
          <a:p>
            <a:r>
              <a:rPr lang="en-US" sz="2400" i="1" dirty="0"/>
              <a:t>My car is out of </a:t>
            </a:r>
            <a:r>
              <a:rPr lang="en-US" sz="2400" i="1" dirty="0" smtClean="0"/>
              <a:t>gas</a:t>
            </a:r>
            <a:r>
              <a:rPr lang="tr-TR" sz="2400" i="1" dirty="0"/>
              <a:t>;</a:t>
            </a:r>
            <a:r>
              <a:rPr lang="en-US" sz="2400" i="1" dirty="0" smtClean="0"/>
              <a:t> </a:t>
            </a:r>
            <a:r>
              <a:rPr lang="en-US" sz="2400" i="1" dirty="0"/>
              <a:t>we cannot reach town before </a:t>
            </a:r>
            <a:r>
              <a:rPr lang="en-US" sz="2400" i="1" dirty="0" smtClean="0"/>
              <a:t>dark</a:t>
            </a:r>
            <a:r>
              <a:rPr lang="tr-TR" sz="2400" i="1" dirty="0" smtClean="0"/>
              <a:t>.</a:t>
            </a:r>
          </a:p>
          <a:p>
            <a:endParaRPr lang="tr-TR" sz="2400" i="1" dirty="0"/>
          </a:p>
          <a:p>
            <a:r>
              <a:rPr lang="en-US" sz="2400" dirty="0"/>
              <a:t>I went to school in Ankara it is the capital of Turkey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I went to school in Ankara. It is the capital of Turkey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i="1" dirty="0"/>
          </a:p>
          <a:p>
            <a:r>
              <a:rPr lang="en-US" sz="2400" dirty="0"/>
              <a:t>Mr. </a:t>
            </a:r>
            <a:r>
              <a:rPr lang="tr-TR" sz="2400" dirty="0" smtClean="0"/>
              <a:t>Kemal</a:t>
            </a:r>
            <a:r>
              <a:rPr lang="en-US" sz="2400" dirty="0" smtClean="0"/>
              <a:t> </a:t>
            </a:r>
            <a:r>
              <a:rPr lang="en-US" sz="2400" dirty="0"/>
              <a:t>used to teach arts in Memorial High School I used to be a </a:t>
            </a:r>
            <a:r>
              <a:rPr lang="en-US" sz="2400" dirty="0" smtClean="0"/>
              <a:t>student</a:t>
            </a:r>
            <a:r>
              <a:rPr lang="tr-TR" sz="2400" dirty="0" smtClean="0"/>
              <a:t> </a:t>
            </a:r>
            <a:r>
              <a:rPr lang="en-US" sz="2400" dirty="0" smtClean="0"/>
              <a:t>there</a:t>
            </a:r>
            <a:r>
              <a:rPr lang="tr-TR" sz="2400" dirty="0" smtClean="0"/>
              <a:t>.</a:t>
            </a:r>
          </a:p>
          <a:p>
            <a:r>
              <a:rPr lang="en-US" sz="2400" dirty="0"/>
              <a:t>Mr. </a:t>
            </a:r>
            <a:r>
              <a:rPr lang="tr-TR" sz="2400" dirty="0" smtClean="0"/>
              <a:t>Kemal</a:t>
            </a:r>
            <a:r>
              <a:rPr lang="en-US" sz="2400" dirty="0" smtClean="0"/>
              <a:t> </a:t>
            </a:r>
            <a:r>
              <a:rPr lang="en-US" sz="2400" dirty="0"/>
              <a:t>used to teach arts in memorial High School, where I used to be a student.</a:t>
            </a:r>
            <a:endParaRPr lang="tr-TR" sz="2400" dirty="0" smtClean="0"/>
          </a:p>
          <a:p>
            <a:endParaRPr lang="tr-TR" sz="2400" i="1" dirty="0" smtClean="0"/>
          </a:p>
          <a:p>
            <a:endParaRPr lang="tr-TR" sz="2400" dirty="0"/>
          </a:p>
          <a:p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6984933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/>
              <a:t>N</a:t>
            </a:r>
            <a:r>
              <a:rPr lang="tr-TR" b="1" dirty="0" smtClean="0"/>
              <a:t>on-parallel Sentences</a:t>
            </a:r>
            <a:endParaRPr lang="tr-T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What counts isn't </a:t>
            </a:r>
            <a:r>
              <a:rPr lang="en-US" sz="2400" i="1" dirty="0"/>
              <a:t>how you look</a:t>
            </a:r>
            <a:r>
              <a:rPr lang="en-US" sz="2400" dirty="0"/>
              <a:t> but </a:t>
            </a:r>
            <a:r>
              <a:rPr lang="en-US" sz="2400" i="1" dirty="0"/>
              <a:t>your behavior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What </a:t>
            </a:r>
            <a:r>
              <a:rPr lang="en-US" sz="2400" dirty="0" smtClean="0"/>
              <a:t>counts </a:t>
            </a:r>
            <a:r>
              <a:rPr lang="en-US" sz="2400" dirty="0"/>
              <a:t>isn't </a:t>
            </a:r>
            <a:r>
              <a:rPr lang="en-US" sz="2400" i="1" dirty="0"/>
              <a:t>how you look</a:t>
            </a:r>
            <a:r>
              <a:rPr lang="en-US" sz="2400" dirty="0"/>
              <a:t> but </a:t>
            </a:r>
            <a:r>
              <a:rPr lang="en-US" sz="2400" i="1" dirty="0"/>
              <a:t>how you </a:t>
            </a:r>
            <a:r>
              <a:rPr lang="en-US" sz="2400" i="1" dirty="0" smtClean="0"/>
              <a:t>behave</a:t>
            </a:r>
            <a:r>
              <a:rPr lang="tr-TR" sz="2400" i="1" dirty="0" smtClean="0"/>
              <a:t>.</a:t>
            </a:r>
          </a:p>
          <a:p>
            <a:endParaRPr lang="tr-TR" sz="2400" i="1" dirty="0"/>
          </a:p>
          <a:p>
            <a:r>
              <a:rPr lang="en-US" sz="2400" dirty="0"/>
              <a:t>The president promised to </a:t>
            </a:r>
            <a:r>
              <a:rPr lang="en-US" sz="2400" i="1" dirty="0"/>
              <a:t>reform</a:t>
            </a:r>
            <a:r>
              <a:rPr lang="en-US" sz="2400" dirty="0"/>
              <a:t> health care, </a:t>
            </a:r>
            <a:r>
              <a:rPr lang="en-US" sz="2400" i="1" dirty="0"/>
              <a:t>preserve</a:t>
            </a:r>
            <a:r>
              <a:rPr lang="en-US" sz="2400" dirty="0"/>
              <a:t> social security, and </a:t>
            </a:r>
            <a:r>
              <a:rPr lang="en-US" sz="2400" i="1" dirty="0"/>
              <a:t>a balanced budget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The president promised to </a:t>
            </a:r>
            <a:r>
              <a:rPr lang="en-US" sz="2400" i="1" dirty="0"/>
              <a:t>reform</a:t>
            </a:r>
            <a:r>
              <a:rPr lang="en-US" sz="2400" dirty="0"/>
              <a:t> health care, </a:t>
            </a:r>
            <a:r>
              <a:rPr lang="en-US" sz="2400" i="1" dirty="0"/>
              <a:t>preserve</a:t>
            </a:r>
            <a:r>
              <a:rPr lang="en-US" sz="2400" dirty="0"/>
              <a:t> social security, </a:t>
            </a:r>
            <a:r>
              <a:rPr lang="en-US" sz="2400" dirty="0" smtClean="0"/>
              <a:t>and</a:t>
            </a:r>
            <a:r>
              <a:rPr lang="tr-TR" sz="2400" dirty="0" smtClean="0"/>
              <a:t> </a:t>
            </a:r>
            <a:r>
              <a:rPr lang="en-US" sz="2400" i="1" dirty="0" smtClean="0"/>
              <a:t>balance</a:t>
            </a:r>
            <a:r>
              <a:rPr lang="en-US" sz="2400" dirty="0"/>
              <a:t> the budget. </a:t>
            </a:r>
            <a:endParaRPr lang="tr-TR" sz="2400" dirty="0" smtClean="0"/>
          </a:p>
          <a:p>
            <a:endParaRPr lang="tr-TR" sz="2400" dirty="0"/>
          </a:p>
          <a:p>
            <a:r>
              <a:rPr lang="tr-TR" sz="2400" dirty="0" smtClean="0"/>
              <a:t>Hasan</a:t>
            </a:r>
            <a:r>
              <a:rPr lang="en-US" sz="2400" dirty="0"/>
              <a:t> </a:t>
            </a:r>
            <a:r>
              <a:rPr lang="en-US" sz="2400" i="1" dirty="0"/>
              <a:t>has</a:t>
            </a:r>
            <a:r>
              <a:rPr lang="en-US" sz="2400" dirty="0"/>
              <a:t> in the past and </a:t>
            </a:r>
            <a:r>
              <a:rPr lang="en-US" sz="2400" i="1" dirty="0"/>
              <a:t>will</a:t>
            </a:r>
            <a:r>
              <a:rPr lang="en-US" sz="2400" dirty="0"/>
              <a:t> in the future </a:t>
            </a:r>
            <a:r>
              <a:rPr lang="en-US" sz="2400" i="1" dirty="0"/>
              <a:t>continue to support</a:t>
            </a:r>
            <a:r>
              <a:rPr lang="en-US" sz="2400" dirty="0"/>
              <a:t> the measure. </a:t>
            </a:r>
            <a:endParaRPr lang="tr-TR" sz="2400" dirty="0" smtClean="0"/>
          </a:p>
          <a:p>
            <a:r>
              <a:rPr lang="tr-TR" sz="2400" dirty="0" smtClean="0"/>
              <a:t>Hasan</a:t>
            </a:r>
            <a:r>
              <a:rPr lang="en-US" sz="2400" dirty="0"/>
              <a:t> </a:t>
            </a:r>
            <a:r>
              <a:rPr lang="en-US" sz="2400" i="1" dirty="0"/>
              <a:t>has</a:t>
            </a:r>
            <a:r>
              <a:rPr lang="en-US" sz="2400" dirty="0"/>
              <a:t> in the past </a:t>
            </a:r>
            <a:r>
              <a:rPr lang="en-US" sz="2400" i="1" dirty="0"/>
              <a:t>supported</a:t>
            </a:r>
            <a:r>
              <a:rPr lang="en-US" sz="2400" dirty="0"/>
              <a:t>, and </a:t>
            </a:r>
            <a:r>
              <a:rPr lang="en-US" sz="2400" i="1" dirty="0"/>
              <a:t>will</a:t>
            </a:r>
            <a:r>
              <a:rPr lang="en-US" sz="2400" dirty="0"/>
              <a:t> in the future </a:t>
            </a:r>
            <a:r>
              <a:rPr lang="en-US" sz="2400" i="1" dirty="0"/>
              <a:t>continue to support</a:t>
            </a:r>
            <a:r>
              <a:rPr lang="en-US" sz="2400" dirty="0"/>
              <a:t>, the measure. 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19212695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</Template>
  <TotalTime>250</TotalTime>
  <Words>482</Words>
  <Application>Microsoft Office PowerPoint</Application>
  <PresentationFormat>On-screen Show (4:3)</PresentationFormat>
  <Paragraphs>119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Soho</vt:lpstr>
      <vt:lpstr>Common sentence errors     </vt:lpstr>
      <vt:lpstr>Definition</vt:lpstr>
      <vt:lpstr>Comma Splice</vt:lpstr>
      <vt:lpstr>PowerPoint Presentation</vt:lpstr>
      <vt:lpstr>PowerPoint Presentation</vt:lpstr>
      <vt:lpstr>Run-on Sentence</vt:lpstr>
      <vt:lpstr>PowerPoint Presentation</vt:lpstr>
      <vt:lpstr>PowerPoint Presentation</vt:lpstr>
      <vt:lpstr>Non-parallel Sentences</vt:lpstr>
      <vt:lpstr>PowerPoint Presentation</vt:lpstr>
      <vt:lpstr>PowerPoint Presentation</vt:lpstr>
      <vt:lpstr>Sentence Framents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Mustafa</dc:creator>
  <cp:lastModifiedBy>Mustafa</cp:lastModifiedBy>
  <cp:revision>18</cp:revision>
  <dcterms:created xsi:type="dcterms:W3CDTF">2012-10-17T22:16:42Z</dcterms:created>
  <dcterms:modified xsi:type="dcterms:W3CDTF">2012-10-18T10:58:55Z</dcterms:modified>
</cp:coreProperties>
</file>