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3" r:id="rId4"/>
    <p:sldId id="272" r:id="rId5"/>
    <p:sldId id="271" r:id="rId6"/>
    <p:sldId id="269" r:id="rId7"/>
    <p:sldId id="270" r:id="rId8"/>
    <p:sldId id="268" r:id="rId9"/>
    <p:sldId id="267" r:id="rId10"/>
    <p:sldId id="266" r:id="rId11"/>
    <p:sldId id="265" r:id="rId12"/>
    <p:sldId id="264" r:id="rId13"/>
    <p:sldId id="263" r:id="rId14"/>
    <p:sldId id="262" r:id="rId15"/>
    <p:sldId id="261" r:id="rId16"/>
    <p:sldId id="275" r:id="rId1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DDC61F3A-2BDF-49B9-81C1-A96D7590E846}" type="datetimeFigureOut">
              <a:rPr lang="tr-TR" smtClean="0"/>
              <a:t>19.10.2012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1636865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DDC61F3A-2BDF-49B9-81C1-A96D7590E846}" type="datetimeFigureOut">
              <a:rPr lang="tr-TR" smtClean="0"/>
              <a:t>19.10.2012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3003509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DDC61F3A-2BDF-49B9-81C1-A96D7590E846}" type="datetimeFigureOut">
              <a:rPr lang="tr-TR" smtClean="0"/>
              <a:t>19.10.2012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4023820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DDC61F3A-2BDF-49B9-81C1-A96D7590E846}" type="datetimeFigureOut">
              <a:rPr lang="tr-TR" smtClean="0"/>
              <a:t>19.10.2012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672718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DDC61F3A-2BDF-49B9-81C1-A96D7590E846}" type="datetimeFigureOut">
              <a:rPr lang="tr-TR" smtClean="0"/>
              <a:t>19.10.2012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2719323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DDC61F3A-2BDF-49B9-81C1-A96D7590E846}" type="datetimeFigureOut">
              <a:rPr lang="tr-TR" smtClean="0"/>
              <a:t>19.10.2012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1363452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DDC61F3A-2BDF-49B9-81C1-A96D7590E846}" type="datetimeFigureOut">
              <a:rPr lang="tr-TR" smtClean="0"/>
              <a:t>19.10.2012</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1756454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DDC61F3A-2BDF-49B9-81C1-A96D7590E846}" type="datetimeFigureOut">
              <a:rPr lang="tr-TR" smtClean="0"/>
              <a:t>19.10.2012</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1150110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DDC61F3A-2BDF-49B9-81C1-A96D7590E846}" type="datetimeFigureOut">
              <a:rPr lang="tr-TR" smtClean="0"/>
              <a:t>19.10.2012</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895277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DDC61F3A-2BDF-49B9-81C1-A96D7590E846}" type="datetimeFigureOut">
              <a:rPr lang="tr-TR" smtClean="0"/>
              <a:t>19.10.2012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1430872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DDC61F3A-2BDF-49B9-81C1-A96D7590E846}" type="datetimeFigureOut">
              <a:rPr lang="tr-TR" smtClean="0"/>
              <a:t>19.10.2012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832322E3-16B2-4CDF-A8CB-DF226E29F7F6}" type="slidenum">
              <a:rPr lang="tr-TR" smtClean="0"/>
              <a:t>‹#›</a:t>
            </a:fld>
            <a:endParaRPr lang="tr-TR"/>
          </a:p>
        </p:txBody>
      </p:sp>
    </p:spTree>
    <p:extLst>
      <p:ext uri="{BB962C8B-B14F-4D97-AF65-F5344CB8AC3E}">
        <p14:creationId xmlns:p14="http://schemas.microsoft.com/office/powerpoint/2010/main" val="950380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6000" r="-6000"/>
          </a:stretch>
        </a:blipFill>
        <a:effectLst/>
      </p:bgPr>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C61F3A-2BDF-49B9-81C1-A96D7590E846}" type="datetimeFigureOut">
              <a:rPr lang="tr-TR" smtClean="0"/>
              <a:t>19.10.2012</a:t>
            </a:fld>
            <a:endParaRPr lang="tr-TR"/>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2322E3-16B2-4CDF-A8CB-DF226E29F7F6}" type="slidenum">
              <a:rPr lang="tr-TR" smtClean="0"/>
              <a:t>‹#›</a:t>
            </a:fld>
            <a:endParaRPr lang="tr-TR"/>
          </a:p>
        </p:txBody>
      </p:sp>
    </p:spTree>
    <p:extLst>
      <p:ext uri="{BB962C8B-B14F-4D97-AF65-F5344CB8AC3E}">
        <p14:creationId xmlns:p14="http://schemas.microsoft.com/office/powerpoint/2010/main" val="23773140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dailywritingtips.com/introducing-the-comm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a:xfrm>
            <a:off x="683568" y="1340768"/>
            <a:ext cx="7772400" cy="1470025"/>
          </a:xfrm>
        </p:spPr>
        <p:txBody>
          <a:bodyPr/>
          <a:lstStyle/>
          <a:p>
            <a:r>
              <a:rPr lang="tr-TR" b="1" i="1" u="sng" dirty="0" err="1" smtClean="0">
                <a:solidFill>
                  <a:schemeClr val="bg2"/>
                </a:solidFill>
                <a:effectLst>
                  <a:outerShdw blurRad="38100" dist="38100" dir="2700000" algn="tl">
                    <a:srgbClr val="000000">
                      <a:alpha val="43137"/>
                    </a:srgbClr>
                  </a:outerShdw>
                </a:effectLst>
              </a:rPr>
              <a:t>Sentential</a:t>
            </a:r>
            <a:r>
              <a:rPr lang="tr-TR" b="1" i="1" u="sng" dirty="0" smtClean="0">
                <a:solidFill>
                  <a:schemeClr val="bg2"/>
                </a:solidFill>
                <a:effectLst>
                  <a:outerShdw blurRad="38100" dist="38100" dir="2700000" algn="tl">
                    <a:srgbClr val="000000">
                      <a:alpha val="43137"/>
                    </a:srgbClr>
                  </a:outerShdw>
                </a:effectLst>
              </a:rPr>
              <a:t> </a:t>
            </a:r>
            <a:r>
              <a:rPr lang="tr-TR" b="1" i="1" u="sng" dirty="0" err="1" smtClean="0">
                <a:solidFill>
                  <a:schemeClr val="bg2"/>
                </a:solidFill>
                <a:effectLst>
                  <a:outerShdw blurRad="38100" dist="38100" dir="2700000" algn="tl">
                    <a:srgbClr val="000000">
                      <a:alpha val="43137"/>
                    </a:srgbClr>
                  </a:outerShdw>
                </a:effectLst>
              </a:rPr>
              <a:t>Errors</a:t>
            </a:r>
            <a:r>
              <a:rPr lang="tr-TR" b="1" i="1" u="sng" dirty="0" smtClean="0">
                <a:solidFill>
                  <a:schemeClr val="bg2"/>
                </a:solidFill>
                <a:effectLst>
                  <a:outerShdw blurRad="38100" dist="38100" dir="2700000" algn="tl">
                    <a:srgbClr val="000000">
                      <a:alpha val="43137"/>
                    </a:srgbClr>
                  </a:outerShdw>
                </a:effectLst>
              </a:rPr>
              <a:t> </a:t>
            </a:r>
            <a:r>
              <a:rPr lang="tr-TR" b="1" i="1" u="sng" dirty="0" err="1" smtClean="0">
                <a:solidFill>
                  <a:schemeClr val="bg2"/>
                </a:solidFill>
                <a:effectLst>
                  <a:outerShdw blurRad="38100" dist="38100" dir="2700000" algn="tl">
                    <a:srgbClr val="000000">
                      <a:alpha val="43137"/>
                    </a:srgbClr>
                  </a:outerShdw>
                </a:effectLst>
              </a:rPr>
              <a:t>In</a:t>
            </a:r>
            <a:r>
              <a:rPr lang="tr-TR" b="1" i="1" u="sng" dirty="0" smtClean="0">
                <a:solidFill>
                  <a:schemeClr val="bg2"/>
                </a:solidFill>
                <a:effectLst>
                  <a:outerShdw blurRad="38100" dist="38100" dir="2700000" algn="tl">
                    <a:srgbClr val="000000">
                      <a:alpha val="43137"/>
                    </a:srgbClr>
                  </a:outerShdw>
                </a:effectLst>
              </a:rPr>
              <a:t> </a:t>
            </a:r>
            <a:r>
              <a:rPr lang="tr-TR" b="1" i="1" u="sng" dirty="0" err="1" smtClean="0">
                <a:solidFill>
                  <a:schemeClr val="bg2"/>
                </a:solidFill>
                <a:effectLst>
                  <a:outerShdw blurRad="38100" dist="38100" dir="2700000" algn="tl">
                    <a:srgbClr val="000000">
                      <a:alpha val="43137"/>
                    </a:srgbClr>
                  </a:outerShdw>
                </a:effectLst>
              </a:rPr>
              <a:t>Writing</a:t>
            </a:r>
            <a:endParaRPr lang="tr-TR" b="1" i="1" u="sng" dirty="0">
              <a:solidFill>
                <a:schemeClr val="bg2"/>
              </a:solidFill>
              <a:effectLst>
                <a:outerShdw blurRad="38100" dist="38100" dir="2700000" algn="tl">
                  <a:srgbClr val="000000">
                    <a:alpha val="43137"/>
                  </a:srgbClr>
                </a:outerShdw>
              </a:effectLst>
            </a:endParaRPr>
          </a:p>
        </p:txBody>
      </p:sp>
      <p:sp>
        <p:nvSpPr>
          <p:cNvPr id="3" name="Alt Başlık 2"/>
          <p:cNvSpPr>
            <a:spLocks noGrp="1"/>
          </p:cNvSpPr>
          <p:nvPr>
            <p:ph type="subTitle" idx="1"/>
          </p:nvPr>
        </p:nvSpPr>
        <p:spPr>
          <a:xfrm>
            <a:off x="1371600" y="2996952"/>
            <a:ext cx="6400800" cy="2641848"/>
          </a:xfrm>
        </p:spPr>
        <p:txBody>
          <a:bodyPr/>
          <a:lstStyle/>
          <a:p>
            <a:pPr algn="l"/>
            <a:r>
              <a:rPr lang="tr-TR" dirty="0" smtClean="0">
                <a:solidFill>
                  <a:schemeClr val="accent6">
                    <a:lumMod val="20000"/>
                    <a:lumOff val="80000"/>
                  </a:schemeClr>
                </a:solidFill>
              </a:rPr>
              <a:t>1- </a:t>
            </a:r>
            <a:r>
              <a:rPr lang="tr-TR" dirty="0" err="1" smtClean="0">
                <a:solidFill>
                  <a:schemeClr val="accent6">
                    <a:lumMod val="20000"/>
                    <a:lumOff val="80000"/>
                  </a:schemeClr>
                </a:solidFill>
              </a:rPr>
              <a:t>Comma</a:t>
            </a:r>
            <a:r>
              <a:rPr lang="tr-TR" dirty="0" smtClean="0">
                <a:solidFill>
                  <a:schemeClr val="accent6">
                    <a:lumMod val="20000"/>
                    <a:lumOff val="80000"/>
                  </a:schemeClr>
                </a:solidFill>
              </a:rPr>
              <a:t> </a:t>
            </a:r>
            <a:r>
              <a:rPr lang="tr-TR" dirty="0" err="1" smtClean="0">
                <a:solidFill>
                  <a:schemeClr val="accent6">
                    <a:lumMod val="20000"/>
                    <a:lumOff val="80000"/>
                  </a:schemeClr>
                </a:solidFill>
              </a:rPr>
              <a:t>Splice</a:t>
            </a:r>
            <a:endParaRPr lang="tr-TR" dirty="0" smtClean="0">
              <a:solidFill>
                <a:schemeClr val="accent6">
                  <a:lumMod val="20000"/>
                  <a:lumOff val="80000"/>
                </a:schemeClr>
              </a:solidFill>
            </a:endParaRPr>
          </a:p>
          <a:p>
            <a:pPr algn="l"/>
            <a:r>
              <a:rPr lang="tr-TR" dirty="0" smtClean="0">
                <a:solidFill>
                  <a:schemeClr val="accent6">
                    <a:lumMod val="20000"/>
                    <a:lumOff val="80000"/>
                  </a:schemeClr>
                </a:solidFill>
              </a:rPr>
              <a:t>2- Run-on </a:t>
            </a:r>
            <a:r>
              <a:rPr lang="tr-TR" dirty="0" err="1" smtClean="0">
                <a:solidFill>
                  <a:schemeClr val="accent6">
                    <a:lumMod val="20000"/>
                    <a:lumOff val="80000"/>
                  </a:schemeClr>
                </a:solidFill>
              </a:rPr>
              <a:t>Sentence</a:t>
            </a:r>
            <a:endParaRPr lang="tr-TR" dirty="0" smtClean="0">
              <a:solidFill>
                <a:schemeClr val="accent6">
                  <a:lumMod val="20000"/>
                  <a:lumOff val="80000"/>
                </a:schemeClr>
              </a:solidFill>
            </a:endParaRPr>
          </a:p>
          <a:p>
            <a:pPr algn="l"/>
            <a:r>
              <a:rPr lang="tr-TR" dirty="0" smtClean="0">
                <a:solidFill>
                  <a:schemeClr val="accent6">
                    <a:lumMod val="20000"/>
                    <a:lumOff val="80000"/>
                  </a:schemeClr>
                </a:solidFill>
              </a:rPr>
              <a:t>3- </a:t>
            </a:r>
            <a:r>
              <a:rPr lang="tr-TR" dirty="0" err="1" smtClean="0">
                <a:solidFill>
                  <a:schemeClr val="accent6">
                    <a:lumMod val="20000"/>
                    <a:lumOff val="80000"/>
                  </a:schemeClr>
                </a:solidFill>
              </a:rPr>
              <a:t>Non-parallel</a:t>
            </a:r>
            <a:r>
              <a:rPr lang="tr-TR" dirty="0" smtClean="0">
                <a:solidFill>
                  <a:schemeClr val="accent6">
                    <a:lumMod val="20000"/>
                    <a:lumOff val="80000"/>
                  </a:schemeClr>
                </a:solidFill>
              </a:rPr>
              <a:t> </a:t>
            </a:r>
            <a:r>
              <a:rPr lang="tr-TR" dirty="0" err="1" smtClean="0">
                <a:solidFill>
                  <a:schemeClr val="accent6">
                    <a:lumMod val="20000"/>
                    <a:lumOff val="80000"/>
                  </a:schemeClr>
                </a:solidFill>
              </a:rPr>
              <a:t>Sentence</a:t>
            </a:r>
            <a:endParaRPr lang="tr-TR" dirty="0" smtClean="0">
              <a:solidFill>
                <a:schemeClr val="accent6">
                  <a:lumMod val="20000"/>
                  <a:lumOff val="80000"/>
                </a:schemeClr>
              </a:solidFill>
            </a:endParaRPr>
          </a:p>
          <a:p>
            <a:pPr algn="l"/>
            <a:r>
              <a:rPr lang="tr-TR" dirty="0" smtClean="0">
                <a:solidFill>
                  <a:schemeClr val="accent6">
                    <a:lumMod val="20000"/>
                    <a:lumOff val="80000"/>
                  </a:schemeClr>
                </a:solidFill>
              </a:rPr>
              <a:t>4- </a:t>
            </a:r>
            <a:r>
              <a:rPr lang="tr-TR" dirty="0" err="1" smtClean="0">
                <a:solidFill>
                  <a:schemeClr val="accent6">
                    <a:lumMod val="20000"/>
                    <a:lumOff val="80000"/>
                  </a:schemeClr>
                </a:solidFill>
              </a:rPr>
              <a:t>Sentence</a:t>
            </a:r>
            <a:r>
              <a:rPr lang="tr-TR" dirty="0" smtClean="0">
                <a:solidFill>
                  <a:schemeClr val="accent6">
                    <a:lumMod val="20000"/>
                    <a:lumOff val="80000"/>
                  </a:schemeClr>
                </a:solidFill>
              </a:rPr>
              <a:t> </a:t>
            </a:r>
            <a:r>
              <a:rPr lang="tr-TR" dirty="0" err="1" smtClean="0">
                <a:solidFill>
                  <a:schemeClr val="accent6">
                    <a:lumMod val="20000"/>
                    <a:lumOff val="80000"/>
                  </a:schemeClr>
                </a:solidFill>
              </a:rPr>
              <a:t>Frangments</a:t>
            </a:r>
            <a:endParaRPr lang="tr-TR" dirty="0">
              <a:solidFill>
                <a:schemeClr val="accent6">
                  <a:lumMod val="20000"/>
                  <a:lumOff val="80000"/>
                </a:schemeClr>
              </a:solidFill>
            </a:endParaRPr>
          </a:p>
        </p:txBody>
      </p:sp>
    </p:spTree>
    <p:extLst>
      <p:ext uri="{BB962C8B-B14F-4D97-AF65-F5344CB8AC3E}">
        <p14:creationId xmlns:p14="http://schemas.microsoft.com/office/powerpoint/2010/main" val="351119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634082"/>
          </a:xfrm>
        </p:spPr>
        <p:txBody>
          <a:bodyPr>
            <a:normAutofit fontScale="90000"/>
          </a:bodyPr>
          <a:lstStyle/>
          <a:p>
            <a:endParaRPr lang="tr-TR" dirty="0"/>
          </a:p>
        </p:txBody>
      </p:sp>
      <p:sp>
        <p:nvSpPr>
          <p:cNvPr id="3" name="İçerik Yer Tutucusu 2"/>
          <p:cNvSpPr>
            <a:spLocks noGrp="1"/>
          </p:cNvSpPr>
          <p:nvPr>
            <p:ph idx="1"/>
          </p:nvPr>
        </p:nvSpPr>
        <p:spPr>
          <a:xfrm>
            <a:off x="457200" y="1196752"/>
            <a:ext cx="8229600" cy="4929411"/>
          </a:xfrm>
        </p:spPr>
        <p:txBody>
          <a:bodyPr>
            <a:normAutofit fontScale="85000" lnSpcReduction="10000"/>
          </a:bodyPr>
          <a:lstStyle/>
          <a:p>
            <a:r>
              <a:rPr lang="en-US" b="1" dirty="0">
                <a:solidFill>
                  <a:schemeClr val="accent6">
                    <a:lumMod val="20000"/>
                    <a:lumOff val="80000"/>
                  </a:schemeClr>
                </a:solidFill>
              </a:rPr>
              <a:t>John entered the house and couldn’t get the lights to work. He edged his way into the hallway, </a:t>
            </a:r>
            <a:r>
              <a:rPr lang="en-US" b="1" i="1" dirty="0">
                <a:solidFill>
                  <a:schemeClr val="accent6">
                    <a:lumMod val="20000"/>
                    <a:lumOff val="80000"/>
                  </a:schemeClr>
                </a:solidFill>
              </a:rPr>
              <a:t>feeling</a:t>
            </a:r>
            <a:r>
              <a:rPr lang="en-US" b="1" dirty="0">
                <a:solidFill>
                  <a:schemeClr val="accent6">
                    <a:lumMod val="20000"/>
                    <a:lumOff val="80000"/>
                  </a:schemeClr>
                </a:solidFill>
              </a:rPr>
              <a:t> his way along the wall for the light switch.</a:t>
            </a: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dirty="0">
                <a:solidFill>
                  <a:schemeClr val="accent6">
                    <a:lumMod val="20000"/>
                    <a:lumOff val="80000"/>
                  </a:schemeClr>
                </a:solidFill>
              </a:rPr>
              <a:t>This sentence is unbalanced because it has a gerund (feeling) placed incorrectly. This is the most common sentence structure error among new writers. It should be like this:</a:t>
            </a: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b="1" dirty="0">
                <a:solidFill>
                  <a:schemeClr val="accent6">
                    <a:lumMod val="20000"/>
                    <a:lumOff val="80000"/>
                  </a:schemeClr>
                </a:solidFill>
              </a:rPr>
              <a:t>John entered the house and couldn’t get the lights to work. He edged his way into the hallway </a:t>
            </a:r>
            <a:r>
              <a:rPr lang="en-US" b="1" i="1" dirty="0">
                <a:solidFill>
                  <a:schemeClr val="accent6">
                    <a:lumMod val="20000"/>
                    <a:lumOff val="80000"/>
                  </a:schemeClr>
                </a:solidFill>
              </a:rPr>
              <a:t>and felt</a:t>
            </a:r>
            <a:r>
              <a:rPr lang="en-US" b="1" dirty="0">
                <a:solidFill>
                  <a:schemeClr val="accent6">
                    <a:lumMod val="20000"/>
                    <a:lumOff val="80000"/>
                  </a:schemeClr>
                </a:solidFill>
              </a:rPr>
              <a:t> his way along the wall for the light switch</a:t>
            </a:r>
            <a:r>
              <a:rPr lang="en-US" dirty="0">
                <a:solidFill>
                  <a:schemeClr val="accent6">
                    <a:lumMod val="20000"/>
                    <a:lumOff val="80000"/>
                  </a:schemeClr>
                </a:solidFill>
              </a:rPr>
              <a:t>.</a:t>
            </a:r>
            <a:endParaRPr lang="tr-TR" dirty="0">
              <a:solidFill>
                <a:schemeClr val="accent6">
                  <a:lumMod val="20000"/>
                  <a:lumOff val="80000"/>
                </a:schemeClr>
              </a:solidFill>
            </a:endParaRPr>
          </a:p>
        </p:txBody>
      </p:sp>
    </p:spTree>
    <p:extLst>
      <p:ext uri="{BB962C8B-B14F-4D97-AF65-F5344CB8AC3E}">
        <p14:creationId xmlns:p14="http://schemas.microsoft.com/office/powerpoint/2010/main" val="1805731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smtClean="0">
                <a:solidFill>
                  <a:schemeClr val="accent6">
                    <a:lumMod val="20000"/>
                    <a:lumOff val="80000"/>
                  </a:schemeClr>
                </a:solidFill>
              </a:rPr>
              <a:t/>
            </a:r>
            <a:br>
              <a:rPr lang="tr-TR" dirty="0" smtClean="0">
                <a:solidFill>
                  <a:schemeClr val="accent6">
                    <a:lumMod val="20000"/>
                    <a:lumOff val="80000"/>
                  </a:schemeClr>
                </a:solidFill>
              </a:rPr>
            </a:br>
            <a:r>
              <a:rPr lang="tr-TR" dirty="0" err="1" smtClean="0">
                <a:solidFill>
                  <a:schemeClr val="accent6">
                    <a:lumMod val="20000"/>
                    <a:lumOff val="80000"/>
                  </a:schemeClr>
                </a:solidFill>
              </a:rPr>
              <a:t>Sentence</a:t>
            </a:r>
            <a:r>
              <a:rPr lang="tr-TR" dirty="0" smtClean="0">
                <a:solidFill>
                  <a:schemeClr val="accent6">
                    <a:lumMod val="20000"/>
                    <a:lumOff val="80000"/>
                  </a:schemeClr>
                </a:solidFill>
              </a:rPr>
              <a:t> </a:t>
            </a:r>
            <a:r>
              <a:rPr lang="tr-TR" dirty="0" err="1" smtClean="0">
                <a:solidFill>
                  <a:schemeClr val="accent6">
                    <a:lumMod val="20000"/>
                    <a:lumOff val="80000"/>
                  </a:schemeClr>
                </a:solidFill>
              </a:rPr>
              <a:t>Frangments</a:t>
            </a:r>
            <a:r>
              <a:rPr lang="tr-TR" dirty="0" smtClean="0">
                <a:solidFill>
                  <a:schemeClr val="accent6">
                    <a:lumMod val="20000"/>
                    <a:lumOff val="80000"/>
                  </a:schemeClr>
                </a:solidFill>
              </a:rPr>
              <a:t> </a:t>
            </a:r>
            <a:r>
              <a:rPr lang="tr-TR" dirty="0" err="1" smtClean="0">
                <a:solidFill>
                  <a:schemeClr val="accent6">
                    <a:lumMod val="20000"/>
                    <a:lumOff val="80000"/>
                  </a:schemeClr>
                </a:solidFill>
              </a:rPr>
              <a:t>Errors</a:t>
            </a:r>
            <a:r>
              <a:rPr lang="tr-TR" dirty="0" smtClean="0">
                <a:solidFill>
                  <a:schemeClr val="accent6">
                    <a:lumMod val="20000"/>
                    <a:lumOff val="80000"/>
                  </a:schemeClr>
                </a:solidFill>
              </a:rPr>
              <a:t/>
            </a:r>
            <a:br>
              <a:rPr lang="tr-TR" dirty="0" smtClean="0">
                <a:solidFill>
                  <a:schemeClr val="accent6">
                    <a:lumMod val="20000"/>
                    <a:lumOff val="80000"/>
                  </a:schemeClr>
                </a:solidFill>
              </a:rPr>
            </a:br>
            <a:endParaRPr lang="tr-TR" dirty="0"/>
          </a:p>
        </p:txBody>
      </p:sp>
      <p:sp>
        <p:nvSpPr>
          <p:cNvPr id="3" name="İçerik Yer Tutucusu 2"/>
          <p:cNvSpPr>
            <a:spLocks noGrp="1"/>
          </p:cNvSpPr>
          <p:nvPr>
            <p:ph idx="1"/>
          </p:nvPr>
        </p:nvSpPr>
        <p:spPr>
          <a:xfrm>
            <a:off x="457200" y="1268760"/>
            <a:ext cx="8229600" cy="5400600"/>
          </a:xfrm>
        </p:spPr>
        <p:txBody>
          <a:bodyPr>
            <a:normAutofit fontScale="55000" lnSpcReduction="20000"/>
          </a:bodyPr>
          <a:lstStyle/>
          <a:p>
            <a:r>
              <a:rPr lang="en-US" sz="4400" dirty="0">
                <a:solidFill>
                  <a:schemeClr val="accent6">
                    <a:lumMod val="20000"/>
                    <a:lumOff val="80000"/>
                  </a:schemeClr>
                </a:solidFill>
              </a:rPr>
              <a:t>A sentence fragment is a group of words masquerading as a complete sentence. Sentence fragments, as incomplete sentences, can confuse your reader or make your meaning unclear. </a:t>
            </a:r>
            <a:r>
              <a:rPr lang="en-US" sz="4400" dirty="0" smtClean="0">
                <a:solidFill>
                  <a:schemeClr val="accent6">
                    <a:lumMod val="20000"/>
                    <a:lumOff val="80000"/>
                  </a:schemeClr>
                </a:solidFill>
              </a:rPr>
              <a:t/>
            </a:r>
            <a:br>
              <a:rPr lang="en-US" sz="4400" dirty="0" smtClean="0">
                <a:solidFill>
                  <a:schemeClr val="accent6">
                    <a:lumMod val="20000"/>
                    <a:lumOff val="80000"/>
                  </a:schemeClr>
                </a:solidFill>
              </a:rPr>
            </a:br>
            <a:r>
              <a:rPr lang="en-US" sz="4400" dirty="0" smtClean="0">
                <a:solidFill>
                  <a:schemeClr val="accent6">
                    <a:lumMod val="20000"/>
                    <a:lumOff val="80000"/>
                  </a:schemeClr>
                </a:solidFill>
              </a:rPr>
              <a:t/>
            </a:r>
            <a:br>
              <a:rPr lang="en-US" sz="4400" dirty="0" smtClean="0">
                <a:solidFill>
                  <a:schemeClr val="accent6">
                    <a:lumMod val="20000"/>
                    <a:lumOff val="80000"/>
                  </a:schemeClr>
                </a:solidFill>
              </a:rPr>
            </a:br>
            <a:r>
              <a:rPr lang="en-US" sz="4400" dirty="0">
                <a:solidFill>
                  <a:schemeClr val="accent6">
                    <a:lumMod val="20000"/>
                    <a:lumOff val="80000"/>
                  </a:schemeClr>
                </a:solidFill>
              </a:rPr>
              <a:t>For example, the following passage contains two sentence fragments: </a:t>
            </a:r>
            <a:r>
              <a:rPr lang="en-US" sz="4400" dirty="0" smtClean="0">
                <a:solidFill>
                  <a:schemeClr val="accent6">
                    <a:lumMod val="20000"/>
                    <a:lumOff val="80000"/>
                  </a:schemeClr>
                </a:solidFill>
              </a:rPr>
              <a:t/>
            </a:r>
            <a:br>
              <a:rPr lang="en-US" sz="4400" dirty="0" smtClean="0">
                <a:solidFill>
                  <a:schemeClr val="accent6">
                    <a:lumMod val="20000"/>
                    <a:lumOff val="80000"/>
                  </a:schemeClr>
                </a:solidFill>
              </a:rPr>
            </a:br>
            <a:r>
              <a:rPr lang="en-US" sz="4400" dirty="0" smtClean="0">
                <a:solidFill>
                  <a:schemeClr val="accent6">
                    <a:lumMod val="20000"/>
                    <a:lumOff val="80000"/>
                  </a:schemeClr>
                </a:solidFill>
              </a:rPr>
              <a:t/>
            </a:r>
            <a:br>
              <a:rPr lang="en-US" sz="4400" dirty="0" smtClean="0">
                <a:solidFill>
                  <a:schemeClr val="accent6">
                    <a:lumMod val="20000"/>
                    <a:lumOff val="80000"/>
                  </a:schemeClr>
                </a:solidFill>
              </a:rPr>
            </a:br>
            <a:r>
              <a:rPr lang="en-US" sz="4400" i="1" dirty="0">
                <a:solidFill>
                  <a:schemeClr val="accent6">
                    <a:lumMod val="20000"/>
                    <a:lumOff val="80000"/>
                  </a:schemeClr>
                </a:solidFill>
              </a:rPr>
              <a:t>I learned about sentence structure.</a:t>
            </a:r>
          </a:p>
          <a:p>
            <a:r>
              <a:rPr lang="en-US" sz="4400" i="1" dirty="0">
                <a:solidFill>
                  <a:schemeClr val="accent6">
                    <a:lumMod val="20000"/>
                    <a:lumOff val="80000"/>
                  </a:schemeClr>
                </a:solidFill>
              </a:rPr>
              <a:t>The common mistakes.</a:t>
            </a:r>
          </a:p>
          <a:p>
            <a:r>
              <a:rPr lang="en-US" sz="4400" i="1" dirty="0">
                <a:solidFill>
                  <a:schemeClr val="accent6">
                    <a:lumMod val="20000"/>
                    <a:lumOff val="80000"/>
                  </a:schemeClr>
                </a:solidFill>
              </a:rPr>
              <a:t>The best ways to correct them.</a:t>
            </a:r>
          </a:p>
          <a:p>
            <a:r>
              <a:rPr lang="en-US" sz="4400" dirty="0" smtClean="0">
                <a:solidFill>
                  <a:schemeClr val="accent6">
                    <a:lumMod val="20000"/>
                    <a:lumOff val="80000"/>
                  </a:schemeClr>
                </a:solidFill>
              </a:rPr>
              <a:t/>
            </a:r>
            <a:br>
              <a:rPr lang="en-US" sz="4400" dirty="0" smtClean="0">
                <a:solidFill>
                  <a:schemeClr val="accent6">
                    <a:lumMod val="20000"/>
                    <a:lumOff val="80000"/>
                  </a:schemeClr>
                </a:solidFill>
              </a:rPr>
            </a:br>
            <a:r>
              <a:rPr lang="en-US" sz="4400" dirty="0">
                <a:solidFill>
                  <a:schemeClr val="accent6">
                    <a:lumMod val="20000"/>
                    <a:lumOff val="80000"/>
                  </a:schemeClr>
                </a:solidFill>
              </a:rPr>
              <a:t>(Complete sentence)</a:t>
            </a:r>
          </a:p>
          <a:p>
            <a:r>
              <a:rPr lang="en-US" sz="4400" dirty="0">
                <a:solidFill>
                  <a:schemeClr val="accent6">
                    <a:lumMod val="20000"/>
                    <a:lumOff val="80000"/>
                  </a:schemeClr>
                </a:solidFill>
              </a:rPr>
              <a:t>(Fragment)</a:t>
            </a:r>
          </a:p>
          <a:p>
            <a:r>
              <a:rPr lang="en-US" sz="4400" dirty="0">
                <a:solidFill>
                  <a:schemeClr val="accent6">
                    <a:lumMod val="20000"/>
                    <a:lumOff val="80000"/>
                  </a:schemeClr>
                </a:solidFill>
              </a:rPr>
              <a:t>(Fragment)</a:t>
            </a:r>
          </a:p>
          <a:p>
            <a:r>
              <a:rPr lang="en-US" dirty="0" smtClean="0"/>
              <a:t/>
            </a:r>
            <a:br>
              <a:rPr lang="en-US" dirty="0" smtClean="0"/>
            </a:br>
            <a:endParaRPr lang="tr-TR" dirty="0"/>
          </a:p>
        </p:txBody>
      </p:sp>
    </p:spTree>
    <p:extLst>
      <p:ext uri="{BB962C8B-B14F-4D97-AF65-F5344CB8AC3E}">
        <p14:creationId xmlns:p14="http://schemas.microsoft.com/office/powerpoint/2010/main" val="1741972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418058"/>
          </a:xfrm>
        </p:spPr>
        <p:txBody>
          <a:bodyPr>
            <a:normAutofit fontScale="90000"/>
          </a:bodyPr>
          <a:lstStyle/>
          <a:p>
            <a:endParaRPr lang="tr-TR" dirty="0"/>
          </a:p>
        </p:txBody>
      </p:sp>
      <p:sp>
        <p:nvSpPr>
          <p:cNvPr id="3" name="İçerik Yer Tutucusu 2"/>
          <p:cNvSpPr>
            <a:spLocks noGrp="1"/>
          </p:cNvSpPr>
          <p:nvPr>
            <p:ph idx="1"/>
          </p:nvPr>
        </p:nvSpPr>
        <p:spPr>
          <a:xfrm>
            <a:off x="457200" y="980728"/>
            <a:ext cx="8229600" cy="5760640"/>
          </a:xfrm>
        </p:spPr>
        <p:txBody>
          <a:bodyPr>
            <a:normAutofit fontScale="85000" lnSpcReduction="20000"/>
          </a:bodyPr>
          <a:lstStyle/>
          <a:p>
            <a:r>
              <a:rPr lang="en-US" b="1" dirty="0">
                <a:solidFill>
                  <a:schemeClr val="accent6">
                    <a:lumMod val="20000"/>
                    <a:lumOff val="80000"/>
                  </a:schemeClr>
                </a:solidFill>
              </a:rPr>
              <a:t>Is there an easy way to test for sentence completeness?</a:t>
            </a:r>
            <a:r>
              <a:rPr lang="en-US" dirty="0">
                <a:solidFill>
                  <a:schemeClr val="accent6">
                    <a:lumMod val="20000"/>
                    <a:lumOff val="80000"/>
                  </a:schemeClr>
                </a:solidFill>
              </a:rPr>
              <a:t> </a:t>
            </a:r>
            <a:endParaRPr lang="tr-TR" dirty="0" smtClean="0">
              <a:solidFill>
                <a:schemeClr val="accent6">
                  <a:lumMod val="20000"/>
                  <a:lumOff val="80000"/>
                </a:schemeClr>
              </a:solidFill>
            </a:endParaRPr>
          </a:p>
          <a:p>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dirty="0">
                <a:solidFill>
                  <a:schemeClr val="accent6">
                    <a:lumMod val="20000"/>
                    <a:lumOff val="80000"/>
                  </a:schemeClr>
                </a:solidFill>
              </a:rPr>
              <a:t>Indeed, there is an easy way to test for sentence completeness. Ask the following questions of every sentence in your </a:t>
            </a:r>
            <a:r>
              <a:rPr lang="en-US" dirty="0" err="1">
                <a:solidFill>
                  <a:schemeClr val="accent6">
                    <a:lumMod val="20000"/>
                    <a:lumOff val="80000"/>
                  </a:schemeClr>
                </a:solidFill>
              </a:rPr>
              <a:t>writing:Is</a:t>
            </a:r>
            <a:r>
              <a:rPr lang="en-US" dirty="0">
                <a:solidFill>
                  <a:schemeClr val="accent6">
                    <a:lumMod val="20000"/>
                    <a:lumOff val="80000"/>
                  </a:schemeClr>
                </a:solidFill>
              </a:rPr>
              <a:t> there a verb (action word)?</a:t>
            </a:r>
          </a:p>
          <a:p>
            <a:r>
              <a:rPr lang="en-US" dirty="0">
                <a:solidFill>
                  <a:schemeClr val="accent6">
                    <a:lumMod val="20000"/>
                    <a:lumOff val="80000"/>
                  </a:schemeClr>
                </a:solidFill>
              </a:rPr>
              <a:t>Is there a subject</a:t>
            </a:r>
            <a:r>
              <a:rPr lang="en-US" dirty="0" smtClean="0">
                <a:solidFill>
                  <a:schemeClr val="accent6">
                    <a:lumMod val="20000"/>
                    <a:lumOff val="80000"/>
                  </a:schemeClr>
                </a:solidFill>
              </a:rPr>
              <a:t>?</a:t>
            </a:r>
            <a:endParaRPr lang="tr-TR" dirty="0" smtClean="0">
              <a:solidFill>
                <a:schemeClr val="accent6">
                  <a:lumMod val="20000"/>
                  <a:lumOff val="80000"/>
                </a:schemeClr>
              </a:solidFill>
            </a:endParaRPr>
          </a:p>
          <a:p>
            <a:endParaRPr lang="en-US" dirty="0">
              <a:solidFill>
                <a:schemeClr val="accent6">
                  <a:lumMod val="20000"/>
                  <a:lumOff val="80000"/>
                </a:schemeClr>
              </a:solidFill>
            </a:endParaRPr>
          </a:p>
          <a:p>
            <a:r>
              <a:rPr lang="en-US" dirty="0">
                <a:solidFill>
                  <a:schemeClr val="accent6">
                    <a:lumMod val="20000"/>
                    <a:lumOff val="80000"/>
                  </a:schemeClr>
                </a:solidFill>
              </a:rPr>
              <a:t>If the phrase starts with a subordinating word (like "because" or "since"), does it also include an independent clause to complete the thought</a:t>
            </a:r>
            <a:r>
              <a:rPr lang="en-US" dirty="0" smtClean="0">
                <a:solidFill>
                  <a:schemeClr val="accent6">
                    <a:lumMod val="20000"/>
                    <a:lumOff val="80000"/>
                  </a:schemeClr>
                </a:solidFill>
              </a:rPr>
              <a:t>?</a:t>
            </a:r>
            <a:endParaRPr lang="tr-TR" dirty="0" smtClean="0">
              <a:solidFill>
                <a:schemeClr val="accent6">
                  <a:lumMod val="20000"/>
                  <a:lumOff val="80000"/>
                </a:schemeClr>
              </a:solidFill>
            </a:endParaRPr>
          </a:p>
          <a:p>
            <a:endParaRPr lang="en-US" dirty="0">
              <a:solidFill>
                <a:schemeClr val="accent6">
                  <a:lumMod val="20000"/>
                  <a:lumOff val="80000"/>
                </a:schemeClr>
              </a:solidFill>
            </a:endParaRPr>
          </a:p>
          <a:p>
            <a:r>
              <a:rPr lang="en-US" dirty="0">
                <a:solidFill>
                  <a:schemeClr val="accent6">
                    <a:lumMod val="20000"/>
                    <a:lumOff val="80000"/>
                  </a:schemeClr>
                </a:solidFill>
              </a:rPr>
              <a:t>If you answered "no" to any of these questions, you've got yourself a sentence fragment. Fortunately, sentence fragments are easily remedied. </a:t>
            </a:r>
            <a:endParaRPr lang="tr-TR" dirty="0">
              <a:solidFill>
                <a:schemeClr val="accent6">
                  <a:lumMod val="20000"/>
                  <a:lumOff val="80000"/>
                </a:schemeClr>
              </a:solidFill>
            </a:endParaRPr>
          </a:p>
        </p:txBody>
      </p:sp>
    </p:spTree>
    <p:extLst>
      <p:ext uri="{BB962C8B-B14F-4D97-AF65-F5344CB8AC3E}">
        <p14:creationId xmlns:p14="http://schemas.microsoft.com/office/powerpoint/2010/main" val="3334095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en-US" b="1" dirty="0">
                <a:solidFill>
                  <a:schemeClr val="accent6">
                    <a:lumMod val="20000"/>
                    <a:lumOff val="80000"/>
                  </a:schemeClr>
                </a:solidFill>
              </a:rPr>
              <a:t>How can I fix my fragments? </a:t>
            </a:r>
            <a:r>
              <a:rPr lang="en-US" dirty="0" smtClean="0">
                <a:solidFill>
                  <a:schemeClr val="accent6">
                    <a:lumMod val="20000"/>
                    <a:lumOff val="80000"/>
                  </a:schemeClr>
                </a:solidFill>
              </a:rPr>
              <a:t/>
            </a:r>
            <a:br>
              <a:rPr lang="en-US" dirty="0" smtClean="0">
                <a:solidFill>
                  <a:schemeClr val="accent6">
                    <a:lumMod val="20000"/>
                    <a:lumOff val="80000"/>
                  </a:schemeClr>
                </a:solidFill>
              </a:rPr>
            </a:br>
            <a:endParaRPr lang="tr-TR" dirty="0" smtClean="0">
              <a:solidFill>
                <a:schemeClr val="accent6">
                  <a:lumMod val="20000"/>
                  <a:lumOff val="80000"/>
                </a:schemeClr>
              </a:solidFill>
            </a:endParaRPr>
          </a:p>
          <a:p>
            <a:r>
              <a:rPr lang="en-US" dirty="0" smtClean="0">
                <a:solidFill>
                  <a:schemeClr val="accent6">
                    <a:lumMod val="20000"/>
                    <a:lumOff val="80000"/>
                  </a:schemeClr>
                </a:solidFill>
              </a:rPr>
              <a:t>There </a:t>
            </a:r>
            <a:r>
              <a:rPr lang="en-US" dirty="0">
                <a:solidFill>
                  <a:schemeClr val="accent6">
                    <a:lumMod val="20000"/>
                    <a:lumOff val="80000"/>
                  </a:schemeClr>
                </a:solidFill>
              </a:rPr>
              <a:t>are two main ways to repair sentence fragments.</a:t>
            </a:r>
            <a:endParaRPr lang="tr-TR" dirty="0">
              <a:solidFill>
                <a:schemeClr val="accent6">
                  <a:lumMod val="20000"/>
                  <a:lumOff val="80000"/>
                </a:schemeClr>
              </a:solidFill>
            </a:endParaRPr>
          </a:p>
        </p:txBody>
      </p:sp>
    </p:spTree>
    <p:extLst>
      <p:ext uri="{BB962C8B-B14F-4D97-AF65-F5344CB8AC3E}">
        <p14:creationId xmlns:p14="http://schemas.microsoft.com/office/powerpoint/2010/main" val="3281882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77500" lnSpcReduction="20000"/>
          </a:bodyPr>
          <a:lstStyle/>
          <a:p>
            <a:r>
              <a:rPr lang="en-US" dirty="0">
                <a:solidFill>
                  <a:schemeClr val="accent6">
                    <a:lumMod val="20000"/>
                    <a:lumOff val="80000"/>
                  </a:schemeClr>
                </a:solidFill>
              </a:rPr>
              <a:t>Expand the fragments into sentences, supplying the missing elements like subjects, verbs, and clauses. </a:t>
            </a: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i="1" dirty="0">
                <a:solidFill>
                  <a:schemeClr val="accent6">
                    <a:lumMod val="20000"/>
                    <a:lumOff val="80000"/>
                  </a:schemeClr>
                </a:solidFill>
              </a:rPr>
              <a:t>Incorrect</a:t>
            </a:r>
            <a:r>
              <a:rPr lang="en-US" dirty="0">
                <a:solidFill>
                  <a:schemeClr val="accent6">
                    <a:lumMod val="20000"/>
                    <a:lumOff val="80000"/>
                  </a:schemeClr>
                </a:solidFill>
              </a:rPr>
              <a:t>: Confusing and distracting to readers. </a:t>
            </a:r>
            <a:br>
              <a:rPr lang="en-US" dirty="0">
                <a:solidFill>
                  <a:schemeClr val="accent6">
                    <a:lumMod val="20000"/>
                    <a:lumOff val="80000"/>
                  </a:schemeClr>
                </a:solidFill>
              </a:rPr>
            </a:br>
            <a:r>
              <a:rPr lang="en-US" i="1" dirty="0">
                <a:solidFill>
                  <a:schemeClr val="accent6">
                    <a:lumMod val="20000"/>
                    <a:lumOff val="80000"/>
                  </a:schemeClr>
                </a:solidFill>
              </a:rPr>
              <a:t>Correct</a:t>
            </a:r>
            <a:r>
              <a:rPr lang="en-US" dirty="0">
                <a:solidFill>
                  <a:schemeClr val="accent6">
                    <a:lumMod val="20000"/>
                    <a:lumOff val="80000"/>
                  </a:schemeClr>
                </a:solidFill>
              </a:rPr>
              <a:t>: Sentence fragments are confusing and distracting to readers. </a:t>
            </a:r>
            <a:br>
              <a:rPr lang="en-US" dirty="0">
                <a:solidFill>
                  <a:schemeClr val="accent6">
                    <a:lumMod val="20000"/>
                    <a:lumOff val="80000"/>
                  </a:schemeClr>
                </a:solidFill>
              </a:rPr>
            </a:br>
            <a:r>
              <a:rPr lang="en-US" dirty="0">
                <a:solidFill>
                  <a:schemeClr val="accent6">
                    <a:lumMod val="20000"/>
                    <a:lumOff val="80000"/>
                  </a:schemeClr>
                </a:solidFill>
              </a:rPr>
              <a:t/>
            </a:r>
            <a:br>
              <a:rPr lang="en-US" dirty="0">
                <a:solidFill>
                  <a:schemeClr val="accent6">
                    <a:lumMod val="20000"/>
                    <a:lumOff val="80000"/>
                  </a:schemeClr>
                </a:solidFill>
              </a:rPr>
            </a:br>
            <a:r>
              <a:rPr lang="en-US" i="1" dirty="0">
                <a:solidFill>
                  <a:schemeClr val="accent6">
                    <a:lumMod val="20000"/>
                    <a:lumOff val="80000"/>
                  </a:schemeClr>
                </a:solidFill>
              </a:rPr>
              <a:t>Incorrect</a:t>
            </a:r>
            <a:r>
              <a:rPr lang="en-US" dirty="0">
                <a:solidFill>
                  <a:schemeClr val="accent6">
                    <a:lumMod val="20000"/>
                    <a:lumOff val="80000"/>
                  </a:schemeClr>
                </a:solidFill>
              </a:rPr>
              <a:t>: Because they are confusing and distracting to readers. </a:t>
            </a:r>
            <a:br>
              <a:rPr lang="en-US" dirty="0">
                <a:solidFill>
                  <a:schemeClr val="accent6">
                    <a:lumMod val="20000"/>
                    <a:lumOff val="80000"/>
                  </a:schemeClr>
                </a:solidFill>
              </a:rPr>
            </a:br>
            <a:r>
              <a:rPr lang="en-US" i="1" dirty="0">
                <a:solidFill>
                  <a:schemeClr val="accent6">
                    <a:lumMod val="20000"/>
                    <a:lumOff val="80000"/>
                  </a:schemeClr>
                </a:solidFill>
              </a:rPr>
              <a:t>Correct</a:t>
            </a:r>
            <a:r>
              <a:rPr lang="en-US" dirty="0">
                <a:solidFill>
                  <a:schemeClr val="accent6">
                    <a:lumMod val="20000"/>
                    <a:lumOff val="80000"/>
                  </a:schemeClr>
                </a:solidFill>
              </a:rPr>
              <a:t>: Because they are confusing and distracting to readers, writers should generally avoid sentence fragments.</a:t>
            </a:r>
          </a:p>
          <a:p>
            <a:r>
              <a:rPr lang="en-US" dirty="0" smtClean="0"/>
              <a:t/>
            </a:r>
            <a:br>
              <a:rPr lang="en-US" dirty="0" smtClean="0"/>
            </a:br>
            <a:endParaRPr lang="tr-TR" dirty="0"/>
          </a:p>
        </p:txBody>
      </p:sp>
    </p:spTree>
    <p:extLst>
      <p:ext uri="{BB962C8B-B14F-4D97-AF65-F5344CB8AC3E}">
        <p14:creationId xmlns:p14="http://schemas.microsoft.com/office/powerpoint/2010/main" val="38006710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fontScale="92500" lnSpcReduction="10000"/>
          </a:bodyPr>
          <a:lstStyle/>
          <a:p>
            <a:r>
              <a:rPr lang="en-US" dirty="0">
                <a:solidFill>
                  <a:schemeClr val="accent6">
                    <a:lumMod val="20000"/>
                    <a:lumOff val="80000"/>
                  </a:schemeClr>
                </a:solidFill>
              </a:rPr>
              <a:t>Incorporate the fragment into a nearby sentence. </a:t>
            </a: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i="1" dirty="0">
                <a:solidFill>
                  <a:schemeClr val="accent6">
                    <a:lumMod val="20000"/>
                    <a:lumOff val="80000"/>
                  </a:schemeClr>
                </a:solidFill>
              </a:rPr>
              <a:t>Incorrect</a:t>
            </a:r>
            <a:r>
              <a:rPr lang="en-US" dirty="0">
                <a:solidFill>
                  <a:schemeClr val="accent6">
                    <a:lumMod val="20000"/>
                    <a:lumOff val="80000"/>
                  </a:schemeClr>
                </a:solidFill>
              </a:rPr>
              <a:t>: The dog was waiting in the window when his owner got home. Then, excited, wagging his tail. He went to greet her at the door. </a:t>
            </a:r>
            <a:endParaRPr lang="tr-TR" dirty="0" smtClean="0">
              <a:solidFill>
                <a:schemeClr val="accent6">
                  <a:lumMod val="20000"/>
                  <a:lumOff val="80000"/>
                </a:schemeClr>
              </a:solidFill>
            </a:endParaRPr>
          </a:p>
          <a:p>
            <a:r>
              <a:rPr lang="en-US" dirty="0">
                <a:solidFill>
                  <a:schemeClr val="accent6">
                    <a:lumMod val="20000"/>
                    <a:lumOff val="80000"/>
                  </a:schemeClr>
                </a:solidFill>
              </a:rPr>
              <a:t/>
            </a:r>
            <a:br>
              <a:rPr lang="en-US" dirty="0">
                <a:solidFill>
                  <a:schemeClr val="accent6">
                    <a:lumMod val="20000"/>
                    <a:lumOff val="80000"/>
                  </a:schemeClr>
                </a:solidFill>
              </a:rPr>
            </a:br>
            <a:r>
              <a:rPr lang="en-US" i="1" dirty="0">
                <a:solidFill>
                  <a:schemeClr val="accent6">
                    <a:lumMod val="20000"/>
                    <a:lumOff val="80000"/>
                  </a:schemeClr>
                </a:solidFill>
              </a:rPr>
              <a:t>Correct</a:t>
            </a:r>
            <a:r>
              <a:rPr lang="en-US" dirty="0">
                <a:solidFill>
                  <a:schemeClr val="accent6">
                    <a:lumMod val="20000"/>
                    <a:lumOff val="80000"/>
                  </a:schemeClr>
                </a:solidFill>
              </a:rPr>
              <a:t>: The dog was waiting in the window when his owner got home. Excited, he wagged his tail and went to greet her at the door.</a:t>
            </a:r>
          </a:p>
          <a:p>
            <a:endParaRPr lang="tr-TR" dirty="0"/>
          </a:p>
        </p:txBody>
      </p:sp>
    </p:spTree>
    <p:extLst>
      <p:ext uri="{BB962C8B-B14F-4D97-AF65-F5344CB8AC3E}">
        <p14:creationId xmlns:p14="http://schemas.microsoft.com/office/powerpoint/2010/main" val="3634002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pPr algn="r"/>
            <a:endParaRPr lang="tr-TR" i="1" dirty="0" smtClean="0">
              <a:solidFill>
                <a:schemeClr val="accent6">
                  <a:lumMod val="20000"/>
                  <a:lumOff val="80000"/>
                </a:schemeClr>
              </a:solidFill>
              <a:latin typeface="Arial Narrow" pitchFamily="34" charset="0"/>
            </a:endParaRPr>
          </a:p>
          <a:p>
            <a:pPr algn="r"/>
            <a:endParaRPr lang="tr-TR" i="1" dirty="0">
              <a:solidFill>
                <a:schemeClr val="accent6">
                  <a:lumMod val="20000"/>
                  <a:lumOff val="80000"/>
                </a:schemeClr>
              </a:solidFill>
              <a:latin typeface="Arial Narrow" pitchFamily="34" charset="0"/>
            </a:endParaRPr>
          </a:p>
          <a:p>
            <a:pPr algn="r"/>
            <a:endParaRPr lang="tr-TR" i="1" dirty="0" smtClean="0">
              <a:solidFill>
                <a:schemeClr val="accent6">
                  <a:lumMod val="20000"/>
                  <a:lumOff val="80000"/>
                </a:schemeClr>
              </a:solidFill>
              <a:latin typeface="Arial Narrow" pitchFamily="34" charset="0"/>
            </a:endParaRPr>
          </a:p>
          <a:p>
            <a:pPr algn="r"/>
            <a:endParaRPr lang="tr-TR" i="1" dirty="0">
              <a:solidFill>
                <a:schemeClr val="accent6">
                  <a:lumMod val="20000"/>
                  <a:lumOff val="80000"/>
                </a:schemeClr>
              </a:solidFill>
              <a:latin typeface="Arial Narrow" pitchFamily="34" charset="0"/>
            </a:endParaRPr>
          </a:p>
          <a:p>
            <a:pPr algn="r"/>
            <a:r>
              <a:rPr lang="tr-TR" i="1" dirty="0" smtClean="0">
                <a:solidFill>
                  <a:schemeClr val="accent6">
                    <a:lumMod val="20000"/>
                    <a:lumOff val="80000"/>
                  </a:schemeClr>
                </a:solidFill>
                <a:latin typeface="Arial Narrow" pitchFamily="34" charset="0"/>
              </a:rPr>
              <a:t>Oğuz Buruk</a:t>
            </a:r>
          </a:p>
          <a:p>
            <a:pPr algn="r"/>
            <a:r>
              <a:rPr lang="tr-TR" i="1" dirty="0" smtClean="0">
                <a:solidFill>
                  <a:schemeClr val="accent6">
                    <a:lumMod val="20000"/>
                    <a:lumOff val="80000"/>
                  </a:schemeClr>
                </a:solidFill>
                <a:latin typeface="Arial Narrow" pitchFamily="34" charset="0"/>
              </a:rPr>
              <a:t>First Class/ </a:t>
            </a:r>
            <a:r>
              <a:rPr lang="tr-TR" i="1" dirty="0" err="1" smtClean="0">
                <a:solidFill>
                  <a:schemeClr val="accent6">
                    <a:lumMod val="20000"/>
                    <a:lumOff val="80000"/>
                  </a:schemeClr>
                </a:solidFill>
                <a:latin typeface="Arial Narrow" pitchFamily="34" charset="0"/>
              </a:rPr>
              <a:t>Evening</a:t>
            </a:r>
            <a:endParaRPr lang="tr-TR" i="1" dirty="0" smtClean="0">
              <a:solidFill>
                <a:schemeClr val="accent6">
                  <a:lumMod val="20000"/>
                  <a:lumOff val="80000"/>
                </a:schemeClr>
              </a:solidFill>
              <a:latin typeface="Arial Narrow" pitchFamily="34" charset="0"/>
            </a:endParaRPr>
          </a:p>
          <a:p>
            <a:pPr algn="r"/>
            <a:r>
              <a:rPr lang="tr-TR" i="1" dirty="0" smtClean="0">
                <a:solidFill>
                  <a:schemeClr val="accent6">
                    <a:lumMod val="20000"/>
                    <a:lumOff val="80000"/>
                  </a:schemeClr>
                </a:solidFill>
                <a:latin typeface="Arial Narrow" pitchFamily="34" charset="0"/>
              </a:rPr>
              <a:t>265558</a:t>
            </a:r>
            <a:endParaRPr lang="tr-TR" i="1" dirty="0">
              <a:solidFill>
                <a:schemeClr val="accent6">
                  <a:lumMod val="20000"/>
                  <a:lumOff val="80000"/>
                </a:schemeClr>
              </a:solidFill>
              <a:latin typeface="Arial Narrow" pitchFamily="34" charset="0"/>
            </a:endParaRPr>
          </a:p>
        </p:txBody>
      </p:sp>
    </p:spTree>
    <p:extLst>
      <p:ext uri="{BB962C8B-B14F-4D97-AF65-F5344CB8AC3E}">
        <p14:creationId xmlns:p14="http://schemas.microsoft.com/office/powerpoint/2010/main" val="2507153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smtClean="0"/>
              <a:t/>
            </a:r>
            <a:br>
              <a:rPr lang="tr-TR" b="1" dirty="0" smtClean="0"/>
            </a:br>
            <a:r>
              <a:rPr lang="tr-TR" b="1" dirty="0" err="1" smtClean="0">
                <a:solidFill>
                  <a:schemeClr val="accent6">
                    <a:lumMod val="20000"/>
                    <a:lumOff val="80000"/>
                  </a:schemeClr>
                </a:solidFill>
              </a:rPr>
              <a:t>The</a:t>
            </a:r>
            <a:r>
              <a:rPr lang="tr-TR" b="1" dirty="0" smtClean="0">
                <a:solidFill>
                  <a:schemeClr val="accent6">
                    <a:lumMod val="20000"/>
                    <a:lumOff val="80000"/>
                  </a:schemeClr>
                </a:solidFill>
              </a:rPr>
              <a:t> </a:t>
            </a:r>
            <a:r>
              <a:rPr lang="tr-TR" b="1" dirty="0" err="1">
                <a:solidFill>
                  <a:schemeClr val="accent6">
                    <a:lumMod val="20000"/>
                    <a:lumOff val="80000"/>
                  </a:schemeClr>
                </a:solidFill>
              </a:rPr>
              <a:t>Comma</a:t>
            </a:r>
            <a:r>
              <a:rPr lang="tr-TR" b="1" dirty="0">
                <a:solidFill>
                  <a:schemeClr val="accent6">
                    <a:lumMod val="20000"/>
                    <a:lumOff val="80000"/>
                  </a:schemeClr>
                </a:solidFill>
              </a:rPr>
              <a:t> </a:t>
            </a:r>
            <a:r>
              <a:rPr lang="tr-TR" b="1" dirty="0" err="1">
                <a:solidFill>
                  <a:schemeClr val="accent6">
                    <a:lumMod val="20000"/>
                    <a:lumOff val="80000"/>
                  </a:schemeClr>
                </a:solidFill>
              </a:rPr>
              <a:t>Splice</a:t>
            </a:r>
            <a:r>
              <a:rPr lang="tr-TR" b="1" dirty="0"/>
              <a:t/>
            </a:r>
            <a:br>
              <a:rPr lang="tr-TR" b="1" dirty="0"/>
            </a:br>
            <a:endParaRPr lang="tr-TR" dirty="0"/>
          </a:p>
        </p:txBody>
      </p:sp>
      <p:sp>
        <p:nvSpPr>
          <p:cNvPr id="3" name="İçerik Yer Tutucusu 2"/>
          <p:cNvSpPr>
            <a:spLocks noGrp="1"/>
          </p:cNvSpPr>
          <p:nvPr>
            <p:ph idx="1"/>
          </p:nvPr>
        </p:nvSpPr>
        <p:spPr/>
        <p:txBody>
          <a:bodyPr/>
          <a:lstStyle/>
          <a:p>
            <a:r>
              <a:rPr lang="en-US" sz="2800" dirty="0">
                <a:solidFill>
                  <a:schemeClr val="accent6">
                    <a:lumMod val="20000"/>
                    <a:lumOff val="80000"/>
                  </a:schemeClr>
                </a:solidFill>
              </a:rPr>
              <a:t>We have already covered the basics of this punctuation mark on the article </a:t>
            </a:r>
            <a:r>
              <a:rPr lang="en-US" sz="2800" dirty="0">
                <a:solidFill>
                  <a:schemeClr val="accent6">
                    <a:lumMod val="20000"/>
                    <a:lumOff val="80000"/>
                  </a:schemeClr>
                </a:solidFill>
                <a:hlinkClick r:id="rId2"/>
              </a:rPr>
              <a:t>Introducing the Comma</a:t>
            </a:r>
            <a:r>
              <a:rPr lang="en-US" sz="2800" dirty="0">
                <a:solidFill>
                  <a:schemeClr val="accent6">
                    <a:lumMod val="20000"/>
                    <a:lumOff val="80000"/>
                  </a:schemeClr>
                </a:solidFill>
              </a:rPr>
              <a:t>. Basically, commas are used after introductory elements on sentences (e.g., introductory words, </a:t>
            </a:r>
            <a:r>
              <a:rPr lang="en-US" sz="2800" dirty="0" err="1">
                <a:solidFill>
                  <a:schemeClr val="accent6">
                    <a:lumMod val="20000"/>
                    <a:lumOff val="80000"/>
                  </a:schemeClr>
                </a:solidFill>
              </a:rPr>
              <a:t>phrases,clauses</a:t>
            </a:r>
            <a:r>
              <a:rPr lang="en-US" sz="2800" dirty="0">
                <a:solidFill>
                  <a:schemeClr val="accent6">
                    <a:lumMod val="20000"/>
                    <a:lumOff val="80000"/>
                  </a:schemeClr>
                </a:solidFill>
              </a:rPr>
              <a:t>). Commas are also used to separate dependent clauses, like this:</a:t>
            </a:r>
          </a:p>
          <a:p>
            <a:r>
              <a:rPr lang="en-US" sz="2800" dirty="0" smtClean="0">
                <a:solidFill>
                  <a:schemeClr val="accent6">
                    <a:lumMod val="20000"/>
                    <a:lumOff val="80000"/>
                  </a:schemeClr>
                </a:solidFill>
                <a:effectLst/>
              </a:rPr>
              <a:t>As it was raining, we decided to stay home.</a:t>
            </a:r>
          </a:p>
          <a:p>
            <a:endParaRPr lang="tr-TR" dirty="0"/>
          </a:p>
        </p:txBody>
      </p:sp>
    </p:spTree>
    <p:extLst>
      <p:ext uri="{BB962C8B-B14F-4D97-AF65-F5344CB8AC3E}">
        <p14:creationId xmlns:p14="http://schemas.microsoft.com/office/powerpoint/2010/main" val="1699910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346050"/>
          </a:xfrm>
        </p:spPr>
        <p:txBody>
          <a:bodyPr>
            <a:normAutofit fontScale="90000"/>
          </a:bodyPr>
          <a:lstStyle/>
          <a:p>
            <a:endParaRPr lang="tr-TR" dirty="0"/>
          </a:p>
        </p:txBody>
      </p:sp>
      <p:sp>
        <p:nvSpPr>
          <p:cNvPr id="3" name="İçerik Yer Tutucusu 2"/>
          <p:cNvSpPr>
            <a:spLocks noGrp="1"/>
          </p:cNvSpPr>
          <p:nvPr>
            <p:ph idx="1"/>
          </p:nvPr>
        </p:nvSpPr>
        <p:spPr>
          <a:xfrm>
            <a:off x="467544" y="1052736"/>
            <a:ext cx="8229600" cy="5289451"/>
          </a:xfrm>
        </p:spPr>
        <p:txBody>
          <a:bodyPr>
            <a:normAutofit fontScale="77500" lnSpcReduction="20000"/>
          </a:bodyPr>
          <a:lstStyle/>
          <a:p>
            <a:r>
              <a:rPr lang="en-US" dirty="0">
                <a:solidFill>
                  <a:schemeClr val="accent6">
                    <a:lumMod val="20000"/>
                    <a:lumOff val="80000"/>
                  </a:schemeClr>
                </a:solidFill>
              </a:rPr>
              <a:t>The comma can also be used to separate independent clauses, but the clauses must be joined by a conjunction. If the conjunction is missing, we have what is called the comma splice. Here is an example:</a:t>
            </a:r>
          </a:p>
          <a:p>
            <a:r>
              <a:rPr lang="en-US" dirty="0" smtClean="0">
                <a:solidFill>
                  <a:schemeClr val="accent6">
                    <a:lumMod val="20000"/>
                    <a:lumOff val="80000"/>
                  </a:schemeClr>
                </a:solidFill>
                <a:effectLst/>
              </a:rPr>
              <a:t>They have a course of economics here, the students like it.</a:t>
            </a:r>
          </a:p>
          <a:p>
            <a:endParaRPr lang="tr-TR" dirty="0" smtClean="0">
              <a:solidFill>
                <a:schemeClr val="accent6">
                  <a:lumMod val="20000"/>
                  <a:lumOff val="80000"/>
                </a:schemeClr>
              </a:solidFill>
            </a:endParaRPr>
          </a:p>
          <a:p>
            <a:r>
              <a:rPr lang="en-US" dirty="0" smtClean="0">
                <a:solidFill>
                  <a:schemeClr val="accent6">
                    <a:lumMod val="20000"/>
                    <a:lumOff val="80000"/>
                  </a:schemeClr>
                </a:solidFill>
              </a:rPr>
              <a:t>This </a:t>
            </a:r>
            <a:r>
              <a:rPr lang="en-US" dirty="0">
                <a:solidFill>
                  <a:schemeClr val="accent6">
                    <a:lumMod val="20000"/>
                    <a:lumOff val="80000"/>
                  </a:schemeClr>
                </a:solidFill>
              </a:rPr>
              <a:t>construction is considered to be grammatically incorrect. There are several methods to fix a comma splice. First of all you can use a period instead of the comma:</a:t>
            </a:r>
          </a:p>
          <a:p>
            <a:r>
              <a:rPr lang="en-US" dirty="0" smtClean="0">
                <a:solidFill>
                  <a:schemeClr val="accent6">
                    <a:lumMod val="20000"/>
                    <a:lumOff val="80000"/>
                  </a:schemeClr>
                </a:solidFill>
                <a:effectLst/>
              </a:rPr>
              <a:t>They have a course of economics here. The students like it.</a:t>
            </a:r>
          </a:p>
          <a:p>
            <a:endParaRPr lang="tr-TR" dirty="0" smtClean="0">
              <a:solidFill>
                <a:schemeClr val="accent6">
                  <a:lumMod val="20000"/>
                  <a:lumOff val="80000"/>
                </a:schemeClr>
              </a:solidFill>
            </a:endParaRPr>
          </a:p>
          <a:p>
            <a:r>
              <a:rPr lang="en-US" dirty="0" smtClean="0">
                <a:solidFill>
                  <a:schemeClr val="accent6">
                    <a:lumMod val="20000"/>
                    <a:lumOff val="80000"/>
                  </a:schemeClr>
                </a:solidFill>
              </a:rPr>
              <a:t>Secondly</a:t>
            </a:r>
            <a:r>
              <a:rPr lang="en-US" dirty="0">
                <a:solidFill>
                  <a:schemeClr val="accent6">
                    <a:lumMod val="20000"/>
                    <a:lumOff val="80000"/>
                  </a:schemeClr>
                </a:solidFill>
              </a:rPr>
              <a:t>, you can add a </a:t>
            </a:r>
            <a:r>
              <a:rPr lang="en-US" dirty="0" err="1">
                <a:solidFill>
                  <a:schemeClr val="accent6">
                    <a:lumMod val="20000"/>
                    <a:lumOff val="80000"/>
                  </a:schemeClr>
                </a:solidFill>
              </a:rPr>
              <a:t>co-ordinating</a:t>
            </a:r>
            <a:r>
              <a:rPr lang="en-US" dirty="0">
                <a:solidFill>
                  <a:schemeClr val="accent6">
                    <a:lumMod val="20000"/>
                    <a:lumOff val="80000"/>
                  </a:schemeClr>
                </a:solidFill>
              </a:rPr>
              <a:t> conjunction to the second clause:</a:t>
            </a:r>
          </a:p>
          <a:p>
            <a:r>
              <a:rPr lang="en-US" dirty="0" smtClean="0">
                <a:solidFill>
                  <a:schemeClr val="accent6">
                    <a:lumMod val="20000"/>
                    <a:lumOff val="80000"/>
                  </a:schemeClr>
                </a:solidFill>
                <a:effectLst/>
              </a:rPr>
              <a:t>They have a course of economics here, and the students like it.</a:t>
            </a:r>
          </a:p>
          <a:p>
            <a:endParaRPr lang="tr-TR" dirty="0"/>
          </a:p>
        </p:txBody>
      </p:sp>
    </p:spTree>
    <p:extLst>
      <p:ext uri="{BB962C8B-B14F-4D97-AF65-F5344CB8AC3E}">
        <p14:creationId xmlns:p14="http://schemas.microsoft.com/office/powerpoint/2010/main" val="2384768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a:bodyPr>
          <a:lstStyle/>
          <a:p>
            <a:r>
              <a:rPr lang="en-US" sz="2800" dirty="0">
                <a:solidFill>
                  <a:schemeClr val="accent6">
                    <a:lumMod val="20000"/>
                    <a:lumOff val="80000"/>
                  </a:schemeClr>
                </a:solidFill>
              </a:rPr>
              <a:t>The other methods for fixing the comma splice are less intuitive. You can substitute the comma with a semicolon (keep in mind that the semicolon binds two clauses more closely than the period) or you can use a subordinating conjunction that will make the two causes dependent.</a:t>
            </a:r>
          </a:p>
          <a:p>
            <a:r>
              <a:rPr lang="en-US" sz="2800" dirty="0" smtClean="0">
                <a:solidFill>
                  <a:schemeClr val="accent6">
                    <a:lumMod val="20000"/>
                    <a:lumOff val="80000"/>
                  </a:schemeClr>
                </a:solidFill>
                <a:effectLst/>
              </a:rPr>
              <a:t>They have a course of economics here because the students like it.</a:t>
            </a:r>
          </a:p>
          <a:p>
            <a:endParaRPr lang="tr-TR" dirty="0"/>
          </a:p>
        </p:txBody>
      </p:sp>
    </p:spTree>
    <p:extLst>
      <p:ext uri="{BB962C8B-B14F-4D97-AF65-F5344CB8AC3E}">
        <p14:creationId xmlns:p14="http://schemas.microsoft.com/office/powerpoint/2010/main" val="568312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sz="3200" dirty="0" smtClean="0">
                <a:solidFill>
                  <a:schemeClr val="accent6">
                    <a:lumMod val="20000"/>
                    <a:lumOff val="80000"/>
                  </a:schemeClr>
                </a:solidFill>
              </a:rPr>
              <a:t>A Run-on </a:t>
            </a:r>
            <a:r>
              <a:rPr lang="tr-TR" sz="3200" dirty="0" err="1" smtClean="0">
                <a:solidFill>
                  <a:schemeClr val="accent6">
                    <a:lumMod val="20000"/>
                    <a:lumOff val="80000"/>
                  </a:schemeClr>
                </a:solidFill>
              </a:rPr>
              <a:t>Sentence</a:t>
            </a:r>
            <a:endParaRPr lang="tr-TR" sz="3200" dirty="0">
              <a:solidFill>
                <a:schemeClr val="accent6">
                  <a:lumMod val="20000"/>
                  <a:lumOff val="80000"/>
                </a:schemeClr>
              </a:solidFill>
            </a:endParaRPr>
          </a:p>
        </p:txBody>
      </p:sp>
      <p:sp>
        <p:nvSpPr>
          <p:cNvPr id="3" name="İçerik Yer Tutucusu 2"/>
          <p:cNvSpPr>
            <a:spLocks noGrp="1"/>
          </p:cNvSpPr>
          <p:nvPr>
            <p:ph idx="1"/>
          </p:nvPr>
        </p:nvSpPr>
        <p:spPr/>
        <p:txBody>
          <a:bodyPr>
            <a:normAutofit/>
          </a:bodyPr>
          <a:lstStyle/>
          <a:p>
            <a:r>
              <a:rPr lang="en-US" sz="2400" dirty="0">
                <a:solidFill>
                  <a:schemeClr val="accent6">
                    <a:lumMod val="20000"/>
                    <a:lumOff val="80000"/>
                  </a:schemeClr>
                </a:solidFill>
              </a:rPr>
              <a:t>A run-on sentence is a common writing error. When two or more sentences are combined incorrectly in one sentence, the result is a run-on sentence.</a:t>
            </a:r>
          </a:p>
          <a:p>
            <a:r>
              <a:rPr lang="en-US" sz="2400" b="1" dirty="0">
                <a:solidFill>
                  <a:schemeClr val="accent6">
                    <a:lumMod val="20000"/>
                    <a:lumOff val="80000"/>
                  </a:schemeClr>
                </a:solidFill>
              </a:rPr>
              <a:t/>
            </a:r>
            <a:br>
              <a:rPr lang="en-US" sz="2400" b="1" dirty="0">
                <a:solidFill>
                  <a:schemeClr val="accent6">
                    <a:lumMod val="20000"/>
                    <a:lumOff val="80000"/>
                  </a:schemeClr>
                </a:solidFill>
              </a:rPr>
            </a:br>
            <a:r>
              <a:rPr lang="en-US" sz="2400" b="1" dirty="0">
                <a:solidFill>
                  <a:schemeClr val="accent6">
                    <a:lumMod val="20000"/>
                    <a:lumOff val="80000"/>
                  </a:schemeClr>
                </a:solidFill>
              </a:rPr>
              <a:t>Example</a:t>
            </a:r>
            <a:endParaRPr lang="en-US" sz="2400" dirty="0">
              <a:solidFill>
                <a:schemeClr val="accent6">
                  <a:lumMod val="20000"/>
                  <a:lumOff val="80000"/>
                </a:schemeClr>
              </a:solidFill>
            </a:endParaRPr>
          </a:p>
          <a:p>
            <a:r>
              <a:rPr lang="en-US" sz="2400" dirty="0">
                <a:solidFill>
                  <a:schemeClr val="accent6">
                    <a:lumMod val="20000"/>
                    <a:lumOff val="80000"/>
                  </a:schemeClr>
                </a:solidFill>
              </a:rPr>
              <a:t>Sentence #1: The student wants to pass his test.</a:t>
            </a:r>
            <a:br>
              <a:rPr lang="en-US" sz="2400" dirty="0">
                <a:solidFill>
                  <a:schemeClr val="accent6">
                    <a:lumMod val="20000"/>
                    <a:lumOff val="80000"/>
                  </a:schemeClr>
                </a:solidFill>
              </a:rPr>
            </a:br>
            <a:r>
              <a:rPr lang="en-US" sz="2400" dirty="0">
                <a:solidFill>
                  <a:schemeClr val="accent6">
                    <a:lumMod val="20000"/>
                    <a:lumOff val="80000"/>
                  </a:schemeClr>
                </a:solidFill>
              </a:rPr>
              <a:t>Sentence #2: He studies every night.</a:t>
            </a:r>
            <a:br>
              <a:rPr lang="en-US" sz="2400" dirty="0">
                <a:solidFill>
                  <a:schemeClr val="accent6">
                    <a:lumMod val="20000"/>
                    <a:lumOff val="80000"/>
                  </a:schemeClr>
                </a:solidFill>
              </a:rPr>
            </a:br>
            <a:r>
              <a:rPr lang="en-US" sz="2400" dirty="0">
                <a:solidFill>
                  <a:schemeClr val="accent6">
                    <a:lumMod val="20000"/>
                    <a:lumOff val="80000"/>
                  </a:schemeClr>
                </a:solidFill>
              </a:rPr>
              <a:t>Run-on: The student wants to pass his test he studies every night.</a:t>
            </a:r>
          </a:p>
          <a:p>
            <a:endParaRPr lang="tr-TR" sz="2400" dirty="0">
              <a:solidFill>
                <a:schemeClr val="accent6">
                  <a:lumMod val="20000"/>
                  <a:lumOff val="80000"/>
                </a:schemeClr>
              </a:solidFill>
            </a:endParaRPr>
          </a:p>
        </p:txBody>
      </p:sp>
    </p:spTree>
    <p:extLst>
      <p:ext uri="{BB962C8B-B14F-4D97-AF65-F5344CB8AC3E}">
        <p14:creationId xmlns:p14="http://schemas.microsoft.com/office/powerpoint/2010/main" val="59074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346050"/>
          </a:xfrm>
        </p:spPr>
        <p:txBody>
          <a:bodyPr>
            <a:normAutofit fontScale="90000"/>
          </a:bodyPr>
          <a:lstStyle/>
          <a:p>
            <a:endParaRPr lang="tr-TR" dirty="0"/>
          </a:p>
        </p:txBody>
      </p:sp>
      <p:sp>
        <p:nvSpPr>
          <p:cNvPr id="3" name="İçerik Yer Tutucusu 2"/>
          <p:cNvSpPr>
            <a:spLocks noGrp="1"/>
          </p:cNvSpPr>
          <p:nvPr>
            <p:ph idx="1"/>
          </p:nvPr>
        </p:nvSpPr>
        <p:spPr>
          <a:xfrm>
            <a:off x="457200" y="836712"/>
            <a:ext cx="8229600" cy="5289451"/>
          </a:xfrm>
        </p:spPr>
        <p:txBody>
          <a:bodyPr>
            <a:normAutofit fontScale="77500" lnSpcReduction="20000"/>
          </a:bodyPr>
          <a:lstStyle/>
          <a:p>
            <a:r>
              <a:rPr lang="en-US" b="1" dirty="0" smtClean="0">
                <a:solidFill>
                  <a:schemeClr val="accent6">
                    <a:lumMod val="20000"/>
                    <a:lumOff val="80000"/>
                  </a:schemeClr>
                </a:solidFill>
              </a:rPr>
              <a:t>Explanation</a:t>
            </a:r>
            <a:endParaRPr lang="tr-TR" b="1" dirty="0" smtClean="0">
              <a:solidFill>
                <a:schemeClr val="accent6">
                  <a:lumMod val="20000"/>
                  <a:lumOff val="80000"/>
                </a:schemeClr>
              </a:solidFill>
            </a:endParaRPr>
          </a:p>
          <a:p>
            <a:endParaRPr lang="en-US" dirty="0">
              <a:solidFill>
                <a:schemeClr val="accent6">
                  <a:lumMod val="20000"/>
                  <a:lumOff val="80000"/>
                </a:schemeClr>
              </a:solidFill>
            </a:endParaRPr>
          </a:p>
          <a:p>
            <a:r>
              <a:rPr lang="en-US" dirty="0">
                <a:solidFill>
                  <a:schemeClr val="accent6">
                    <a:lumMod val="20000"/>
                    <a:lumOff val="80000"/>
                  </a:schemeClr>
                </a:solidFill>
              </a:rPr>
              <a:t>A run-on is caused by:</a:t>
            </a:r>
          </a:p>
          <a:p>
            <a:r>
              <a:rPr lang="en-US" dirty="0">
                <a:solidFill>
                  <a:schemeClr val="accent6">
                    <a:lumMod val="20000"/>
                    <a:lumOff val="80000"/>
                  </a:schemeClr>
                </a:solidFill>
              </a:rPr>
              <a:t>incorrect punctuation.</a:t>
            </a:r>
          </a:p>
          <a:p>
            <a:r>
              <a:rPr lang="en-US" dirty="0">
                <a:solidFill>
                  <a:schemeClr val="accent6">
                    <a:lumMod val="20000"/>
                    <a:lumOff val="80000"/>
                  </a:schemeClr>
                </a:solidFill>
              </a:rPr>
              <a:t>incorrect use of linking words.</a:t>
            </a:r>
          </a:p>
          <a:p>
            <a:r>
              <a:rPr lang="en-US" dirty="0">
                <a:solidFill>
                  <a:schemeClr val="accent6">
                    <a:lumMod val="20000"/>
                    <a:lumOff val="80000"/>
                  </a:schemeClr>
                </a:solidFill>
              </a:rPr>
              <a:t>absence of linking words.</a:t>
            </a:r>
          </a:p>
          <a:p>
            <a:r>
              <a:rPr lang="en-US" dirty="0">
                <a:solidFill>
                  <a:schemeClr val="accent6">
                    <a:lumMod val="20000"/>
                    <a:lumOff val="80000"/>
                  </a:schemeClr>
                </a:solidFill>
              </a:rPr>
              <a:t>You can recognize a run-on error by looking at the sentence and answering the following questions:</a:t>
            </a:r>
          </a:p>
          <a:p>
            <a:r>
              <a:rPr lang="en-US" dirty="0">
                <a:solidFill>
                  <a:schemeClr val="accent6">
                    <a:lumMod val="20000"/>
                    <a:lumOff val="80000"/>
                  </a:schemeClr>
                </a:solidFill>
              </a:rPr>
              <a:t>Is there more than one subject? If yes, then:</a:t>
            </a:r>
          </a:p>
          <a:p>
            <a:r>
              <a:rPr lang="en-US" dirty="0">
                <a:solidFill>
                  <a:schemeClr val="accent6">
                    <a:lumMod val="20000"/>
                    <a:lumOff val="80000"/>
                  </a:schemeClr>
                </a:solidFill>
              </a:rPr>
              <a:t>Is there more than one verb? If yes, then:</a:t>
            </a:r>
          </a:p>
          <a:p>
            <a:r>
              <a:rPr lang="en-US" dirty="0">
                <a:solidFill>
                  <a:schemeClr val="accent6">
                    <a:lumMod val="20000"/>
                    <a:lumOff val="80000"/>
                  </a:schemeClr>
                </a:solidFill>
              </a:rPr>
              <a:t>Is there more than one independent clause? If yes, then:</a:t>
            </a:r>
          </a:p>
          <a:p>
            <a:r>
              <a:rPr lang="en-US" dirty="0">
                <a:solidFill>
                  <a:schemeClr val="accent6">
                    <a:lumMod val="20000"/>
                    <a:lumOff val="80000"/>
                  </a:schemeClr>
                </a:solidFill>
              </a:rPr>
              <a:t>Are the clauses joined by a comma and a linking word OR by a semicolon? If no, then:</a:t>
            </a:r>
          </a:p>
          <a:p>
            <a:r>
              <a:rPr lang="en-US" dirty="0">
                <a:solidFill>
                  <a:schemeClr val="accent6">
                    <a:lumMod val="20000"/>
                    <a:lumOff val="80000"/>
                  </a:schemeClr>
                </a:solidFill>
              </a:rPr>
              <a:t>The sentence is a </a:t>
            </a:r>
            <a:r>
              <a:rPr lang="en-US" b="1" dirty="0">
                <a:solidFill>
                  <a:schemeClr val="accent6">
                    <a:lumMod val="20000"/>
                    <a:lumOff val="80000"/>
                  </a:schemeClr>
                </a:solidFill>
              </a:rPr>
              <a:t>run-on</a:t>
            </a:r>
            <a:r>
              <a:rPr lang="en-US" dirty="0">
                <a:solidFill>
                  <a:schemeClr val="accent6">
                    <a:lumMod val="20000"/>
                    <a:lumOff val="80000"/>
                  </a:schemeClr>
                </a:solidFill>
              </a:rPr>
              <a:t>.</a:t>
            </a:r>
          </a:p>
          <a:p>
            <a:endParaRPr lang="tr-TR" dirty="0"/>
          </a:p>
        </p:txBody>
      </p:sp>
    </p:spTree>
    <p:extLst>
      <p:ext uri="{BB962C8B-B14F-4D97-AF65-F5344CB8AC3E}">
        <p14:creationId xmlns:p14="http://schemas.microsoft.com/office/powerpoint/2010/main" val="2545071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a:bodyPr>
          <a:lstStyle/>
          <a:p>
            <a:r>
              <a:rPr lang="en-US" dirty="0">
                <a:solidFill>
                  <a:schemeClr val="accent6">
                    <a:lumMod val="20000"/>
                    <a:lumOff val="80000"/>
                  </a:schemeClr>
                </a:solidFill>
              </a:rPr>
              <a:t>You can correct run-on errors by:</a:t>
            </a:r>
          </a:p>
          <a:p>
            <a:r>
              <a:rPr lang="en-US" dirty="0">
                <a:solidFill>
                  <a:schemeClr val="accent6">
                    <a:lumMod val="20000"/>
                    <a:lumOff val="80000"/>
                  </a:schemeClr>
                </a:solidFill>
              </a:rPr>
              <a:t>separating the ideas into two or more sentences, OR</a:t>
            </a:r>
          </a:p>
          <a:p>
            <a:r>
              <a:rPr lang="en-US" dirty="0">
                <a:solidFill>
                  <a:schemeClr val="accent6">
                    <a:lumMod val="20000"/>
                    <a:lumOff val="80000"/>
                  </a:schemeClr>
                </a:solidFill>
              </a:rPr>
              <a:t>using a comma and a linking word, OR</a:t>
            </a:r>
          </a:p>
          <a:p>
            <a:r>
              <a:rPr lang="en-US" dirty="0">
                <a:solidFill>
                  <a:schemeClr val="accent6">
                    <a:lumMod val="20000"/>
                    <a:lumOff val="80000"/>
                  </a:schemeClr>
                </a:solidFill>
              </a:rPr>
              <a:t>using a semi-colon (</a:t>
            </a:r>
            <a:r>
              <a:rPr lang="en-US" b="1" dirty="0">
                <a:solidFill>
                  <a:schemeClr val="accent6">
                    <a:lumMod val="20000"/>
                    <a:lumOff val="80000"/>
                  </a:schemeClr>
                </a:solidFill>
              </a:rPr>
              <a:t>;</a:t>
            </a:r>
            <a:r>
              <a:rPr lang="en-US" dirty="0">
                <a:solidFill>
                  <a:schemeClr val="accent6">
                    <a:lumMod val="20000"/>
                    <a:lumOff val="80000"/>
                  </a:schemeClr>
                </a:solidFill>
              </a:rPr>
              <a:t>), OR</a:t>
            </a:r>
          </a:p>
          <a:p>
            <a:r>
              <a:rPr lang="en-US" dirty="0">
                <a:solidFill>
                  <a:schemeClr val="accent6">
                    <a:lumMod val="20000"/>
                    <a:lumOff val="80000"/>
                  </a:schemeClr>
                </a:solidFill>
              </a:rPr>
              <a:t>using a linking word with a semi-colon and a comma.</a:t>
            </a:r>
          </a:p>
          <a:p>
            <a:endParaRPr lang="tr-TR" dirty="0"/>
          </a:p>
        </p:txBody>
      </p:sp>
    </p:spTree>
    <p:extLst>
      <p:ext uri="{BB962C8B-B14F-4D97-AF65-F5344CB8AC3E}">
        <p14:creationId xmlns:p14="http://schemas.microsoft.com/office/powerpoint/2010/main" val="548721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1138138"/>
          </a:xfrm>
        </p:spPr>
        <p:txBody>
          <a:bodyPr>
            <a:normAutofit fontScale="90000"/>
          </a:bodyPr>
          <a:lstStyle/>
          <a:p>
            <a:r>
              <a:rPr lang="tr-TR" dirty="0" smtClean="0">
                <a:solidFill>
                  <a:schemeClr val="accent6">
                    <a:lumMod val="20000"/>
                    <a:lumOff val="80000"/>
                  </a:schemeClr>
                </a:solidFill>
              </a:rPr>
              <a:t/>
            </a:r>
            <a:br>
              <a:rPr lang="tr-TR" dirty="0" smtClean="0">
                <a:solidFill>
                  <a:schemeClr val="accent6">
                    <a:lumMod val="20000"/>
                    <a:lumOff val="80000"/>
                  </a:schemeClr>
                </a:solidFill>
              </a:rPr>
            </a:br>
            <a:r>
              <a:rPr lang="tr-TR" dirty="0" err="1" smtClean="0">
                <a:solidFill>
                  <a:schemeClr val="accent6">
                    <a:lumMod val="20000"/>
                    <a:lumOff val="80000"/>
                  </a:schemeClr>
                </a:solidFill>
              </a:rPr>
              <a:t>Non-parallel</a:t>
            </a:r>
            <a:r>
              <a:rPr lang="tr-TR" dirty="0" smtClean="0">
                <a:solidFill>
                  <a:schemeClr val="accent6">
                    <a:lumMod val="20000"/>
                    <a:lumOff val="80000"/>
                  </a:schemeClr>
                </a:solidFill>
              </a:rPr>
              <a:t> </a:t>
            </a:r>
            <a:r>
              <a:rPr lang="tr-TR" dirty="0" err="1" smtClean="0">
                <a:solidFill>
                  <a:schemeClr val="accent6">
                    <a:lumMod val="20000"/>
                    <a:lumOff val="80000"/>
                  </a:schemeClr>
                </a:solidFill>
              </a:rPr>
              <a:t>Sentence</a:t>
            </a:r>
            <a:r>
              <a:rPr lang="tr-TR" dirty="0" smtClean="0">
                <a:solidFill>
                  <a:schemeClr val="accent6">
                    <a:lumMod val="20000"/>
                    <a:lumOff val="80000"/>
                  </a:schemeClr>
                </a:solidFill>
              </a:rPr>
              <a:t> </a:t>
            </a:r>
            <a:r>
              <a:rPr lang="tr-TR" dirty="0" err="1" smtClean="0">
                <a:solidFill>
                  <a:schemeClr val="accent6">
                    <a:lumMod val="20000"/>
                    <a:lumOff val="80000"/>
                  </a:schemeClr>
                </a:solidFill>
              </a:rPr>
              <a:t>Errors</a:t>
            </a:r>
            <a:r>
              <a:rPr lang="tr-TR" dirty="0" smtClean="0">
                <a:solidFill>
                  <a:schemeClr val="accent6">
                    <a:lumMod val="20000"/>
                    <a:lumOff val="80000"/>
                  </a:schemeClr>
                </a:solidFill>
              </a:rPr>
              <a:t/>
            </a:r>
            <a:br>
              <a:rPr lang="tr-TR" dirty="0" smtClean="0">
                <a:solidFill>
                  <a:schemeClr val="accent6">
                    <a:lumMod val="20000"/>
                    <a:lumOff val="80000"/>
                  </a:schemeClr>
                </a:solidFill>
              </a:rPr>
            </a:br>
            <a:endParaRPr lang="tr-TR" dirty="0"/>
          </a:p>
        </p:txBody>
      </p:sp>
      <p:sp>
        <p:nvSpPr>
          <p:cNvPr id="3" name="İçerik Yer Tutucusu 2"/>
          <p:cNvSpPr>
            <a:spLocks noGrp="1"/>
          </p:cNvSpPr>
          <p:nvPr>
            <p:ph idx="1"/>
          </p:nvPr>
        </p:nvSpPr>
        <p:spPr/>
        <p:txBody>
          <a:bodyPr>
            <a:normAutofit fontScale="85000" lnSpcReduction="20000"/>
          </a:bodyPr>
          <a:lstStyle/>
          <a:p>
            <a:r>
              <a:rPr lang="en-US" dirty="0">
                <a:solidFill>
                  <a:schemeClr val="accent6">
                    <a:lumMod val="20000"/>
                    <a:lumOff val="80000"/>
                  </a:schemeClr>
                </a:solidFill>
              </a:rPr>
              <a:t>In fiction writing, a parallel sentence means there is a balance of sentence structure. That means that similar words, phrases, or clauses should be the same in a list within a sentence and the way to join parallel structures is with the use of coordinating conjunctions such as "and" or "or." It probably sounds more complicated than it actually is.  The balance is lost when a mixture of gerunds (words with ‘</a:t>
            </a:r>
            <a:r>
              <a:rPr lang="en-US" dirty="0" err="1">
                <a:solidFill>
                  <a:schemeClr val="accent6">
                    <a:lumMod val="20000"/>
                    <a:lumOff val="80000"/>
                  </a:schemeClr>
                </a:solidFill>
              </a:rPr>
              <a:t>ing</a:t>
            </a:r>
            <a:r>
              <a:rPr lang="en-US" dirty="0">
                <a:solidFill>
                  <a:schemeClr val="accent6">
                    <a:lumMod val="20000"/>
                    <a:lumOff val="80000"/>
                  </a:schemeClr>
                </a:solidFill>
              </a:rPr>
              <a:t>’) and verb forms are put together. Take these examples:</a:t>
            </a: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b="1" dirty="0">
                <a:solidFill>
                  <a:schemeClr val="accent6">
                    <a:lumMod val="20000"/>
                    <a:lumOff val="80000"/>
                  </a:schemeClr>
                </a:solidFill>
              </a:rPr>
              <a:t>He liked to run, to keep fit, and swimming.</a:t>
            </a: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b="1" dirty="0">
                <a:solidFill>
                  <a:schemeClr val="accent6">
                    <a:lumMod val="20000"/>
                    <a:lumOff val="80000"/>
                  </a:schemeClr>
                </a:solidFill>
              </a:rPr>
              <a:t>He liked swimming and to keep fit.</a:t>
            </a:r>
            <a:endParaRPr lang="tr-TR" dirty="0">
              <a:solidFill>
                <a:schemeClr val="accent6">
                  <a:lumMod val="20000"/>
                  <a:lumOff val="80000"/>
                </a:schemeClr>
              </a:solidFill>
            </a:endParaRPr>
          </a:p>
        </p:txBody>
      </p:sp>
    </p:spTree>
    <p:extLst>
      <p:ext uri="{BB962C8B-B14F-4D97-AF65-F5344CB8AC3E}">
        <p14:creationId xmlns:p14="http://schemas.microsoft.com/office/powerpoint/2010/main" val="4007294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4638"/>
            <a:ext cx="8229600" cy="634082"/>
          </a:xfrm>
        </p:spPr>
        <p:txBody>
          <a:bodyPr>
            <a:normAutofit fontScale="90000"/>
          </a:bodyPr>
          <a:lstStyle/>
          <a:p>
            <a:endParaRPr lang="tr-TR"/>
          </a:p>
        </p:txBody>
      </p:sp>
      <p:sp>
        <p:nvSpPr>
          <p:cNvPr id="3" name="İçerik Yer Tutucusu 2"/>
          <p:cNvSpPr>
            <a:spLocks noGrp="1"/>
          </p:cNvSpPr>
          <p:nvPr>
            <p:ph idx="1"/>
          </p:nvPr>
        </p:nvSpPr>
        <p:spPr>
          <a:xfrm>
            <a:off x="457200" y="1268760"/>
            <a:ext cx="8229600" cy="4857403"/>
          </a:xfrm>
        </p:spPr>
        <p:txBody>
          <a:bodyPr>
            <a:normAutofit lnSpcReduction="10000"/>
          </a:bodyPr>
          <a:lstStyle/>
          <a:p>
            <a:r>
              <a:rPr lang="en-US" dirty="0">
                <a:solidFill>
                  <a:schemeClr val="accent6">
                    <a:lumMod val="20000"/>
                    <a:lumOff val="80000"/>
                  </a:schemeClr>
                </a:solidFill>
              </a:rPr>
              <a:t>The sentence has the verb form (to run) combined with a gerund (swimming) and causes an unbalanced sentence structure. The second sentence has the gerund first in the list, followed by the gerund. To maintain the balance, both sentences could be written as follows:</a:t>
            </a: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b="1" dirty="0">
                <a:solidFill>
                  <a:schemeClr val="accent6">
                    <a:lumMod val="20000"/>
                    <a:lumOff val="80000"/>
                  </a:schemeClr>
                </a:solidFill>
              </a:rPr>
              <a:t>He liked to run, to keep fit, and to swim.</a:t>
            </a:r>
            <a:r>
              <a:rPr lang="en-US" dirty="0" smtClean="0">
                <a:solidFill>
                  <a:schemeClr val="accent6">
                    <a:lumMod val="20000"/>
                    <a:lumOff val="80000"/>
                  </a:schemeClr>
                </a:solidFill>
              </a:rPr>
              <a:t/>
            </a:r>
            <a:br>
              <a:rPr lang="en-US" dirty="0" smtClean="0">
                <a:solidFill>
                  <a:schemeClr val="accent6">
                    <a:lumMod val="20000"/>
                    <a:lumOff val="80000"/>
                  </a:schemeClr>
                </a:solidFill>
              </a:rPr>
            </a:br>
            <a:r>
              <a:rPr lang="en-US" b="1" dirty="0">
                <a:solidFill>
                  <a:schemeClr val="accent6">
                    <a:lumMod val="20000"/>
                    <a:lumOff val="80000"/>
                  </a:schemeClr>
                </a:solidFill>
              </a:rPr>
              <a:t>He liked to swim and to keep fit.</a:t>
            </a:r>
            <a:endParaRPr lang="tr-TR" dirty="0">
              <a:solidFill>
                <a:schemeClr val="accent6">
                  <a:lumMod val="20000"/>
                  <a:lumOff val="80000"/>
                </a:schemeClr>
              </a:solidFill>
            </a:endParaRPr>
          </a:p>
        </p:txBody>
      </p:sp>
    </p:spTree>
    <p:extLst>
      <p:ext uri="{BB962C8B-B14F-4D97-AF65-F5344CB8AC3E}">
        <p14:creationId xmlns:p14="http://schemas.microsoft.com/office/powerpoint/2010/main" val="2228543519"/>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616</Words>
  <Application>Microsoft Office PowerPoint</Application>
  <PresentationFormat>Ekran Gösterisi (4:3)</PresentationFormat>
  <Paragraphs>71</Paragraphs>
  <Slides>16</Slides>
  <Notes>0</Notes>
  <HiddenSlides>0</HiddenSlides>
  <MMClips>0</MMClips>
  <ScaleCrop>false</ScaleCrop>
  <HeadingPairs>
    <vt:vector size="4" baseType="variant">
      <vt:variant>
        <vt:lpstr>Tema</vt:lpstr>
      </vt:variant>
      <vt:variant>
        <vt:i4>1</vt:i4>
      </vt:variant>
      <vt:variant>
        <vt:lpstr>Slayt Başlıkları</vt:lpstr>
      </vt:variant>
      <vt:variant>
        <vt:i4>16</vt:i4>
      </vt:variant>
    </vt:vector>
  </HeadingPairs>
  <TitlesOfParts>
    <vt:vector size="17" baseType="lpstr">
      <vt:lpstr>Ofis Teması</vt:lpstr>
      <vt:lpstr>Sentential Errors In Writing</vt:lpstr>
      <vt:lpstr> The Comma Splice </vt:lpstr>
      <vt:lpstr>PowerPoint Sunusu</vt:lpstr>
      <vt:lpstr>PowerPoint Sunusu</vt:lpstr>
      <vt:lpstr>A Run-on Sentence</vt:lpstr>
      <vt:lpstr>PowerPoint Sunusu</vt:lpstr>
      <vt:lpstr>PowerPoint Sunusu</vt:lpstr>
      <vt:lpstr> Non-parallel Sentence Errors </vt:lpstr>
      <vt:lpstr>PowerPoint Sunusu</vt:lpstr>
      <vt:lpstr>PowerPoint Sunusu</vt:lpstr>
      <vt:lpstr> Sentence Frangments Errors </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Sentential Errors In Writing</dc:title>
  <dc:creator>OGUZBURUK</dc:creator>
  <cp:lastModifiedBy>OGUZBURUK</cp:lastModifiedBy>
  <cp:revision>4</cp:revision>
  <dcterms:created xsi:type="dcterms:W3CDTF">2012-10-19T07:00:57Z</dcterms:created>
  <dcterms:modified xsi:type="dcterms:W3CDTF">2012-10-19T07:43:40Z</dcterms:modified>
</cp:coreProperties>
</file>