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tr-T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r-TR"/>
          </a:p>
        </p:txBody>
      </p:sp>
      <p:sp>
        <p:nvSpPr>
          <p:cNvPr id="4" name="Date Placeholder 3"/>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tr-T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r-T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4"/>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r-T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Date Placeholder 6"/>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2"/>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tr-T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r-T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10F0C7-C95F-406B-A088-4631FC73AD17}" type="datetimeFigureOut">
              <a:rPr lang="tr-TR" smtClean="0"/>
              <a:pPr/>
              <a:t>18.10.2012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417E9F3-7521-46BC-A75B-FD676ADA6EAF}"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tr-T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10F0C7-C95F-406B-A088-4631FC73AD17}" type="datetimeFigureOut">
              <a:rPr lang="tr-TR" smtClean="0"/>
              <a:pPr/>
              <a:t>18.10.2012</a:t>
            </a:fld>
            <a:endParaRPr lang="tr-T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17E9F3-7521-46BC-A75B-FD676ADA6EAF}"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tr-TR" dirty="0" smtClean="0"/>
              <a:t>SIX COMMON MISTAKES IN WRITING</a:t>
            </a:r>
            <a:endParaRPr lang="tr-TR" dirty="0"/>
          </a:p>
        </p:txBody>
      </p:sp>
      <p:sp>
        <p:nvSpPr>
          <p:cNvPr id="3" name="Subtitle 2"/>
          <p:cNvSpPr>
            <a:spLocks noGrp="1"/>
          </p:cNvSpPr>
          <p:nvPr>
            <p:ph type="subTitle" idx="1"/>
          </p:nvPr>
        </p:nvSpPr>
        <p:spPr/>
        <p:txBody>
          <a:bodyPr/>
          <a:lstStyle/>
          <a:p>
            <a:endParaRPr lang="tr-T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b="1" dirty="0" smtClean="0"/>
              <a:t>Switching Tenses Unnecessarily</a:t>
            </a:r>
            <a:br>
              <a:rPr lang="tr-TR" b="1" dirty="0" smtClean="0"/>
            </a:br>
            <a:endParaRPr lang="tr-TR" dirty="0"/>
          </a:p>
        </p:txBody>
      </p:sp>
      <p:sp>
        <p:nvSpPr>
          <p:cNvPr id="3" name="Content Placeholder 2"/>
          <p:cNvSpPr>
            <a:spLocks noGrp="1"/>
          </p:cNvSpPr>
          <p:nvPr>
            <p:ph idx="1"/>
          </p:nvPr>
        </p:nvSpPr>
        <p:spPr/>
        <p:txBody>
          <a:bodyPr>
            <a:normAutofit/>
          </a:bodyPr>
          <a:lstStyle/>
          <a:p>
            <a:r>
              <a:rPr lang="en-US" sz="1800" dirty="0" smtClean="0">
                <a:latin typeface="Times New Roman" pitchFamily="18" charset="0"/>
                <a:cs typeface="Times New Roman" pitchFamily="18" charset="0"/>
              </a:rPr>
              <a:t>One of the more common problems seen in ESL writing is unnecessary switching between past, present and future tenses. Changing between verb tenses within a sentence can make it difficult for the reader to follow a piece of writing and should be avoided. An exception to this is when a time change must be shown.</a:t>
            </a:r>
            <a:endParaRPr lang="tr-TR" sz="1800" dirty="0" smtClean="0">
              <a:latin typeface="Times New Roman" pitchFamily="18" charset="0"/>
              <a:cs typeface="Times New Roman" pitchFamily="18" charset="0"/>
            </a:endParaRPr>
          </a:p>
          <a:p>
            <a:endParaRPr lang="tr-TR" sz="1800" dirty="0" smtClean="0"/>
          </a:p>
          <a:p>
            <a:r>
              <a:rPr lang="en-US" sz="1800" dirty="0" smtClean="0">
                <a:latin typeface="Times New Roman" pitchFamily="18" charset="0"/>
                <a:cs typeface="Times New Roman" pitchFamily="18" charset="0"/>
              </a:rPr>
              <a:t>To ensure that you avoid this problem, keep the following in mind:</a:t>
            </a:r>
          </a:p>
          <a:p>
            <a:r>
              <a:rPr lang="en-US" sz="1800" dirty="0" smtClean="0">
                <a:latin typeface="Times New Roman" pitchFamily="18" charset="0"/>
                <a:cs typeface="Times New Roman" pitchFamily="18" charset="0"/>
              </a:rPr>
              <a:t>In general, establish a primary tense and remain consistent with it at the sentence, paragraph and overall work level</a:t>
            </a:r>
          </a:p>
          <a:p>
            <a:r>
              <a:rPr lang="en-US" sz="1800" dirty="0" smtClean="0">
                <a:latin typeface="Times New Roman" pitchFamily="18" charset="0"/>
                <a:cs typeface="Times New Roman" pitchFamily="18" charset="0"/>
              </a:rPr>
              <a:t>Only change tenses when it is appropriate, e.g. when there is a time shift that must be shown</a:t>
            </a:r>
          </a:p>
          <a:p>
            <a:r>
              <a:rPr lang="en-US" sz="1800" dirty="0" smtClean="0">
                <a:latin typeface="Times New Roman" pitchFamily="18" charset="0"/>
                <a:cs typeface="Times New Roman" pitchFamily="18" charset="0"/>
              </a:rPr>
              <a:t>Reread your writing and consider what overall timeframe it is in - past, present or future</a:t>
            </a:r>
          </a:p>
          <a:p>
            <a:r>
              <a:rPr lang="en-US" sz="1800" dirty="0" smtClean="0">
                <a:latin typeface="Times New Roman" pitchFamily="18" charset="0"/>
                <a:cs typeface="Times New Roman" pitchFamily="18" charset="0"/>
              </a:rPr>
              <a:t>Pay close attention to your verbs and notice the tense they are in</a:t>
            </a:r>
          </a:p>
          <a:p>
            <a:endParaRPr lang="tr-TR"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b="1" dirty="0" smtClean="0"/>
              <a:t>Excessively Long </a:t>
            </a:r>
            <a:r>
              <a:rPr lang="tr-TR" b="1" dirty="0"/>
              <a:t>P</a:t>
            </a:r>
            <a:r>
              <a:rPr lang="tr-TR" b="1" dirty="0" smtClean="0"/>
              <a:t>aragraphs</a:t>
            </a:r>
            <a:br>
              <a:rPr lang="tr-TR" b="1" dirty="0" smtClean="0"/>
            </a:br>
            <a:endParaRPr lang="tr-TR" dirty="0"/>
          </a:p>
        </p:txBody>
      </p:sp>
      <p:sp>
        <p:nvSpPr>
          <p:cNvPr id="3" name="Content Placeholder 2"/>
          <p:cNvSpPr>
            <a:spLocks noGrp="1"/>
          </p:cNvSpPr>
          <p:nvPr>
            <p:ph idx="1"/>
          </p:nvPr>
        </p:nvSpPr>
        <p:spPr/>
        <p:txBody>
          <a:bodyPr>
            <a:normAutofit/>
          </a:bodyPr>
          <a:lstStyle/>
          <a:p>
            <a:r>
              <a:rPr lang="en-US" sz="1800" dirty="0" smtClean="0">
                <a:latin typeface="Times New Roman" pitchFamily="18" charset="0"/>
                <a:cs typeface="Times New Roman" pitchFamily="18" charset="0"/>
              </a:rPr>
              <a:t>While there is no set rule for the number of sentences a paragraph should contain, it is possible to have paragraphs that are too long. Excessively long paragraphs are one of the more common problems seen in ESL writing. The problem can easily be avoided if you adopt a conscious attitude towards it.</a:t>
            </a:r>
            <a:endParaRPr lang="tr-TR" sz="1800" dirty="0" smtClean="0">
              <a:latin typeface="Times New Roman" pitchFamily="18" charset="0"/>
              <a:cs typeface="Times New Roman" pitchFamily="18" charset="0"/>
            </a:endParaRPr>
          </a:p>
          <a:p>
            <a:endParaRPr lang="tr-TR" sz="1800" dirty="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Practical tip</a:t>
            </a:r>
            <a:r>
              <a:rPr lang="en-US" sz="1800" dirty="0" smtClean="0">
                <a:latin typeface="Times New Roman" pitchFamily="18" charset="0"/>
                <a:cs typeface="Times New Roman" pitchFamily="18" charset="0"/>
              </a:rPr>
              <a:t>: As a rule of thumb, two to five paragraphs per A4 page works well (assuming single line spacing). Also, try to keep each paragraph to a single main idea or topic. </a:t>
            </a:r>
            <a:endParaRPr lang="tr-TR" sz="1800" dirty="0" smtClean="0">
              <a:latin typeface="Times New Roman" pitchFamily="18" charset="0"/>
              <a:cs typeface="Times New Roman" pitchFamily="18" charset="0"/>
            </a:endParaRPr>
          </a:p>
          <a:p>
            <a:endParaRPr lang="tr-TR"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Inconsistency in </a:t>
            </a:r>
            <a:r>
              <a:rPr lang="tr-TR" b="1" dirty="0" smtClean="0"/>
              <a:t>S</a:t>
            </a:r>
            <a:r>
              <a:rPr lang="en-US" b="1" dirty="0" err="1" smtClean="0"/>
              <a:t>pelling</a:t>
            </a:r>
            <a:r>
              <a:rPr lang="en-US" b="1" dirty="0" smtClean="0"/>
              <a:t> </a:t>
            </a:r>
            <a:r>
              <a:rPr lang="tr-TR" b="1" dirty="0" smtClean="0"/>
              <a:t>S</a:t>
            </a:r>
            <a:r>
              <a:rPr lang="en-US" b="1" dirty="0" err="1" smtClean="0"/>
              <a:t>tyle</a:t>
            </a:r>
            <a:r>
              <a:rPr lang="en-US" b="1" dirty="0" smtClean="0"/>
              <a:t> </a:t>
            </a:r>
            <a:r>
              <a:rPr lang="tr-TR" b="1" dirty="0" smtClean="0"/>
              <a:t>  </a:t>
            </a:r>
            <a:r>
              <a:rPr lang="en-US" b="1" dirty="0" smtClean="0"/>
              <a:t>(UK/US English)</a:t>
            </a:r>
            <a:br>
              <a:rPr lang="en-US" b="1" dirty="0" smtClean="0"/>
            </a:br>
            <a:endParaRPr lang="tr-TR" dirty="0"/>
          </a:p>
        </p:txBody>
      </p:sp>
      <p:sp>
        <p:nvSpPr>
          <p:cNvPr id="3" name="Content Placeholder 2"/>
          <p:cNvSpPr>
            <a:spLocks noGrp="1"/>
          </p:cNvSpPr>
          <p:nvPr>
            <p:ph idx="1"/>
          </p:nvPr>
        </p:nvSpPr>
        <p:spPr/>
        <p:txBody>
          <a:bodyPr>
            <a:normAutofit/>
          </a:bodyPr>
          <a:lstStyle/>
          <a:p>
            <a:r>
              <a:rPr lang="en-US" sz="1800" dirty="0" smtClean="0">
                <a:latin typeface="Times New Roman" pitchFamily="18" charset="0"/>
                <a:cs typeface="Times New Roman" pitchFamily="18" charset="0"/>
              </a:rPr>
              <a:t>The subtle spelling differences between British English </a:t>
            </a:r>
            <a:r>
              <a:rPr lang="en-US" sz="1800" dirty="0" smtClean="0">
                <a:latin typeface="Times New Roman" pitchFamily="18" charset="0"/>
                <a:cs typeface="Times New Roman" pitchFamily="18" charset="0"/>
              </a:rPr>
              <a:t>(</a:t>
            </a:r>
            <a:r>
              <a:rPr lang="tr-TR" sz="1800" dirty="0" smtClean="0">
                <a:latin typeface="Times New Roman" pitchFamily="18" charset="0"/>
                <a:cs typeface="Times New Roman" pitchFamily="18" charset="0"/>
              </a:rPr>
              <a:t>BrE</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and American </a:t>
            </a:r>
            <a:r>
              <a:rPr lang="tr-TR" sz="1800" dirty="0" smtClean="0">
                <a:latin typeface="Times New Roman" pitchFamily="18" charset="0"/>
                <a:cs typeface="Times New Roman" pitchFamily="18" charset="0"/>
              </a:rPr>
              <a:t>English (AmE</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spelling can be difficult for ESL writers to spot. It is important, however, that you write in the appropriate spelling style for your audience and that you remain consistent. </a:t>
            </a:r>
          </a:p>
          <a:p>
            <a:r>
              <a:rPr lang="en-US" sz="1800" dirty="0" smtClean="0">
                <a:latin typeface="Times New Roman" pitchFamily="18" charset="0"/>
                <a:cs typeface="Times New Roman" pitchFamily="18" charset="0"/>
              </a:rPr>
              <a:t>A common issue found in ESL writing is for the author to interchange between UK and US English spelling, i.e. they spell some words in the British form and others in the American. The most frequent instances are:  </a:t>
            </a:r>
          </a:p>
          <a:p>
            <a:r>
              <a:rPr lang="en-US" sz="1800" b="1" dirty="0" smtClean="0">
                <a:latin typeface="Times New Roman" pitchFamily="18" charset="0"/>
                <a:cs typeface="Times New Roman" pitchFamily="18" charset="0"/>
              </a:rPr>
              <a:t>-our</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t>
            </a:r>
            <a:r>
              <a:rPr lang="tr-TR" sz="1800" dirty="0" smtClean="0">
                <a:latin typeface="Times New Roman" pitchFamily="18" charset="0"/>
                <a:cs typeface="Times New Roman" pitchFamily="18" charset="0"/>
              </a:rPr>
              <a:t>BrE</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and </a:t>
            </a:r>
            <a:r>
              <a:rPr lang="en-US" sz="1800" b="1" dirty="0" smtClean="0">
                <a:latin typeface="Times New Roman" pitchFamily="18" charset="0"/>
                <a:cs typeface="Times New Roman" pitchFamily="18" charset="0"/>
              </a:rPr>
              <a:t>-or</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t>
            </a:r>
            <a:r>
              <a:rPr lang="tr-TR" sz="1800" dirty="0" smtClean="0">
                <a:latin typeface="Times New Roman" pitchFamily="18" charset="0"/>
                <a:cs typeface="Times New Roman" pitchFamily="18" charset="0"/>
              </a:rPr>
              <a:t>AmE</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i="1" dirty="0" smtClean="0">
                <a:latin typeface="Times New Roman" pitchFamily="18" charset="0"/>
                <a:cs typeface="Times New Roman" pitchFamily="18" charset="0"/>
              </a:rPr>
              <a:t>as in </a:t>
            </a:r>
            <a:r>
              <a:rPr lang="en-US" sz="1800" i="1" dirty="0" smtClean="0">
                <a:latin typeface="Times New Roman" pitchFamily="18" charset="0"/>
                <a:cs typeface="Times New Roman" pitchFamily="18" charset="0"/>
              </a:rPr>
              <a:t>“</a:t>
            </a:r>
            <a:r>
              <a:rPr lang="tr-TR" sz="1800" i="1" dirty="0" smtClean="0">
                <a:latin typeface="Times New Roman" pitchFamily="18" charset="0"/>
                <a:cs typeface="Times New Roman" pitchFamily="18" charset="0"/>
              </a:rPr>
              <a:t>colou</a:t>
            </a:r>
            <a:r>
              <a:rPr lang="en-US" sz="1800" i="1" dirty="0" smtClean="0">
                <a:latin typeface="Times New Roman" pitchFamily="18" charset="0"/>
                <a:cs typeface="Times New Roman" pitchFamily="18" charset="0"/>
              </a:rPr>
              <a:t>r</a:t>
            </a:r>
            <a:r>
              <a:rPr lang="en-US" sz="1800" i="1" dirty="0" smtClean="0">
                <a:latin typeface="Times New Roman" pitchFamily="18" charset="0"/>
                <a:cs typeface="Times New Roman" pitchFamily="18" charset="0"/>
              </a:rPr>
              <a:t>" and "color"</a:t>
            </a:r>
            <a:endParaRPr lang="en-US" sz="1800"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a:t>
            </a:r>
            <a:r>
              <a:rPr lang="tr-TR" sz="1800" b="1" dirty="0" smtClean="0">
                <a:latin typeface="Times New Roman" pitchFamily="18" charset="0"/>
                <a:cs typeface="Times New Roman" pitchFamily="18" charset="0"/>
              </a:rPr>
              <a:t>ise</a:t>
            </a:r>
            <a:r>
              <a:rPr lang="en-US" sz="1800" dirty="0" smtClean="0">
                <a:latin typeface="Times New Roman" pitchFamily="18" charset="0"/>
                <a:cs typeface="Times New Roman" pitchFamily="18" charset="0"/>
              </a:rPr>
              <a:t> (</a:t>
            </a:r>
            <a:r>
              <a:rPr lang="tr-TR" sz="1800" dirty="0" smtClean="0">
                <a:latin typeface="Times New Roman" pitchFamily="18" charset="0"/>
                <a:cs typeface="Times New Roman" pitchFamily="18" charset="0"/>
              </a:rPr>
              <a:t>BrE</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and </a:t>
            </a:r>
            <a:r>
              <a:rPr lang="en-US" sz="1800" b="1" dirty="0" smtClean="0">
                <a:latin typeface="Times New Roman" pitchFamily="18" charset="0"/>
                <a:cs typeface="Times New Roman" pitchFamily="18" charset="0"/>
              </a:rPr>
              <a:t>-</a:t>
            </a:r>
            <a:r>
              <a:rPr lang="tr-TR" sz="1800" b="1" dirty="0" smtClean="0">
                <a:latin typeface="Times New Roman" pitchFamily="18" charset="0"/>
                <a:cs typeface="Times New Roman" pitchFamily="18" charset="0"/>
              </a:rPr>
              <a:t>ize</a:t>
            </a:r>
            <a:r>
              <a:rPr lang="en-US" sz="1800" dirty="0" smtClean="0">
                <a:latin typeface="Times New Roman" pitchFamily="18" charset="0"/>
                <a:cs typeface="Times New Roman" pitchFamily="18" charset="0"/>
              </a:rPr>
              <a:t> (</a:t>
            </a:r>
            <a:r>
              <a:rPr lang="tr-TR" sz="1800" dirty="0" smtClean="0">
                <a:latin typeface="Times New Roman" pitchFamily="18" charset="0"/>
                <a:cs typeface="Times New Roman" pitchFamily="18" charset="0"/>
              </a:rPr>
              <a:t>AmE</a:t>
            </a:r>
            <a:r>
              <a:rPr lang="en-US" sz="1800" dirty="0" smtClean="0">
                <a:latin typeface="Times New Roman" pitchFamily="18" charset="0"/>
                <a:cs typeface="Times New Roman" pitchFamily="18" charset="0"/>
              </a:rPr>
              <a:t>)</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i="1" dirty="0" smtClean="0">
                <a:latin typeface="Times New Roman" pitchFamily="18" charset="0"/>
                <a:cs typeface="Times New Roman" pitchFamily="18" charset="0"/>
              </a:rPr>
              <a:t>as in </a:t>
            </a:r>
            <a:r>
              <a:rPr lang="en-US" sz="1800" i="1" dirty="0" smtClean="0">
                <a:latin typeface="Times New Roman" pitchFamily="18" charset="0"/>
                <a:cs typeface="Times New Roman" pitchFamily="18" charset="0"/>
              </a:rPr>
              <a:t>“</a:t>
            </a:r>
            <a:r>
              <a:rPr lang="tr-TR" sz="1800" i="1" dirty="0" smtClean="0">
                <a:latin typeface="Times New Roman" pitchFamily="18" charset="0"/>
                <a:cs typeface="Times New Roman" pitchFamily="18" charset="0"/>
              </a:rPr>
              <a:t>organise</a:t>
            </a:r>
            <a:r>
              <a:rPr lang="en-US" sz="1800" i="1" dirty="0" smtClean="0">
                <a:latin typeface="Times New Roman" pitchFamily="18" charset="0"/>
                <a:cs typeface="Times New Roman" pitchFamily="18" charset="0"/>
              </a:rPr>
              <a:t>" </a:t>
            </a:r>
            <a:r>
              <a:rPr lang="en-US" sz="1800" i="1" dirty="0" smtClean="0">
                <a:latin typeface="Times New Roman" pitchFamily="18" charset="0"/>
                <a:cs typeface="Times New Roman" pitchFamily="18" charset="0"/>
              </a:rPr>
              <a:t>and "organize" </a:t>
            </a:r>
            <a:endParaRPr lang="en-US" sz="1800" dirty="0" smtClean="0">
              <a:latin typeface="Times New Roman" pitchFamily="18" charset="0"/>
              <a:cs typeface="Times New Roman" pitchFamily="18" charset="0"/>
            </a:endParaRPr>
          </a:p>
          <a:p>
            <a:r>
              <a:rPr lang="en-US" sz="1800" b="1" dirty="0" smtClean="0">
                <a:latin typeface="Times New Roman" pitchFamily="18" charset="0"/>
                <a:cs typeface="Times New Roman" pitchFamily="18" charset="0"/>
              </a:rPr>
              <a:t>Practical tip</a:t>
            </a:r>
            <a:r>
              <a:rPr lang="en-US" sz="1800" dirty="0" smtClean="0">
                <a:latin typeface="Times New Roman" pitchFamily="18" charset="0"/>
                <a:cs typeface="Times New Roman" pitchFamily="18" charset="0"/>
              </a:rPr>
              <a:t>: this issue can easily be solved by ensuring that you have MS Word's </a:t>
            </a:r>
            <a:r>
              <a:rPr lang="tr-TR" sz="1800" dirty="0" smtClean="0">
                <a:latin typeface="Times New Roman" pitchFamily="18" charset="0"/>
                <a:cs typeface="Times New Roman" pitchFamily="18" charset="0"/>
              </a:rPr>
              <a:t>spullcheck</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on the appropriate spelling setting. </a:t>
            </a:r>
          </a:p>
          <a:p>
            <a:pPr>
              <a:buNone/>
            </a:pPr>
            <a:endParaRPr lang="tr-TR" sz="1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Writing in </a:t>
            </a:r>
            <a:r>
              <a:rPr lang="tr-TR" b="1" dirty="0" smtClean="0"/>
              <a:t>T</a:t>
            </a:r>
            <a:r>
              <a:rPr lang="en-US" b="1" dirty="0" smtClean="0"/>
              <a:t>he </a:t>
            </a:r>
            <a:r>
              <a:rPr lang="tr-TR" b="1" dirty="0" smtClean="0"/>
              <a:t>F</a:t>
            </a:r>
            <a:r>
              <a:rPr lang="en-US" b="1" dirty="0" err="1" smtClean="0"/>
              <a:t>irst</a:t>
            </a:r>
            <a:r>
              <a:rPr lang="en-US" b="1" dirty="0" smtClean="0"/>
              <a:t>-</a:t>
            </a:r>
            <a:r>
              <a:rPr lang="tr-TR" b="1" dirty="0" smtClean="0"/>
              <a:t>P</a:t>
            </a:r>
            <a:r>
              <a:rPr lang="en-US" b="1" dirty="0" err="1" smtClean="0"/>
              <a:t>erson</a:t>
            </a:r>
            <a:r>
              <a:rPr lang="en-US" b="1" dirty="0" smtClean="0"/>
              <a:t> in </a:t>
            </a:r>
            <a:r>
              <a:rPr lang="tr-TR" b="1" dirty="0" smtClean="0"/>
              <a:t>A</a:t>
            </a:r>
            <a:r>
              <a:rPr lang="en-US" b="1" dirty="0" err="1" smtClean="0"/>
              <a:t>cademic</a:t>
            </a:r>
            <a:r>
              <a:rPr lang="en-US" b="1" dirty="0" smtClean="0"/>
              <a:t> </a:t>
            </a:r>
            <a:r>
              <a:rPr lang="tr-TR" b="1" dirty="0" smtClean="0"/>
              <a:t>C</a:t>
            </a:r>
            <a:r>
              <a:rPr lang="en-US" b="1" dirty="0" err="1" smtClean="0"/>
              <a:t>ontexts</a:t>
            </a:r>
            <a:r>
              <a:rPr lang="en-US" b="1" dirty="0" smtClean="0"/>
              <a:t/>
            </a:r>
            <a:br>
              <a:rPr lang="en-US" b="1" dirty="0" smtClean="0"/>
            </a:br>
            <a:endParaRPr lang="tr-TR" dirty="0"/>
          </a:p>
        </p:txBody>
      </p:sp>
      <p:sp>
        <p:nvSpPr>
          <p:cNvPr id="3" name="Content Placeholder 2"/>
          <p:cNvSpPr>
            <a:spLocks noGrp="1"/>
          </p:cNvSpPr>
          <p:nvPr>
            <p:ph idx="1"/>
          </p:nvPr>
        </p:nvSpPr>
        <p:spPr/>
        <p:txBody>
          <a:bodyPr>
            <a:normAutofit/>
          </a:bodyPr>
          <a:lstStyle/>
          <a:p>
            <a:r>
              <a:rPr lang="en-US" sz="1800" dirty="0" smtClean="0">
                <a:latin typeface="Times New Roman" pitchFamily="18" charset="0"/>
                <a:cs typeface="Times New Roman" pitchFamily="18" charset="0"/>
              </a:rPr>
              <a:t>Writing in the first-person in an academic context can make a piece of writing read as informal, subjective and biased; it is a major </a:t>
            </a:r>
            <a:r>
              <a:rPr lang="en-US" sz="1800" i="1" dirty="0" smtClean="0">
                <a:latin typeface="Times New Roman" pitchFamily="18" charset="0"/>
                <a:cs typeface="Times New Roman" pitchFamily="18" charset="0"/>
              </a:rPr>
              <a:t>no-no</a:t>
            </a:r>
            <a:r>
              <a:rPr lang="en-US" sz="1800" dirty="0" smtClean="0">
                <a:latin typeface="Times New Roman" pitchFamily="18" charset="0"/>
                <a:cs typeface="Times New Roman" pitchFamily="18" charset="0"/>
              </a:rPr>
              <a:t> in the context of academic writing. It is an established convention that academic writing should be done in the third-person, and breaking this rule will cost you precious marks.</a:t>
            </a:r>
          </a:p>
          <a:p>
            <a:r>
              <a:rPr lang="en-US" sz="1800" b="1" dirty="0" smtClean="0">
                <a:latin typeface="Times New Roman" pitchFamily="18" charset="0"/>
                <a:cs typeface="Times New Roman" pitchFamily="18" charset="0"/>
              </a:rPr>
              <a:t>First-person (the incorrect way):</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a:t>
            </a:r>
            <a:r>
              <a:rPr lang="en-US" sz="1800" b="1" dirty="0" smtClean="0">
                <a:latin typeface="Times New Roman" pitchFamily="18" charset="0"/>
                <a:cs typeface="Times New Roman" pitchFamily="18" charset="0"/>
              </a:rPr>
              <a:t>I would argue</a:t>
            </a:r>
            <a:r>
              <a:rPr lang="en-US" sz="1800" dirty="0" smtClean="0">
                <a:latin typeface="Times New Roman" pitchFamily="18" charset="0"/>
                <a:cs typeface="Times New Roman" pitchFamily="18" charset="0"/>
              </a:rPr>
              <a:t> that Smith’s (1992) research was biased as he was personally invested in the positive outcome of the results."</a:t>
            </a:r>
          </a:p>
          <a:p>
            <a:r>
              <a:rPr lang="en-US" sz="1800" b="1" dirty="0" smtClean="0">
                <a:latin typeface="Times New Roman" pitchFamily="18" charset="0"/>
                <a:cs typeface="Times New Roman" pitchFamily="18" charset="0"/>
              </a:rPr>
              <a:t>Third-person (correct way): </a:t>
            </a: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a:t>
            </a:r>
            <a:r>
              <a:rPr lang="en-US" sz="1800" b="1" dirty="0" smtClean="0">
                <a:latin typeface="Times New Roman" pitchFamily="18" charset="0"/>
                <a:cs typeface="Times New Roman" pitchFamily="18" charset="0"/>
              </a:rPr>
              <a:t>It can be argued </a:t>
            </a:r>
            <a:r>
              <a:rPr lang="en-US" sz="1800" dirty="0" smtClean="0">
                <a:latin typeface="Times New Roman" pitchFamily="18" charset="0"/>
                <a:cs typeface="Times New Roman" pitchFamily="18" charset="0"/>
              </a:rPr>
              <a:t>that Smith’s (1992) research was biased as he was personally invested in the positive outcome of the results."</a:t>
            </a:r>
          </a:p>
          <a:p>
            <a:r>
              <a:rPr lang="en-US" sz="1800" b="1" dirty="0" smtClean="0">
                <a:latin typeface="Times New Roman" pitchFamily="18" charset="0"/>
                <a:cs typeface="Times New Roman" pitchFamily="18" charset="0"/>
              </a:rPr>
              <a:t>Practical tip</a:t>
            </a:r>
            <a:r>
              <a:rPr lang="en-US" sz="1800" dirty="0" smtClean="0">
                <a:latin typeface="Times New Roman" pitchFamily="18" charset="0"/>
                <a:cs typeface="Times New Roman" pitchFamily="18" charset="0"/>
              </a:rPr>
              <a:t>: to ensure that you are writing in the third-person, avoid making personal statements and using personal pronouns such as "I/me/my" etc.</a:t>
            </a:r>
          </a:p>
          <a:p>
            <a:endParaRPr lang="tr-T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b="1" dirty="0" smtClean="0"/>
              <a:t>Incorrect Capitalization</a:t>
            </a:r>
            <a:br>
              <a:rPr lang="tr-TR" b="1" dirty="0" smtClean="0"/>
            </a:br>
            <a:endParaRPr lang="tr-TR" dirty="0"/>
          </a:p>
        </p:txBody>
      </p:sp>
      <p:sp>
        <p:nvSpPr>
          <p:cNvPr id="3" name="Content Placeholder 2"/>
          <p:cNvSpPr>
            <a:spLocks noGrp="1"/>
          </p:cNvSpPr>
          <p:nvPr>
            <p:ph idx="1"/>
          </p:nvPr>
        </p:nvSpPr>
        <p:spPr/>
        <p:txBody>
          <a:bodyPr>
            <a:normAutofit fontScale="32500" lnSpcReduction="20000"/>
          </a:bodyPr>
          <a:lstStyle/>
          <a:p>
            <a:r>
              <a:rPr lang="en-US" sz="5500" dirty="0" smtClean="0">
                <a:latin typeface="Times New Roman" pitchFamily="18" charset="0"/>
                <a:cs typeface="Times New Roman" pitchFamily="18" charset="0"/>
              </a:rPr>
              <a:t>The rules of capitalization in English may seem confusing, especially to non-native speakers. Issues with incorrect or missing capitals in ESL writing are regularly seen. Stick to these basic rules:</a:t>
            </a:r>
          </a:p>
          <a:p>
            <a:r>
              <a:rPr lang="en-US" sz="5500" dirty="0" smtClean="0">
                <a:latin typeface="Times New Roman" pitchFamily="18" charset="0"/>
                <a:cs typeface="Times New Roman" pitchFamily="18" charset="0"/>
              </a:rPr>
              <a:t>Always capitalize "I" </a:t>
            </a:r>
          </a:p>
          <a:p>
            <a:r>
              <a:rPr lang="en-US" sz="5500" dirty="0" smtClean="0">
                <a:latin typeface="Times New Roman" pitchFamily="18" charset="0"/>
                <a:cs typeface="Times New Roman" pitchFamily="18" charset="0"/>
              </a:rPr>
              <a:t>Capitalize proper nouns, which include names of people, places and organizations </a:t>
            </a:r>
          </a:p>
          <a:p>
            <a:r>
              <a:rPr lang="en-US" sz="5500" dirty="0" smtClean="0">
                <a:latin typeface="Times New Roman" pitchFamily="18" charset="0"/>
                <a:cs typeface="Times New Roman" pitchFamily="18" charset="0"/>
              </a:rPr>
              <a:t>Do not capitalize common nouns (for example: car, pen, school) </a:t>
            </a:r>
          </a:p>
          <a:p>
            <a:r>
              <a:rPr lang="en-US" sz="5500" dirty="0" smtClean="0">
                <a:latin typeface="Times New Roman" pitchFamily="18" charset="0"/>
                <a:cs typeface="Times New Roman" pitchFamily="18" charset="0"/>
              </a:rPr>
              <a:t>Always capitalize the first letter of a new sentence </a:t>
            </a:r>
          </a:p>
          <a:p>
            <a:r>
              <a:rPr lang="en-US" sz="5500" dirty="0" smtClean="0">
                <a:latin typeface="Times New Roman" pitchFamily="18" charset="0"/>
                <a:cs typeface="Times New Roman" pitchFamily="18" charset="0"/>
              </a:rPr>
              <a:t>Capitalize weekdays, holidays and months of the year</a:t>
            </a:r>
          </a:p>
          <a:p>
            <a:r>
              <a:rPr lang="en-US" sz="5500" dirty="0" smtClean="0">
                <a:latin typeface="Times New Roman" pitchFamily="18" charset="0"/>
                <a:cs typeface="Times New Roman" pitchFamily="18" charset="0"/>
              </a:rPr>
              <a:t>Here is an example of these bad capitalization issues (in order 1-5):</a:t>
            </a:r>
          </a:p>
          <a:p>
            <a:r>
              <a:rPr lang="en-US" sz="5500" dirty="0" smtClean="0">
                <a:latin typeface="Times New Roman" pitchFamily="18" charset="0"/>
                <a:cs typeface="Times New Roman" pitchFamily="18" charset="0"/>
              </a:rPr>
              <a:t>"This year </a:t>
            </a:r>
            <a:r>
              <a:rPr lang="en-US" sz="5500" b="1" dirty="0" err="1" smtClean="0">
                <a:latin typeface="Times New Roman" pitchFamily="18" charset="0"/>
                <a:cs typeface="Times New Roman" pitchFamily="18" charset="0"/>
              </a:rPr>
              <a:t>i</a:t>
            </a:r>
            <a:r>
              <a:rPr lang="en-US" sz="5500" b="1" dirty="0" smtClean="0">
                <a:latin typeface="Times New Roman" pitchFamily="18" charset="0"/>
                <a:cs typeface="Times New Roman" pitchFamily="18" charset="0"/>
              </a:rPr>
              <a:t> </a:t>
            </a:r>
            <a:r>
              <a:rPr lang="en-US" sz="5500" dirty="0" smtClean="0">
                <a:latin typeface="Times New Roman" pitchFamily="18" charset="0"/>
                <a:cs typeface="Times New Roman" pitchFamily="18" charset="0"/>
              </a:rPr>
              <a:t>will be going to </a:t>
            </a:r>
            <a:r>
              <a:rPr lang="en-US" sz="5500" b="1" dirty="0" err="1" smtClean="0">
                <a:latin typeface="Times New Roman" pitchFamily="18" charset="0"/>
                <a:cs typeface="Times New Roman" pitchFamily="18" charset="0"/>
              </a:rPr>
              <a:t>l</a:t>
            </a:r>
            <a:r>
              <a:rPr lang="en-US" sz="5500" dirty="0" err="1" smtClean="0">
                <a:latin typeface="Times New Roman" pitchFamily="18" charset="0"/>
                <a:cs typeface="Times New Roman" pitchFamily="18" charset="0"/>
              </a:rPr>
              <a:t>ondon</a:t>
            </a:r>
            <a:r>
              <a:rPr lang="en-US" sz="5500" dirty="0" smtClean="0">
                <a:latin typeface="Times New Roman" pitchFamily="18" charset="0"/>
                <a:cs typeface="Times New Roman" pitchFamily="18" charset="0"/>
              </a:rPr>
              <a:t> to study at </a:t>
            </a:r>
            <a:r>
              <a:rPr lang="en-US" sz="5500" b="1" dirty="0" smtClean="0">
                <a:latin typeface="Times New Roman" pitchFamily="18" charset="0"/>
                <a:cs typeface="Times New Roman" pitchFamily="18" charset="0"/>
              </a:rPr>
              <a:t>U</a:t>
            </a:r>
            <a:r>
              <a:rPr lang="en-US" sz="5500" dirty="0" smtClean="0">
                <a:latin typeface="Times New Roman" pitchFamily="18" charset="0"/>
                <a:cs typeface="Times New Roman" pitchFamily="18" charset="0"/>
              </a:rPr>
              <a:t>niversity. </a:t>
            </a:r>
            <a:r>
              <a:rPr lang="en-US" sz="5500" b="1" dirty="0" smtClean="0">
                <a:latin typeface="Times New Roman" pitchFamily="18" charset="0"/>
                <a:cs typeface="Times New Roman" pitchFamily="18" charset="0"/>
              </a:rPr>
              <a:t>m</a:t>
            </a:r>
            <a:r>
              <a:rPr lang="en-US" sz="5500" dirty="0" smtClean="0">
                <a:latin typeface="Times New Roman" pitchFamily="18" charset="0"/>
                <a:cs typeface="Times New Roman" pitchFamily="18" charset="0"/>
              </a:rPr>
              <a:t>y visa application still has to be accepted but </a:t>
            </a:r>
            <a:r>
              <a:rPr lang="en-US" sz="5500" dirty="0" err="1" smtClean="0">
                <a:latin typeface="Times New Roman" pitchFamily="18" charset="0"/>
                <a:cs typeface="Times New Roman" pitchFamily="18" charset="0"/>
              </a:rPr>
              <a:t>i</a:t>
            </a:r>
            <a:r>
              <a:rPr lang="en-US" sz="5500" dirty="0" smtClean="0">
                <a:latin typeface="Times New Roman" pitchFamily="18" charset="0"/>
                <a:cs typeface="Times New Roman" pitchFamily="18" charset="0"/>
              </a:rPr>
              <a:t> have been told to expect it to arrive in </a:t>
            </a:r>
            <a:r>
              <a:rPr lang="en-US" sz="5500" b="1" dirty="0" err="1" smtClean="0">
                <a:latin typeface="Times New Roman" pitchFamily="18" charset="0"/>
                <a:cs typeface="Times New Roman" pitchFamily="18" charset="0"/>
              </a:rPr>
              <a:t>j</a:t>
            </a:r>
            <a:r>
              <a:rPr lang="en-US" sz="5500" dirty="0" err="1" smtClean="0">
                <a:latin typeface="Times New Roman" pitchFamily="18" charset="0"/>
                <a:cs typeface="Times New Roman" pitchFamily="18" charset="0"/>
              </a:rPr>
              <a:t>anuary</a:t>
            </a:r>
            <a:r>
              <a:rPr lang="en-US" sz="5500" dirty="0" smtClean="0">
                <a:latin typeface="Times New Roman" pitchFamily="18" charset="0"/>
                <a:cs typeface="Times New Roman" pitchFamily="18" charset="0"/>
              </a:rPr>
              <a:t>."</a:t>
            </a:r>
          </a:p>
          <a:p>
            <a:r>
              <a:rPr lang="en-US" sz="5500" dirty="0" smtClean="0">
                <a:latin typeface="Times New Roman" pitchFamily="18" charset="0"/>
                <a:cs typeface="Times New Roman" pitchFamily="18" charset="0"/>
              </a:rPr>
              <a:t>The correct capitalization would be:</a:t>
            </a:r>
          </a:p>
          <a:p>
            <a:r>
              <a:rPr lang="en-US" sz="5500" dirty="0" smtClean="0">
                <a:latin typeface="Times New Roman" pitchFamily="18" charset="0"/>
                <a:cs typeface="Times New Roman" pitchFamily="18" charset="0"/>
              </a:rPr>
              <a:t>"This year </a:t>
            </a:r>
            <a:r>
              <a:rPr lang="en-US" sz="5500" b="1" dirty="0" smtClean="0">
                <a:latin typeface="Times New Roman" pitchFamily="18" charset="0"/>
                <a:cs typeface="Times New Roman" pitchFamily="18" charset="0"/>
              </a:rPr>
              <a:t>I </a:t>
            </a:r>
            <a:r>
              <a:rPr lang="en-US" sz="5500" dirty="0" smtClean="0">
                <a:latin typeface="Times New Roman" pitchFamily="18" charset="0"/>
                <a:cs typeface="Times New Roman" pitchFamily="18" charset="0"/>
              </a:rPr>
              <a:t>will be going to </a:t>
            </a:r>
            <a:r>
              <a:rPr lang="en-US" sz="5500" b="1" dirty="0" smtClean="0">
                <a:latin typeface="Times New Roman" pitchFamily="18" charset="0"/>
                <a:cs typeface="Times New Roman" pitchFamily="18" charset="0"/>
              </a:rPr>
              <a:t>L</a:t>
            </a:r>
            <a:r>
              <a:rPr lang="en-US" sz="5500" dirty="0" smtClean="0">
                <a:latin typeface="Times New Roman" pitchFamily="18" charset="0"/>
                <a:cs typeface="Times New Roman" pitchFamily="18" charset="0"/>
              </a:rPr>
              <a:t>ondon to study at </a:t>
            </a:r>
            <a:r>
              <a:rPr lang="en-US" sz="5500" b="1" dirty="0" smtClean="0">
                <a:latin typeface="Times New Roman" pitchFamily="18" charset="0"/>
                <a:cs typeface="Times New Roman" pitchFamily="18" charset="0"/>
              </a:rPr>
              <a:t>u</a:t>
            </a:r>
            <a:r>
              <a:rPr lang="en-US" sz="5500" dirty="0" smtClean="0">
                <a:latin typeface="Times New Roman" pitchFamily="18" charset="0"/>
                <a:cs typeface="Times New Roman" pitchFamily="18" charset="0"/>
              </a:rPr>
              <a:t>niversity. </a:t>
            </a:r>
            <a:r>
              <a:rPr lang="en-US" sz="5500" b="1" dirty="0" smtClean="0">
                <a:latin typeface="Times New Roman" pitchFamily="18" charset="0"/>
                <a:cs typeface="Times New Roman" pitchFamily="18" charset="0"/>
              </a:rPr>
              <a:t>M</a:t>
            </a:r>
            <a:r>
              <a:rPr lang="en-US" sz="5500" dirty="0" smtClean="0">
                <a:latin typeface="Times New Roman" pitchFamily="18" charset="0"/>
                <a:cs typeface="Times New Roman" pitchFamily="18" charset="0"/>
              </a:rPr>
              <a:t>y visa application still has to be accepted but I have been told to expect it to arrive in </a:t>
            </a:r>
            <a:r>
              <a:rPr lang="en-US" sz="5500" b="1" dirty="0" smtClean="0">
                <a:latin typeface="Times New Roman" pitchFamily="18" charset="0"/>
                <a:cs typeface="Times New Roman" pitchFamily="18" charset="0"/>
              </a:rPr>
              <a:t>J</a:t>
            </a:r>
            <a:r>
              <a:rPr lang="en-US" sz="5500" dirty="0" smtClean="0">
                <a:latin typeface="Times New Roman" pitchFamily="18" charset="0"/>
                <a:cs typeface="Times New Roman" pitchFamily="18" charset="0"/>
              </a:rPr>
              <a:t>anuary.“</a:t>
            </a:r>
            <a:endParaRPr lang="tr-TR" sz="5500" dirty="0" smtClean="0">
              <a:latin typeface="Times New Roman" pitchFamily="18" charset="0"/>
              <a:cs typeface="Times New Roman" pitchFamily="18" charset="0"/>
            </a:endParaRPr>
          </a:p>
          <a:p>
            <a:pPr>
              <a:buNone/>
            </a:pPr>
            <a:endParaRPr lang="en-US" sz="55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b="1" dirty="0" smtClean="0"/>
              <a:t>Incorrect Use of Articles</a:t>
            </a:r>
            <a:br>
              <a:rPr lang="tr-TR" b="1" dirty="0" smtClean="0"/>
            </a:br>
            <a:endParaRPr lang="tr-TR" dirty="0"/>
          </a:p>
        </p:txBody>
      </p:sp>
      <p:sp>
        <p:nvSpPr>
          <p:cNvPr id="3" name="Content Placeholder 2"/>
          <p:cNvSpPr>
            <a:spLocks noGrp="1"/>
          </p:cNvSpPr>
          <p:nvPr>
            <p:ph idx="1"/>
          </p:nvPr>
        </p:nvSpPr>
        <p:spPr/>
        <p:txBody>
          <a:bodyPr>
            <a:normAutofit/>
          </a:bodyPr>
          <a:lstStyle/>
          <a:p>
            <a:r>
              <a:rPr lang="en-US" sz="1800" dirty="0" smtClean="0">
                <a:latin typeface="Times New Roman" pitchFamily="18" charset="0"/>
                <a:cs typeface="Times New Roman" pitchFamily="18" charset="0"/>
              </a:rPr>
              <a:t>The improper use of definite (</a:t>
            </a:r>
            <a:r>
              <a:rPr lang="en-US" sz="1800" i="1" dirty="0" smtClean="0">
                <a:latin typeface="Times New Roman" pitchFamily="18" charset="0"/>
                <a:cs typeface="Times New Roman" pitchFamily="18" charset="0"/>
              </a:rPr>
              <a:t>the</a:t>
            </a:r>
            <a:r>
              <a:rPr lang="en-US" sz="1800" dirty="0" smtClean="0">
                <a:latin typeface="Times New Roman" pitchFamily="18" charset="0"/>
                <a:cs typeface="Times New Roman" pitchFamily="18" charset="0"/>
              </a:rPr>
              <a:t>) and indefinite (</a:t>
            </a:r>
            <a:r>
              <a:rPr lang="en-US" sz="1800" i="1" dirty="0" smtClean="0">
                <a:latin typeface="Times New Roman" pitchFamily="18" charset="0"/>
                <a:cs typeface="Times New Roman" pitchFamily="18" charset="0"/>
              </a:rPr>
              <a:t>a/an</a:t>
            </a:r>
            <a:r>
              <a:rPr lang="en-US" sz="1800" dirty="0" smtClean="0">
                <a:latin typeface="Times New Roman" pitchFamily="18" charset="0"/>
                <a:cs typeface="Times New Roman" pitchFamily="18" charset="0"/>
              </a:rPr>
              <a:t>) articles is a common problem for ESL writers. The best method for avoiding this issue in a sentence is to first consider whether it contains a countable or uncountable noun.</a:t>
            </a:r>
          </a:p>
          <a:p>
            <a:r>
              <a:rPr lang="en-US" sz="1800" dirty="0" smtClean="0">
                <a:latin typeface="Times New Roman" pitchFamily="18" charset="0"/>
                <a:cs typeface="Times New Roman" pitchFamily="18" charset="0"/>
              </a:rPr>
              <a:t>Countable nouns have both a singular and plural form and may be preceded by an article, e.g. "a banana". Uncountable nouns have only a singular form and should not have an indefinite article, e.g. "</a:t>
            </a:r>
            <a:r>
              <a:rPr lang="en-US" sz="1800" strike="sngStrike" dirty="0" smtClean="0">
                <a:latin typeface="Times New Roman" pitchFamily="18" charset="0"/>
                <a:cs typeface="Times New Roman" pitchFamily="18" charset="0"/>
              </a:rPr>
              <a:t>a</a:t>
            </a:r>
            <a:r>
              <a:rPr lang="en-US" sz="1800" dirty="0" smtClean="0">
                <a:latin typeface="Times New Roman" pitchFamily="18" charset="0"/>
                <a:cs typeface="Times New Roman" pitchFamily="18" charset="0"/>
              </a:rPr>
              <a:t>/</a:t>
            </a:r>
            <a:r>
              <a:rPr lang="en-US" sz="1800" strike="sngStrike" dirty="0" smtClean="0">
                <a:latin typeface="Times New Roman" pitchFamily="18" charset="0"/>
                <a:cs typeface="Times New Roman" pitchFamily="18" charset="0"/>
              </a:rPr>
              <a:t>an</a:t>
            </a:r>
            <a:r>
              <a:rPr lang="en-US" sz="1800" dirty="0" smtClean="0">
                <a:latin typeface="Times New Roman" pitchFamily="18" charset="0"/>
                <a:cs typeface="Times New Roman" pitchFamily="18" charset="0"/>
              </a:rPr>
              <a:t> rice".</a:t>
            </a:r>
          </a:p>
          <a:p>
            <a:r>
              <a:rPr lang="en-US" sz="1800" dirty="0" smtClean="0">
                <a:latin typeface="Times New Roman" pitchFamily="18" charset="0"/>
                <a:cs typeface="Times New Roman" pitchFamily="18" charset="0"/>
              </a:rPr>
              <a:t>Generally, "a" precedes words starting with a consonant, while "an" should appear before words that begin with a vowel. There are exceptions to this, however. Words that begin with a silent "h" should be preceded by "an", e.g. "it would be </a:t>
            </a:r>
            <a:r>
              <a:rPr lang="en-US" sz="1800" b="1" dirty="0" smtClean="0">
                <a:latin typeface="Times New Roman" pitchFamily="18" charset="0"/>
                <a:cs typeface="Times New Roman" pitchFamily="18" charset="0"/>
              </a:rPr>
              <a:t>an</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honour</a:t>
            </a:r>
            <a:r>
              <a:rPr lang="en-US" sz="1800" dirty="0" smtClean="0">
                <a:latin typeface="Times New Roman" pitchFamily="18" charset="0"/>
                <a:cs typeface="Times New Roman" pitchFamily="18" charset="0"/>
              </a:rPr>
              <a:t>".</a:t>
            </a:r>
          </a:p>
          <a:p>
            <a:r>
              <a:rPr lang="en-US" sz="1800" dirty="0" smtClean="0">
                <a:latin typeface="Times New Roman" pitchFamily="18" charset="0"/>
                <a:cs typeface="Times New Roman" pitchFamily="18" charset="0"/>
              </a:rPr>
              <a:t>The definite article "the" should be used in front of singular and plural nouns and adjectives when referring to something that both the author and reader are familiar with. "A dog" is in reference to a single unspecified dog, while "the dog" refers to a particular dog.</a:t>
            </a:r>
          </a:p>
          <a:p>
            <a:pPr>
              <a:buNone/>
            </a:pPr>
            <a:endParaRPr lang="tr-T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815</Words>
  <Application>Microsoft Office PowerPoint</Application>
  <PresentationFormat>On-screen Show (4:3)</PresentationFormat>
  <Paragraphs>40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SIX COMMON MISTAKES IN WRITING</vt:lpstr>
      <vt:lpstr>Switching Tenses Unnecessarily </vt:lpstr>
      <vt:lpstr>Excessively Long Paragraphs </vt:lpstr>
      <vt:lpstr>Inconsistency in Spelling Style   (UK/US English) </vt:lpstr>
      <vt:lpstr>Writing in The First-Person in Academic Contexts </vt:lpstr>
      <vt:lpstr>Incorrect Capitalization </vt:lpstr>
      <vt:lpstr>Incorrect Use of Articles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SENTENCE ERRORS</dc:title>
  <dc:creator>ACER</dc:creator>
  <cp:lastModifiedBy>ACER</cp:lastModifiedBy>
  <cp:revision>3</cp:revision>
  <dcterms:created xsi:type="dcterms:W3CDTF">2012-10-18T09:26:24Z</dcterms:created>
  <dcterms:modified xsi:type="dcterms:W3CDTF">2012-10-18T09:45:38Z</dcterms:modified>
</cp:coreProperties>
</file>