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57" r:id="rId3"/>
    <p:sldId id="259" r:id="rId4"/>
    <p:sldId id="278" r:id="rId5"/>
    <p:sldId id="260" r:id="rId6"/>
    <p:sldId id="279" r:id="rId7"/>
    <p:sldId id="266" r:id="rId8"/>
    <p:sldId id="280" r:id="rId9"/>
    <p:sldId id="261" r:id="rId10"/>
    <p:sldId id="262" r:id="rId11"/>
    <p:sldId id="281" r:id="rId12"/>
    <p:sldId id="263" r:id="rId13"/>
    <p:sldId id="282" r:id="rId14"/>
    <p:sldId id="272" r:id="rId15"/>
    <p:sldId id="283" r:id="rId16"/>
    <p:sldId id="264" r:id="rId17"/>
    <p:sldId id="265" r:id="rId18"/>
    <p:sldId id="277" r:id="rId19"/>
    <p:sldId id="273" r:id="rId20"/>
    <p:sldId id="276" r:id="rId21"/>
    <p:sldId id="267" r:id="rId22"/>
    <p:sldId id="268" r:id="rId23"/>
    <p:sldId id="269" r:id="rId24"/>
    <p:sldId id="270" r:id="rId25"/>
    <p:sldId id="271" r:id="rId26"/>
    <p:sldId id="275" r:id="rId27"/>
    <p:sldId id="274" r:id="rId2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c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85" autoAdjust="0"/>
    <p:restoredTop sz="94795" autoAdjust="0"/>
  </p:normalViewPr>
  <p:slideViewPr>
    <p:cSldViewPr>
      <p:cViewPr varScale="1">
        <p:scale>
          <a:sx n="35" d="100"/>
          <a:sy n="35" d="100"/>
        </p:scale>
        <p:origin x="-96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E28D6-715B-4790-A4E2-57AB00659BC9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3EC99-6748-4D84-A84F-FC4A75917E7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10795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3EC99-6748-4D84-A84F-FC4A75917E79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95736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3EC99-6748-4D84-A84F-FC4A75917E79}" type="slidenum">
              <a:rPr lang="tr-TR" smtClean="0"/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37962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aşlık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Veri Yer Tutucus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Dikdörtgen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Dikdörtgen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Dikdörtgen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üz Bağlayıcı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Düz Bağlayıcı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Düz Bağlayıcı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Düz Bağlayıcı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Dikdörtgen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ayt Numarası Yer Tutucus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İçerik Yer Tutucus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Dikdörtgen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Dikdörtgen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ikdörtgen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üz Bağlayıcı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Düz Bağlayıcı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Düz Bağlayıcı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Düz Bağlayıcı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ikdörtgen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Düz Bağlayıcı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İçerik Yer Tutucus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İçerik Yer Tutucus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İçerik Yer Tutucus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İçerik Yer Tutucus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Metin Yer Tutucus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Metin Yer Tutucus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Veri Yer Tutucus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üz Bağlayıcı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Düz Bağlayıcı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üz Bağlayıcı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İçerik Yer Tutucus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Veri Yer Tutucus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22" name="Slayt Numarası Yer Tutucus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3" name="Altbilgi Yer Tutucusu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Düz Bağlayıcı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Dikdörtgen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üz Bağlayıcı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Düz Bağlayıcı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Düz Bağlayıcı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Veri Yer Tutucus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18" name="Slayt Numarası Yer Tutucus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1" name="Altbilgi Yer Tutucusu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Başlık Yer Tutucu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Metin Yer Tutucus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Düz Bağlayıcı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ikdörtgen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ayt Numarası Yer Tutucus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2051720" y="1916832"/>
            <a:ext cx="7092280" cy="2016224"/>
          </a:xfrm>
        </p:spPr>
        <p:txBody>
          <a:bodyPr>
            <a:normAutofit/>
          </a:bodyPr>
          <a:lstStyle/>
          <a:p>
            <a:r>
              <a:rPr lang="tr-TR" sz="4000" dirty="0" err="1" smtClean="0"/>
              <a:t>Common</a:t>
            </a:r>
            <a:r>
              <a:rPr lang="tr-TR" sz="4000" dirty="0" smtClean="0"/>
              <a:t> </a:t>
            </a:r>
            <a:r>
              <a:rPr lang="tr-TR" sz="4000" dirty="0" err="1" smtClean="0"/>
              <a:t>sentence</a:t>
            </a:r>
            <a:r>
              <a:rPr lang="tr-TR" sz="4000" dirty="0" smtClean="0"/>
              <a:t> </a:t>
            </a:r>
            <a:r>
              <a:rPr lang="tr-TR" sz="4000" dirty="0" err="1" smtClean="0"/>
              <a:t>errors</a:t>
            </a:r>
            <a:endParaRPr lang="tr-TR" sz="4000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286000" y="4293096"/>
            <a:ext cx="6172200" cy="2081826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tr-TR" sz="2800" dirty="0" err="1" smtClean="0"/>
              <a:t>Comma</a:t>
            </a:r>
            <a:r>
              <a:rPr lang="tr-TR" sz="2800" dirty="0" smtClean="0"/>
              <a:t> </a:t>
            </a:r>
            <a:r>
              <a:rPr lang="tr-TR" sz="2800" dirty="0" err="1"/>
              <a:t>s</a:t>
            </a:r>
            <a:r>
              <a:rPr lang="tr-TR" sz="2800" dirty="0" err="1" smtClean="0"/>
              <a:t>plice</a:t>
            </a:r>
            <a:endParaRPr lang="tr-TR" sz="28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tr-TR" sz="2800" dirty="0" smtClean="0"/>
              <a:t>Run-on </a:t>
            </a:r>
            <a:r>
              <a:rPr lang="tr-TR" sz="2800" dirty="0" err="1" smtClean="0"/>
              <a:t>sentence</a:t>
            </a:r>
            <a:endParaRPr lang="tr-TR" sz="28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tr-TR" sz="2800" dirty="0" err="1" smtClean="0"/>
              <a:t>Non-parallel</a:t>
            </a:r>
            <a:r>
              <a:rPr lang="tr-TR" sz="2800" dirty="0" smtClean="0"/>
              <a:t> </a:t>
            </a:r>
            <a:r>
              <a:rPr lang="tr-TR" sz="2800" dirty="0" err="1" smtClean="0"/>
              <a:t>sentences</a:t>
            </a:r>
            <a:endParaRPr lang="tr-TR" sz="2800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tr-TR" sz="2800" dirty="0" err="1" smtClean="0"/>
              <a:t>Sentence</a:t>
            </a:r>
            <a:r>
              <a:rPr lang="tr-TR" sz="2800" dirty="0" smtClean="0"/>
              <a:t> </a:t>
            </a:r>
            <a:r>
              <a:rPr lang="tr-TR" sz="2800" dirty="0" err="1" smtClean="0"/>
              <a:t>fragments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168115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5400" dirty="0" err="1"/>
              <a:t>Examples</a:t>
            </a:r>
            <a:endParaRPr lang="tr-TR" sz="54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7467600" cy="50405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>
                <a:latin typeface="Comic Sans MS" pitchFamily="66" charset="0"/>
              </a:rPr>
              <a:t>Incorrect: </a:t>
            </a:r>
            <a:r>
              <a:rPr lang="en-US" sz="2800" dirty="0">
                <a:latin typeface="Comic Sans MS" pitchFamily="66" charset="0"/>
              </a:rPr>
              <a:t>The family drove to the beach it was a beautiful day</a:t>
            </a:r>
            <a:r>
              <a:rPr lang="tr-TR" sz="2800" dirty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tr-TR" sz="2800" dirty="0">
                <a:latin typeface="Comic Sans MS" pitchFamily="66" charset="0"/>
              </a:rPr>
              <a:t>   </a:t>
            </a:r>
            <a:endParaRPr lang="tr-TR" sz="2800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tr-TR" sz="28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sz="2800" b="1" dirty="0" smtClean="0">
                <a:latin typeface="Comic Sans MS" pitchFamily="66" charset="0"/>
              </a:rPr>
              <a:t>  </a:t>
            </a: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en-US" sz="2800" dirty="0">
                <a:latin typeface="Comic Sans MS" pitchFamily="66" charset="0"/>
              </a:rPr>
              <a:t>:</a:t>
            </a:r>
            <a:r>
              <a:rPr lang="tr-TR" sz="2800" dirty="0">
                <a:latin typeface="Comic Sans MS" pitchFamily="66" charset="0"/>
              </a:rPr>
              <a:t> </a:t>
            </a:r>
            <a:r>
              <a:rPr lang="en-US" sz="2800" dirty="0">
                <a:latin typeface="Comic Sans MS" pitchFamily="66" charset="0"/>
              </a:rPr>
              <a:t>The family drove to the beach, and it was a beautiful </a:t>
            </a:r>
            <a:r>
              <a:rPr lang="en-US" sz="2800" dirty="0" smtClean="0">
                <a:latin typeface="Comic Sans MS" pitchFamily="66" charset="0"/>
              </a:rPr>
              <a:t>day</a:t>
            </a:r>
            <a:endParaRPr lang="tr-TR" sz="28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3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>
                <a:latin typeface="Comic Sans MS" pitchFamily="66" charset="0"/>
              </a:rPr>
              <a:t>Incorrect</a:t>
            </a:r>
            <a:r>
              <a:rPr lang="en-US" dirty="0">
                <a:latin typeface="Comic Sans MS" pitchFamily="66" charset="0"/>
              </a:rPr>
              <a:t>: The survey shows that more than 80% of the population agrees that racism is rife however only 12% of the population admits that they are racist.</a:t>
            </a:r>
            <a:br>
              <a:rPr lang="en-US" dirty="0">
                <a:latin typeface="Comic Sans MS" pitchFamily="66" charset="0"/>
              </a:rPr>
            </a:br>
            <a:endParaRPr lang="tr-TR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b="1" dirty="0" smtClean="0">
                <a:latin typeface="Comic Sans MS" pitchFamily="66" charset="0"/>
              </a:rPr>
              <a:t>   </a:t>
            </a:r>
            <a:r>
              <a:rPr lang="en-US" b="1" dirty="0" smtClean="0">
                <a:latin typeface="Comic Sans MS" pitchFamily="66" charset="0"/>
              </a:rPr>
              <a:t>Revised</a:t>
            </a:r>
            <a:r>
              <a:rPr lang="en-US" dirty="0">
                <a:latin typeface="Comic Sans MS" pitchFamily="66" charset="0"/>
              </a:rPr>
              <a:t>: The survey shows that more than 80% of the population agrees that racism is rife. However, only 12% of the population admits that they are racist.</a:t>
            </a:r>
            <a:endParaRPr lang="tr-TR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674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8136904" cy="525658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>
                <a:latin typeface="Comic Sans MS" pitchFamily="66" charset="0"/>
              </a:rPr>
              <a:t>Incorrect: </a:t>
            </a:r>
            <a:r>
              <a:rPr lang="en-US" sz="2800" dirty="0">
                <a:latin typeface="Comic Sans MS" pitchFamily="66" charset="0"/>
              </a:rPr>
              <a:t>More than 80% of the population agrees that racism is rife, 12% of the population admits that they are racist.</a:t>
            </a:r>
            <a:br>
              <a:rPr lang="en-US" sz="2800" dirty="0">
                <a:latin typeface="Comic Sans MS" pitchFamily="66" charset="0"/>
              </a:rPr>
            </a:br>
            <a:endParaRPr lang="tr-TR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sz="28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sz="2800" b="1" dirty="0" smtClean="0">
                <a:latin typeface="Comic Sans MS" pitchFamily="66" charset="0"/>
              </a:rPr>
              <a:t>  </a:t>
            </a: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en-US" sz="2800" b="1" dirty="0">
                <a:latin typeface="Comic Sans MS" pitchFamily="66" charset="0"/>
              </a:rPr>
              <a:t>: </a:t>
            </a:r>
            <a:r>
              <a:rPr lang="en-US" sz="2800" dirty="0" smtClean="0">
                <a:latin typeface="Comic Sans MS" pitchFamily="66" charset="0"/>
              </a:rPr>
              <a:t>More </a:t>
            </a:r>
            <a:r>
              <a:rPr lang="en-US" sz="2800" dirty="0">
                <a:latin typeface="Comic Sans MS" pitchFamily="66" charset="0"/>
              </a:rPr>
              <a:t>than 80% of the population agrees that racism is rife; 12% of the population admits that they are racist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tr-TR" sz="2800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tr-TR" sz="28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>
                <a:latin typeface="Comic Sans MS" pitchFamily="66" charset="0"/>
              </a:rPr>
              <a:t>Incorrect: </a:t>
            </a:r>
            <a:r>
              <a:rPr lang="tr-TR" b="1" dirty="0">
                <a:latin typeface="Comic Sans MS" pitchFamily="66" charset="0"/>
              </a:rPr>
              <a:t> </a:t>
            </a:r>
            <a:r>
              <a:rPr lang="en-US" dirty="0">
                <a:latin typeface="Comic Sans MS" pitchFamily="66" charset="0"/>
              </a:rPr>
              <a:t>They gossiped about many things at lunch</a:t>
            </a:r>
            <a:r>
              <a:rPr lang="tr-TR" dirty="0">
                <a:latin typeface="Comic Sans MS" pitchFamily="66" charset="0"/>
              </a:rPr>
              <a:t> </a:t>
            </a:r>
            <a:r>
              <a:rPr lang="en-US" dirty="0">
                <a:latin typeface="Comic Sans MS" pitchFamily="66" charset="0"/>
              </a:rPr>
              <a:t>they always have the most to say about their coworkers</a:t>
            </a:r>
            <a:r>
              <a:rPr lang="tr-TR" dirty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tr-TR" i="1" dirty="0">
                <a:latin typeface="Comic Sans MS" pitchFamily="66" charset="0"/>
              </a:rPr>
              <a:t>  </a:t>
            </a:r>
            <a:endParaRPr lang="tr-TR" i="1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tr-TR" i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i="1" dirty="0" smtClean="0">
                <a:latin typeface="Comic Sans MS" pitchFamily="66" charset="0"/>
              </a:rPr>
              <a:t> </a:t>
            </a:r>
            <a:r>
              <a:rPr lang="en-US" b="1" dirty="0">
                <a:latin typeface="Comic Sans MS" pitchFamily="66" charset="0"/>
              </a:rPr>
              <a:t>Revised:</a:t>
            </a:r>
            <a:r>
              <a:rPr lang="tr-TR" b="1" dirty="0">
                <a:latin typeface="Comic Sans MS" pitchFamily="66" charset="0"/>
              </a:rPr>
              <a:t> </a:t>
            </a:r>
            <a:r>
              <a:rPr lang="en-US" dirty="0">
                <a:latin typeface="Comic Sans MS" pitchFamily="66" charset="0"/>
              </a:rPr>
              <a:t>They gossiped about many things at </a:t>
            </a:r>
            <a:r>
              <a:rPr lang="en-US" dirty="0" err="1" smtClean="0">
                <a:latin typeface="Comic Sans MS" pitchFamily="66" charset="0"/>
              </a:rPr>
              <a:t>lunch.They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>
                <a:latin typeface="Comic Sans MS" pitchFamily="66" charset="0"/>
              </a:rPr>
              <a:t>always have the most to say about their coworkers.</a:t>
            </a:r>
            <a:endParaRPr lang="tr-TR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5092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>
              <a:spcBef>
                <a:spcPts val="600"/>
              </a:spcBef>
              <a:buSzPct val="70000"/>
              <a:buFont typeface="Wingdings" pitchFamily="2" charset="2"/>
              <a:buChar char="v"/>
            </a:pPr>
            <a:r>
              <a:rPr lang="en-US" sz="2800" b="1" dirty="0">
                <a:latin typeface="Comic Sans MS" pitchFamily="66" charset="0"/>
              </a:rPr>
              <a:t>Incorrect: </a:t>
            </a:r>
            <a:r>
              <a:rPr lang="en-CA" sz="2800" dirty="0" smtClean="0">
                <a:latin typeface="Comic Sans MS" pitchFamily="66" charset="0"/>
                <a:cs typeface="Times New Roman" pitchFamily="18" charset="0"/>
              </a:rPr>
              <a:t>Fred </a:t>
            </a:r>
            <a:r>
              <a:rPr lang="en-CA" sz="2800" dirty="0">
                <a:latin typeface="Comic Sans MS" pitchFamily="66" charset="0"/>
                <a:cs typeface="Times New Roman" pitchFamily="18" charset="0"/>
              </a:rPr>
              <a:t>fell down screaming when the smoke cleared we all expected to see a bloody mess.</a:t>
            </a:r>
          </a:p>
          <a:p>
            <a:pPr marL="0" lvl="1" indent="0">
              <a:spcBef>
                <a:spcPts val="600"/>
              </a:spcBef>
              <a:buSzPct val="70000"/>
              <a:buNone/>
            </a:pPr>
            <a:r>
              <a:rPr lang="tr-TR" sz="2800" dirty="0" smtClean="0">
                <a:latin typeface="Comic Sans MS" pitchFamily="66" charset="0"/>
              </a:rPr>
              <a:t>    </a:t>
            </a:r>
          </a:p>
          <a:p>
            <a:pPr marL="0" lvl="1" indent="0">
              <a:spcBef>
                <a:spcPts val="600"/>
              </a:spcBef>
              <a:buSzPct val="70000"/>
              <a:buNone/>
            </a:pPr>
            <a:endParaRPr lang="tr-TR" sz="2800" b="1" dirty="0">
              <a:latin typeface="Comic Sans MS" pitchFamily="66" charset="0"/>
            </a:endParaRPr>
          </a:p>
          <a:p>
            <a:pPr marL="0" lvl="1" indent="0">
              <a:spcBef>
                <a:spcPts val="600"/>
              </a:spcBef>
              <a:buSzPct val="70000"/>
              <a:buNone/>
            </a:pPr>
            <a:r>
              <a:rPr lang="tr-TR" sz="2800" b="1" dirty="0" smtClean="0">
                <a:latin typeface="Comic Sans MS" pitchFamily="66" charset="0"/>
              </a:rPr>
              <a:t>  </a:t>
            </a: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en-US" sz="2800" b="1" dirty="0">
                <a:latin typeface="Comic Sans MS" pitchFamily="66" charset="0"/>
              </a:rPr>
              <a:t>:</a:t>
            </a:r>
            <a:r>
              <a:rPr lang="tr-TR" sz="2800" b="1" dirty="0">
                <a:latin typeface="Comic Sans MS" pitchFamily="66" charset="0"/>
              </a:rPr>
              <a:t> </a:t>
            </a:r>
            <a:r>
              <a:rPr lang="en-CA" sz="2800" dirty="0" smtClean="0">
                <a:latin typeface="Comic Sans MS" pitchFamily="66" charset="0"/>
                <a:cs typeface="Times New Roman" pitchFamily="18" charset="0"/>
              </a:rPr>
              <a:t>Fred </a:t>
            </a:r>
            <a:r>
              <a:rPr lang="en-CA" sz="2800" dirty="0">
                <a:latin typeface="Comic Sans MS" pitchFamily="66" charset="0"/>
                <a:cs typeface="Times New Roman" pitchFamily="18" charset="0"/>
              </a:rPr>
              <a:t>fell down screaming. The smoke cleared.  We all expected to see a bloody mess</a:t>
            </a:r>
            <a:r>
              <a:rPr lang="en-CA" sz="2800" dirty="0" smtClean="0">
                <a:latin typeface="Comic Sans MS" pitchFamily="66" charset="0"/>
                <a:cs typeface="Times New Roman" pitchFamily="18" charset="0"/>
              </a:rPr>
              <a:t>.</a:t>
            </a:r>
            <a:endParaRPr lang="tr-TR" sz="2800" dirty="0" smtClean="0">
              <a:latin typeface="Comic Sans MS" pitchFamily="66" charset="0"/>
              <a:cs typeface="Times New Roman" pitchFamily="18" charset="0"/>
            </a:endParaRPr>
          </a:p>
          <a:p>
            <a:pPr marL="0" lvl="1" indent="0">
              <a:spcBef>
                <a:spcPts val="600"/>
              </a:spcBef>
              <a:buSzPct val="70000"/>
              <a:buNone/>
            </a:pPr>
            <a:endParaRPr lang="en-CA" sz="2800" dirty="0">
              <a:latin typeface="Comic Sans MS" pitchFamily="66" charset="0"/>
              <a:cs typeface="Times New Roman" pitchFamily="18" charset="0"/>
            </a:endParaRPr>
          </a:p>
          <a:p>
            <a:pPr marL="0" lvl="1" indent="0">
              <a:spcBef>
                <a:spcPts val="600"/>
              </a:spcBef>
              <a:buSzPct val="70000"/>
              <a:buNone/>
            </a:pPr>
            <a:endParaRPr lang="en-CA" sz="2400" dirty="0"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4761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74320" lvl="1">
              <a:spcBef>
                <a:spcPts val="600"/>
              </a:spcBef>
              <a:buSzPct val="70000"/>
              <a:buFont typeface="Wingdings" pitchFamily="2" charset="2"/>
              <a:buChar char="v"/>
            </a:pPr>
            <a:r>
              <a:rPr lang="tr-TR" dirty="0" smtClean="0"/>
              <a:t> </a:t>
            </a:r>
            <a:r>
              <a:rPr lang="en-US" sz="2800" b="1" dirty="0">
                <a:latin typeface="Comic Sans MS" pitchFamily="66" charset="0"/>
              </a:rPr>
              <a:t>Incorrect: </a:t>
            </a:r>
            <a:r>
              <a:rPr lang="tr-TR" sz="2800" b="1" dirty="0">
                <a:latin typeface="Comic Sans MS" pitchFamily="66" charset="0"/>
              </a:rPr>
              <a:t> </a:t>
            </a:r>
            <a:r>
              <a:rPr lang="en-CA" sz="2800" dirty="0">
                <a:latin typeface="Comic Sans MS" pitchFamily="66" charset="0"/>
                <a:cs typeface="Times New Roman" pitchFamily="18" charset="0"/>
              </a:rPr>
              <a:t>I left town shortly after.  Didn’t see him again for five years.</a:t>
            </a:r>
            <a:endParaRPr lang="tr-TR" sz="2800" dirty="0">
              <a:latin typeface="Comic Sans MS" pitchFamily="66" charset="0"/>
              <a:cs typeface="Times New Roman" pitchFamily="18" charset="0"/>
            </a:endParaRPr>
          </a:p>
          <a:p>
            <a:pPr marL="0" lvl="1" indent="0">
              <a:spcBef>
                <a:spcPts val="600"/>
              </a:spcBef>
              <a:buSzPct val="70000"/>
              <a:buNone/>
            </a:pPr>
            <a:r>
              <a:rPr lang="tr-TR" sz="2800" dirty="0">
                <a:latin typeface="Comic Sans MS" pitchFamily="66" charset="0"/>
                <a:cs typeface="Times New Roman" pitchFamily="18" charset="0"/>
              </a:rPr>
              <a:t>   </a:t>
            </a:r>
            <a:endParaRPr lang="tr-TR" sz="2800" dirty="0" smtClean="0">
              <a:latin typeface="Comic Sans MS" pitchFamily="66" charset="0"/>
              <a:cs typeface="Times New Roman" pitchFamily="18" charset="0"/>
            </a:endParaRPr>
          </a:p>
          <a:p>
            <a:pPr marL="0" lvl="1" indent="0">
              <a:spcBef>
                <a:spcPts val="600"/>
              </a:spcBef>
              <a:buSzPct val="70000"/>
              <a:buNone/>
            </a:pPr>
            <a:endParaRPr lang="tr-TR" sz="2800" b="1" dirty="0">
              <a:latin typeface="Comic Sans MS" pitchFamily="66" charset="0"/>
              <a:cs typeface="Times New Roman" pitchFamily="18" charset="0"/>
            </a:endParaRPr>
          </a:p>
          <a:p>
            <a:pPr marL="0" lvl="1" indent="0">
              <a:spcBef>
                <a:spcPts val="600"/>
              </a:spcBef>
              <a:buSzPct val="70000"/>
              <a:buNone/>
            </a:pPr>
            <a:r>
              <a:rPr lang="tr-TR" sz="2800" b="1" dirty="0" smtClean="0">
                <a:latin typeface="Comic Sans MS" pitchFamily="66" charset="0"/>
                <a:cs typeface="Times New Roman" pitchFamily="18" charset="0"/>
              </a:rPr>
              <a:t>  </a:t>
            </a: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en-US" sz="2800" b="1" dirty="0">
                <a:latin typeface="Comic Sans MS" pitchFamily="66" charset="0"/>
              </a:rPr>
              <a:t>:</a:t>
            </a:r>
            <a:r>
              <a:rPr lang="tr-TR" sz="2800" b="1" dirty="0">
                <a:latin typeface="Comic Sans MS" pitchFamily="66" charset="0"/>
              </a:rPr>
              <a:t> </a:t>
            </a:r>
            <a:r>
              <a:rPr lang="en-CA" sz="2800" dirty="0">
                <a:latin typeface="Comic Sans MS" pitchFamily="66" charset="0"/>
                <a:cs typeface="Times New Roman" pitchFamily="18" charset="0"/>
              </a:rPr>
              <a:t>I left town shortly after and didn’t see him again for five years.</a:t>
            </a: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5814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>
            <a:normAutofit/>
          </a:bodyPr>
          <a:lstStyle/>
          <a:p>
            <a:r>
              <a:rPr lang="tr-TR" sz="6000" dirty="0" err="1" smtClean="0"/>
              <a:t>Non-parallel</a:t>
            </a:r>
            <a:r>
              <a:rPr lang="tr-TR" sz="6000" dirty="0" smtClean="0"/>
              <a:t> </a:t>
            </a:r>
            <a:r>
              <a:rPr lang="tr-TR" sz="6000" dirty="0" err="1" smtClean="0"/>
              <a:t>sentences</a:t>
            </a:r>
            <a:endParaRPr lang="tr-TR" sz="60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tr-TR" sz="3200" dirty="0" err="1">
                <a:solidFill>
                  <a:srgbClr val="002060"/>
                </a:solidFill>
              </a:rPr>
              <a:t>One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portion</a:t>
            </a:r>
            <a:r>
              <a:rPr lang="tr-TR" sz="3200" dirty="0">
                <a:solidFill>
                  <a:srgbClr val="002060"/>
                </a:solidFill>
              </a:rPr>
              <a:t> of </a:t>
            </a:r>
            <a:r>
              <a:rPr lang="tr-TR" sz="3200" dirty="0" err="1">
                <a:solidFill>
                  <a:srgbClr val="002060"/>
                </a:solidFill>
              </a:rPr>
              <a:t>the</a:t>
            </a:r>
            <a:r>
              <a:rPr lang="tr-TR" sz="3200" dirty="0">
                <a:solidFill>
                  <a:srgbClr val="002060"/>
                </a:solidFill>
              </a:rPr>
              <a:t> SAT </a:t>
            </a:r>
            <a:r>
              <a:rPr lang="tr-TR" sz="3200" dirty="0" err="1">
                <a:solidFill>
                  <a:srgbClr val="002060"/>
                </a:solidFill>
              </a:rPr>
              <a:t>writing</a:t>
            </a:r>
            <a:r>
              <a:rPr lang="tr-TR" sz="3200" dirty="0">
                <a:solidFill>
                  <a:srgbClr val="002060"/>
                </a:solidFill>
              </a:rPr>
              <a:t> test </a:t>
            </a:r>
            <a:r>
              <a:rPr lang="tr-TR" sz="3200" dirty="0" err="1">
                <a:solidFill>
                  <a:srgbClr val="002060"/>
                </a:solidFill>
              </a:rPr>
              <a:t>requires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students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to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find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and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improve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poorly-written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sentences</a:t>
            </a:r>
            <a:r>
              <a:rPr lang="tr-TR" sz="3200" dirty="0">
                <a:solidFill>
                  <a:srgbClr val="002060"/>
                </a:solidFill>
              </a:rPr>
              <a:t>. </a:t>
            </a:r>
            <a:r>
              <a:rPr lang="tr-TR" sz="3200" dirty="0" err="1">
                <a:solidFill>
                  <a:srgbClr val="002060"/>
                </a:solidFill>
              </a:rPr>
              <a:t>It’s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important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for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students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to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know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what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problems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appear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frequently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within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these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sentences</a:t>
            </a:r>
            <a:r>
              <a:rPr lang="tr-TR" sz="3200" dirty="0">
                <a:solidFill>
                  <a:srgbClr val="002060"/>
                </a:solidFill>
              </a:rPr>
              <a:t>, in </a:t>
            </a:r>
            <a:r>
              <a:rPr lang="tr-TR" sz="3200" dirty="0" err="1">
                <a:solidFill>
                  <a:srgbClr val="002060"/>
                </a:solidFill>
              </a:rPr>
              <a:t>order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to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improve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their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chances</a:t>
            </a:r>
            <a:r>
              <a:rPr lang="tr-TR" sz="3200" dirty="0">
                <a:solidFill>
                  <a:srgbClr val="002060"/>
                </a:solidFill>
              </a:rPr>
              <a:t> of </a:t>
            </a:r>
            <a:r>
              <a:rPr lang="tr-TR" sz="3200" dirty="0" err="1">
                <a:solidFill>
                  <a:srgbClr val="002060"/>
                </a:solidFill>
              </a:rPr>
              <a:t>scoring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well</a:t>
            </a:r>
            <a:r>
              <a:rPr lang="tr-TR" sz="3200" dirty="0">
                <a:solidFill>
                  <a:srgbClr val="002060"/>
                </a:solidFill>
              </a:rPr>
              <a:t>. </a:t>
            </a:r>
            <a:r>
              <a:rPr lang="tr-TR" sz="3200" dirty="0" err="1">
                <a:solidFill>
                  <a:srgbClr val="002060"/>
                </a:solidFill>
              </a:rPr>
              <a:t>One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common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sentence</a:t>
            </a:r>
            <a:r>
              <a:rPr lang="tr-TR" sz="3200" dirty="0">
                <a:solidFill>
                  <a:srgbClr val="002060"/>
                </a:solidFill>
              </a:rPr>
              <a:t> problem </a:t>
            </a:r>
            <a:r>
              <a:rPr lang="tr-TR" sz="3200" dirty="0" err="1">
                <a:solidFill>
                  <a:srgbClr val="002060"/>
                </a:solidFill>
              </a:rPr>
              <a:t>involves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non-parallel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structure</a:t>
            </a:r>
            <a:r>
              <a:rPr lang="tr-TR" sz="3200" dirty="0">
                <a:solidFill>
                  <a:srgbClr val="002060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1114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5400" dirty="0" err="1" smtClean="0"/>
              <a:t>Examples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130629" y="1484784"/>
            <a:ext cx="8676456" cy="537321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>
                <a:latin typeface="Comic Sans MS" pitchFamily="66" charset="0"/>
              </a:rPr>
              <a:t>Incorrect:</a:t>
            </a:r>
            <a:r>
              <a:rPr lang="en-US" sz="2800" dirty="0">
                <a:latin typeface="Comic Sans MS" pitchFamily="66" charset="0"/>
              </a:rPr>
              <a:t> The candidate’s goals include winning the election, a health program, and education.</a:t>
            </a:r>
            <a:br>
              <a:rPr lang="en-US" sz="2800" dirty="0">
                <a:latin typeface="Comic Sans MS" pitchFamily="66" charset="0"/>
              </a:rPr>
            </a:br>
            <a:endParaRPr lang="tr-TR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sz="28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sz="2800" b="1" dirty="0" smtClean="0">
                <a:latin typeface="Comic Sans MS" pitchFamily="66" charset="0"/>
              </a:rPr>
              <a:t>  </a:t>
            </a: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en-US" sz="2800" b="1" dirty="0">
                <a:latin typeface="Comic Sans MS" pitchFamily="66" charset="0"/>
              </a:rPr>
              <a:t>:</a:t>
            </a:r>
            <a:r>
              <a:rPr lang="en-US" sz="2800" dirty="0">
                <a:latin typeface="Comic Sans MS" pitchFamily="66" charset="0"/>
              </a:rPr>
              <a:t> The candidate’s goals include winning the election, enacting a national health program, and improving the educational system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tr-TR" sz="28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85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b="1" dirty="0">
                <a:latin typeface="Comic Sans MS" pitchFamily="66" charset="0"/>
              </a:rPr>
              <a:t>Incorrect:</a:t>
            </a:r>
            <a:r>
              <a:rPr lang="en-US" sz="2800" dirty="0">
                <a:latin typeface="Comic Sans MS" pitchFamily="66" charset="0"/>
              </a:rPr>
              <a:t> Some critics are not so much opposed to capital punishment as postponing it for so long.</a:t>
            </a:r>
            <a:br>
              <a:rPr lang="en-US" sz="2800" dirty="0">
                <a:latin typeface="Comic Sans MS" pitchFamily="66" charset="0"/>
              </a:rPr>
            </a:br>
            <a:endParaRPr lang="tr-TR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sz="28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sz="2800" b="1" dirty="0" smtClean="0">
                <a:latin typeface="Comic Sans MS" pitchFamily="66" charset="0"/>
              </a:rPr>
              <a:t>  </a:t>
            </a: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en-US" sz="2800" b="1" dirty="0">
                <a:latin typeface="Comic Sans MS" pitchFamily="66" charset="0"/>
              </a:rPr>
              <a:t>:</a:t>
            </a:r>
            <a:r>
              <a:rPr lang="en-US" sz="2800" dirty="0">
                <a:latin typeface="Comic Sans MS" pitchFamily="66" charset="0"/>
              </a:rPr>
              <a:t> Some critics are not so much opposed to sentencing convicts to capital punishment as they are to postponing executions for so long.</a:t>
            </a:r>
            <a:endParaRPr lang="tr-TR" sz="2800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675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219256" cy="487375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>
                <a:latin typeface="Comic Sans MS" pitchFamily="66" charset="0"/>
              </a:rPr>
              <a:t>Incorrect: </a:t>
            </a:r>
            <a:r>
              <a:rPr lang="en-US" sz="2800" dirty="0">
                <a:latin typeface="Comic Sans MS" pitchFamily="66" charset="0"/>
              </a:rPr>
              <a:t>The teacher wanted to know which country we came from and our future goals.</a:t>
            </a:r>
          </a:p>
          <a:p>
            <a:pPr marL="0" indent="0">
              <a:buNone/>
            </a:pPr>
            <a:r>
              <a:rPr lang="tr-TR" sz="2800" dirty="0" smtClean="0">
                <a:latin typeface="Comic Sans MS" pitchFamily="66" charset="0"/>
              </a:rPr>
              <a:t>   </a:t>
            </a:r>
          </a:p>
          <a:p>
            <a:pPr marL="0" indent="0">
              <a:buNone/>
            </a:pPr>
            <a:endParaRPr lang="tr-TR" sz="28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sz="2800" b="1" dirty="0" smtClean="0">
                <a:latin typeface="Comic Sans MS" pitchFamily="66" charset="0"/>
              </a:rPr>
              <a:t>  </a:t>
            </a: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en-US" sz="2800" b="1" dirty="0">
                <a:latin typeface="Comic Sans MS" pitchFamily="66" charset="0"/>
              </a:rPr>
              <a:t>: </a:t>
            </a:r>
            <a:r>
              <a:rPr lang="en-US" sz="2800" dirty="0" smtClean="0">
                <a:latin typeface="Comic Sans MS" pitchFamily="66" charset="0"/>
              </a:rPr>
              <a:t>The </a:t>
            </a:r>
            <a:r>
              <a:rPr lang="en-US" sz="2800" dirty="0">
                <a:latin typeface="Comic Sans MS" pitchFamily="66" charset="0"/>
              </a:rPr>
              <a:t>teacher wanted to know which country we came from and what our future </a:t>
            </a:r>
            <a:r>
              <a:rPr lang="en-US" sz="2800" dirty="0" smtClean="0">
                <a:latin typeface="Comic Sans MS" pitchFamily="66" charset="0"/>
              </a:rPr>
              <a:t>goals </a:t>
            </a:r>
            <a:r>
              <a:rPr lang="en-US" sz="2800" dirty="0">
                <a:latin typeface="Comic Sans MS" pitchFamily="66" charset="0"/>
              </a:rPr>
              <a:t>were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en-US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60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6600" dirty="0" err="1" smtClean="0"/>
              <a:t>Comma</a:t>
            </a:r>
            <a:r>
              <a:rPr lang="tr-TR" sz="6600" dirty="0" smtClean="0"/>
              <a:t> </a:t>
            </a:r>
            <a:r>
              <a:rPr lang="tr-TR" sz="6600" dirty="0" err="1" smtClean="0"/>
              <a:t>splice</a:t>
            </a:r>
            <a:r>
              <a:rPr lang="tr-TR" sz="6600" dirty="0" smtClean="0"/>
              <a:t> </a:t>
            </a:r>
            <a:endParaRPr lang="tr-TR" sz="66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tr-TR" sz="3200" dirty="0" err="1">
                <a:solidFill>
                  <a:srgbClr val="002060"/>
                </a:solidFill>
              </a:rPr>
              <a:t>Some</a:t>
            </a:r>
            <a:r>
              <a:rPr lang="tr-TR" sz="3200" dirty="0">
                <a:solidFill>
                  <a:srgbClr val="002060"/>
                </a:solidFill>
              </a:rPr>
              <a:t> say </a:t>
            </a:r>
            <a:r>
              <a:rPr lang="tr-TR" sz="3200" dirty="0" err="1">
                <a:solidFill>
                  <a:srgbClr val="002060"/>
                </a:solidFill>
              </a:rPr>
              <a:t>the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comma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splice</a:t>
            </a:r>
            <a:r>
              <a:rPr lang="tr-TR" sz="3200" dirty="0">
                <a:solidFill>
                  <a:srgbClr val="002060"/>
                </a:solidFill>
              </a:rPr>
              <a:t> is </a:t>
            </a:r>
            <a:r>
              <a:rPr lang="tr-TR" sz="3200" dirty="0" err="1">
                <a:solidFill>
                  <a:srgbClr val="002060"/>
                </a:solidFill>
              </a:rPr>
              <a:t>the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most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common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type</a:t>
            </a:r>
            <a:r>
              <a:rPr lang="tr-TR" sz="3200" dirty="0">
                <a:solidFill>
                  <a:srgbClr val="002060"/>
                </a:solidFill>
              </a:rPr>
              <a:t> of </a:t>
            </a:r>
            <a:r>
              <a:rPr lang="tr-TR" sz="3200" dirty="0" err="1">
                <a:solidFill>
                  <a:srgbClr val="002060"/>
                </a:solidFill>
              </a:rPr>
              <a:t>sentence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error</a:t>
            </a:r>
            <a:r>
              <a:rPr lang="tr-TR" sz="3200" dirty="0">
                <a:solidFill>
                  <a:srgbClr val="002060"/>
                </a:solidFill>
              </a:rPr>
              <a:t>, but </a:t>
            </a:r>
            <a:r>
              <a:rPr lang="tr-TR" sz="3200" dirty="0" err="1">
                <a:solidFill>
                  <a:srgbClr val="002060"/>
                </a:solidFill>
              </a:rPr>
              <a:t>that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should</a:t>
            </a:r>
            <a:r>
              <a:rPr lang="tr-TR" sz="3200" dirty="0">
                <a:solidFill>
                  <a:srgbClr val="002060"/>
                </a:solidFill>
              </a:rPr>
              <a:t> be </a:t>
            </a:r>
            <a:r>
              <a:rPr lang="tr-TR" sz="3200" dirty="0" err="1">
                <a:solidFill>
                  <a:srgbClr val="002060"/>
                </a:solidFill>
              </a:rPr>
              <a:t>good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news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for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you</a:t>
            </a:r>
            <a:r>
              <a:rPr lang="tr-TR" sz="3200" dirty="0">
                <a:solidFill>
                  <a:srgbClr val="002060"/>
                </a:solidFill>
              </a:rPr>
              <a:t>! </a:t>
            </a:r>
            <a:r>
              <a:rPr lang="tr-TR" sz="3200" dirty="0" err="1">
                <a:solidFill>
                  <a:srgbClr val="002060"/>
                </a:solidFill>
              </a:rPr>
              <a:t>The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comma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splice</a:t>
            </a:r>
            <a:r>
              <a:rPr lang="tr-TR" sz="3200" dirty="0">
                <a:solidFill>
                  <a:srgbClr val="002060"/>
                </a:solidFill>
              </a:rPr>
              <a:t> is an </a:t>
            </a:r>
            <a:r>
              <a:rPr lang="tr-TR" sz="3200" dirty="0" err="1">
                <a:solidFill>
                  <a:srgbClr val="002060"/>
                </a:solidFill>
              </a:rPr>
              <a:t>error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that</a:t>
            </a:r>
            <a:r>
              <a:rPr lang="tr-TR" sz="3200" dirty="0">
                <a:solidFill>
                  <a:srgbClr val="002060"/>
                </a:solidFill>
              </a:rPr>
              <a:t> is </a:t>
            </a:r>
            <a:r>
              <a:rPr lang="tr-TR" sz="3200" dirty="0" err="1">
                <a:solidFill>
                  <a:srgbClr val="002060"/>
                </a:solidFill>
              </a:rPr>
              <a:t>easy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to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identify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and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fix</a:t>
            </a:r>
            <a:r>
              <a:rPr lang="tr-TR" sz="3200" dirty="0">
                <a:solidFill>
                  <a:srgbClr val="002060"/>
                </a:solidFill>
              </a:rPr>
              <a:t>. A </a:t>
            </a:r>
            <a:r>
              <a:rPr lang="tr-TR" sz="3200" dirty="0" err="1">
                <a:solidFill>
                  <a:srgbClr val="002060"/>
                </a:solidFill>
              </a:rPr>
              <a:t>comma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splice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occurs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when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two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independent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clauses</a:t>
            </a:r>
            <a:r>
              <a:rPr lang="tr-TR" sz="3200" dirty="0">
                <a:solidFill>
                  <a:srgbClr val="002060"/>
                </a:solidFill>
              </a:rPr>
              <a:t> (</a:t>
            </a:r>
            <a:r>
              <a:rPr lang="tr-TR" sz="3200" dirty="0" err="1">
                <a:solidFill>
                  <a:srgbClr val="002060"/>
                </a:solidFill>
              </a:rPr>
              <a:t>clauses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that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could</a:t>
            </a:r>
            <a:r>
              <a:rPr lang="tr-TR" sz="3200" dirty="0">
                <a:solidFill>
                  <a:srgbClr val="002060"/>
                </a:solidFill>
              </a:rPr>
              <a:t> be </a:t>
            </a:r>
            <a:r>
              <a:rPr lang="tr-TR" sz="3200" dirty="0" err="1">
                <a:solidFill>
                  <a:srgbClr val="002060"/>
                </a:solidFill>
              </a:rPr>
              <a:t>sentences</a:t>
            </a:r>
            <a:r>
              <a:rPr lang="tr-TR" sz="3200" dirty="0">
                <a:solidFill>
                  <a:srgbClr val="002060"/>
                </a:solidFill>
              </a:rPr>
              <a:t> on </a:t>
            </a:r>
            <a:r>
              <a:rPr lang="tr-TR" sz="3200" dirty="0" err="1">
                <a:solidFill>
                  <a:srgbClr val="002060"/>
                </a:solidFill>
              </a:rPr>
              <a:t>their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own</a:t>
            </a:r>
            <a:r>
              <a:rPr lang="tr-TR" sz="3200" dirty="0">
                <a:solidFill>
                  <a:srgbClr val="002060"/>
                </a:solidFill>
              </a:rPr>
              <a:t>) </a:t>
            </a:r>
            <a:r>
              <a:rPr lang="tr-TR" sz="3200" dirty="0" err="1">
                <a:solidFill>
                  <a:srgbClr val="002060"/>
                </a:solidFill>
              </a:rPr>
              <a:t>are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jammed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together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with</a:t>
            </a:r>
            <a:r>
              <a:rPr lang="tr-TR" sz="3200" dirty="0">
                <a:solidFill>
                  <a:srgbClr val="002060"/>
                </a:solidFill>
              </a:rPr>
              <a:t> a </a:t>
            </a:r>
            <a:r>
              <a:rPr lang="tr-TR" sz="3200" dirty="0" err="1" smtClean="0">
                <a:solidFill>
                  <a:srgbClr val="002060"/>
                </a:solidFill>
              </a:rPr>
              <a:t>comma</a:t>
            </a:r>
            <a:r>
              <a:rPr lang="tr-TR" sz="3200" dirty="0" smtClean="0">
                <a:solidFill>
                  <a:srgbClr val="002060"/>
                </a:solidFill>
              </a:rPr>
              <a:t>.</a:t>
            </a:r>
            <a:endParaRPr lang="tr-TR" sz="3200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0439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b="1" dirty="0">
                <a:latin typeface="Comic Sans MS" pitchFamily="66" charset="0"/>
              </a:rPr>
              <a:t>Incorrect:  </a:t>
            </a:r>
            <a:r>
              <a:rPr lang="en-US" sz="2800" dirty="0">
                <a:latin typeface="Comic Sans MS" pitchFamily="66" charset="0"/>
              </a:rPr>
              <a:t>This report is an overview of the processes involved, the problems encountered, </a:t>
            </a:r>
            <a:r>
              <a:rPr lang="tr-TR" sz="2800" dirty="0">
                <a:latin typeface="Comic Sans MS" pitchFamily="66" charset="0"/>
              </a:rPr>
              <a:t> </a:t>
            </a:r>
            <a:r>
              <a:rPr lang="en-US" sz="2800" dirty="0">
                <a:latin typeface="Comic Sans MS" pitchFamily="66" charset="0"/>
              </a:rPr>
              <a:t>and how they were solved.</a:t>
            </a:r>
          </a:p>
          <a:p>
            <a:pPr marL="0" indent="0">
              <a:buNone/>
            </a:pPr>
            <a:r>
              <a:rPr lang="tr-TR" sz="2800" dirty="0">
                <a:latin typeface="Comic Sans MS" pitchFamily="66" charset="0"/>
              </a:rPr>
              <a:t>  </a:t>
            </a:r>
            <a:endParaRPr lang="tr-TR" sz="2800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tr-TR" sz="2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sz="2800" dirty="0" smtClean="0">
                <a:latin typeface="Comic Sans MS" pitchFamily="66" charset="0"/>
              </a:rPr>
              <a:t>   </a:t>
            </a: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en-US" sz="2800" b="1" dirty="0">
                <a:latin typeface="Comic Sans MS" pitchFamily="66" charset="0"/>
              </a:rPr>
              <a:t>: </a:t>
            </a:r>
            <a:r>
              <a:rPr lang="en-US" sz="2800" dirty="0">
                <a:latin typeface="Comic Sans MS" pitchFamily="66" charset="0"/>
              </a:rPr>
              <a:t>This report is an overview of the processes involved, the problems encountered, </a:t>
            </a:r>
            <a:r>
              <a:rPr lang="tr-TR" sz="2800" dirty="0">
                <a:latin typeface="Comic Sans MS" pitchFamily="66" charset="0"/>
              </a:rPr>
              <a:t> </a:t>
            </a:r>
            <a:r>
              <a:rPr lang="en-US" sz="2800" dirty="0">
                <a:latin typeface="Comic Sans MS" pitchFamily="66" charset="0"/>
              </a:rPr>
              <a:t>and the solutions devised</a:t>
            </a:r>
            <a:endParaRPr lang="tr-TR" sz="2800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3119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6600" dirty="0" err="1" smtClean="0"/>
              <a:t>Sentence</a:t>
            </a:r>
            <a:r>
              <a:rPr lang="tr-TR" sz="6600" dirty="0" smtClean="0"/>
              <a:t> </a:t>
            </a:r>
            <a:r>
              <a:rPr lang="tr-TR" sz="6600" dirty="0" err="1" smtClean="0"/>
              <a:t>fragments</a:t>
            </a:r>
            <a:endParaRPr lang="tr-TR" sz="66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tr-TR" sz="3200" dirty="0">
                <a:solidFill>
                  <a:srgbClr val="002060"/>
                </a:solidFill>
              </a:rPr>
              <a:t>A </a:t>
            </a:r>
            <a:r>
              <a:rPr lang="tr-TR" sz="3200" dirty="0" err="1">
                <a:solidFill>
                  <a:srgbClr val="002060"/>
                </a:solidFill>
              </a:rPr>
              <a:t>sentence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fragment</a:t>
            </a:r>
            <a:r>
              <a:rPr lang="tr-TR" sz="3200" dirty="0">
                <a:solidFill>
                  <a:srgbClr val="002060"/>
                </a:solidFill>
              </a:rPr>
              <a:t> is a </a:t>
            </a:r>
            <a:r>
              <a:rPr lang="tr-TR" sz="3200" dirty="0" err="1">
                <a:solidFill>
                  <a:srgbClr val="002060"/>
                </a:solidFill>
              </a:rPr>
              <a:t>statement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that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cannot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stand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alone</a:t>
            </a:r>
            <a:r>
              <a:rPr lang="tr-TR" sz="3200" dirty="0">
                <a:solidFill>
                  <a:srgbClr val="002060"/>
                </a:solidFill>
              </a:rPr>
              <a:t> as a </a:t>
            </a:r>
            <a:r>
              <a:rPr lang="tr-TR" sz="3200" dirty="0" err="1">
                <a:solidFill>
                  <a:srgbClr val="002060"/>
                </a:solidFill>
              </a:rPr>
              <a:t>sentence</a:t>
            </a:r>
            <a:r>
              <a:rPr lang="tr-TR" sz="3200" dirty="0">
                <a:solidFill>
                  <a:srgbClr val="002060"/>
                </a:solidFill>
              </a:rPr>
              <a:t>, </a:t>
            </a:r>
            <a:r>
              <a:rPr lang="tr-TR" sz="3200" dirty="0" err="1">
                <a:solidFill>
                  <a:srgbClr val="002060"/>
                </a:solidFill>
              </a:rPr>
              <a:t>even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though</a:t>
            </a:r>
            <a:r>
              <a:rPr lang="tr-TR" sz="3200" dirty="0">
                <a:solidFill>
                  <a:srgbClr val="002060"/>
                </a:solidFill>
              </a:rPr>
              <a:t> it </a:t>
            </a:r>
            <a:r>
              <a:rPr lang="tr-TR" sz="3200" dirty="0" err="1">
                <a:solidFill>
                  <a:srgbClr val="002060"/>
                </a:solidFill>
              </a:rPr>
              <a:t>might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look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like</a:t>
            </a:r>
            <a:r>
              <a:rPr lang="tr-TR" sz="3200" dirty="0">
                <a:solidFill>
                  <a:srgbClr val="002060"/>
                </a:solidFill>
              </a:rPr>
              <a:t> it </a:t>
            </a:r>
            <a:r>
              <a:rPr lang="tr-TR" sz="3200" dirty="0" err="1">
                <a:solidFill>
                  <a:srgbClr val="002060"/>
                </a:solidFill>
              </a:rPr>
              <a:t>should</a:t>
            </a:r>
            <a:r>
              <a:rPr lang="tr-TR" sz="3200" dirty="0">
                <a:solidFill>
                  <a:srgbClr val="002060"/>
                </a:solidFill>
              </a:rPr>
              <a:t> be </a:t>
            </a:r>
            <a:r>
              <a:rPr lang="tr-TR" sz="3200" dirty="0" err="1">
                <a:solidFill>
                  <a:srgbClr val="002060"/>
                </a:solidFill>
              </a:rPr>
              <a:t>able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to</a:t>
            </a:r>
            <a:r>
              <a:rPr lang="tr-TR" sz="3200" dirty="0">
                <a:solidFill>
                  <a:srgbClr val="002060"/>
                </a:solidFill>
              </a:rPr>
              <a:t>. A </a:t>
            </a:r>
            <a:r>
              <a:rPr lang="tr-TR" sz="3200" dirty="0" err="1">
                <a:solidFill>
                  <a:srgbClr val="002060"/>
                </a:solidFill>
              </a:rPr>
              <a:t>sentence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fragment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may</a:t>
            </a:r>
            <a:r>
              <a:rPr lang="tr-TR" sz="3200" dirty="0">
                <a:solidFill>
                  <a:srgbClr val="002060"/>
                </a:solidFill>
              </a:rPr>
              <a:t> be </a:t>
            </a:r>
            <a:r>
              <a:rPr lang="tr-TR" sz="3200" dirty="0" err="1">
                <a:solidFill>
                  <a:srgbClr val="002060"/>
                </a:solidFill>
              </a:rPr>
              <a:t>lacking</a:t>
            </a:r>
            <a:r>
              <a:rPr lang="tr-TR" sz="3200" dirty="0">
                <a:solidFill>
                  <a:srgbClr val="002060"/>
                </a:solidFill>
              </a:rPr>
              <a:t> a </a:t>
            </a:r>
            <a:r>
              <a:rPr lang="tr-TR" sz="3200" dirty="0" err="1">
                <a:solidFill>
                  <a:srgbClr val="002060"/>
                </a:solidFill>
              </a:rPr>
              <a:t>subject</a:t>
            </a:r>
            <a:r>
              <a:rPr lang="tr-TR" sz="3200" dirty="0">
                <a:solidFill>
                  <a:srgbClr val="002060"/>
                </a:solidFill>
              </a:rPr>
              <a:t>, a </a:t>
            </a:r>
            <a:r>
              <a:rPr lang="tr-TR" sz="3200" dirty="0" err="1">
                <a:solidFill>
                  <a:srgbClr val="002060"/>
                </a:solidFill>
              </a:rPr>
              <a:t>verb</a:t>
            </a:r>
            <a:r>
              <a:rPr lang="tr-TR" sz="3200" dirty="0">
                <a:solidFill>
                  <a:srgbClr val="002060"/>
                </a:solidFill>
              </a:rPr>
              <a:t>, </a:t>
            </a:r>
            <a:r>
              <a:rPr lang="tr-TR" sz="3200" dirty="0" err="1">
                <a:solidFill>
                  <a:srgbClr val="002060"/>
                </a:solidFill>
              </a:rPr>
              <a:t>or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both</a:t>
            </a:r>
            <a:r>
              <a:rPr lang="tr-TR" sz="3200" dirty="0">
                <a:solidFill>
                  <a:srgbClr val="002060"/>
                </a:solidFill>
              </a:rPr>
              <a:t>. </a:t>
            </a:r>
            <a:r>
              <a:rPr lang="tr-TR" sz="3200" dirty="0" err="1">
                <a:solidFill>
                  <a:srgbClr val="002060"/>
                </a:solidFill>
              </a:rPr>
              <a:t>It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might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even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contain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words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that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look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like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subjects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and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verbs</a:t>
            </a:r>
            <a:r>
              <a:rPr lang="tr-TR" sz="3200" dirty="0">
                <a:solidFill>
                  <a:srgbClr val="002060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2347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5400" dirty="0" err="1" smtClean="0"/>
              <a:t>Examples</a:t>
            </a:r>
            <a:r>
              <a:rPr lang="tr-TR" sz="5400" dirty="0" smtClean="0"/>
              <a:t> </a:t>
            </a:r>
            <a:endParaRPr lang="tr-TR" sz="54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>
                <a:latin typeface="Comic Sans MS" pitchFamily="66" charset="0"/>
              </a:rPr>
              <a:t>Incorrect:</a:t>
            </a:r>
            <a:r>
              <a:rPr lang="en-US" sz="2800" dirty="0">
                <a:latin typeface="Comic Sans MS" pitchFamily="66" charset="0"/>
              </a:rPr>
              <a:t> Tests of the Shroud of Turin have produced some curious findings. </a:t>
            </a:r>
            <a:r>
              <a:rPr lang="en-US" sz="2800" i="1" dirty="0">
                <a:latin typeface="Comic Sans MS" pitchFamily="66" charset="0"/>
              </a:rPr>
              <a:t>For example, the pollen of forty-eight plants native to Europe and the Middle East.</a:t>
            </a:r>
            <a:r>
              <a:rPr lang="en-US" sz="2800" dirty="0">
                <a:latin typeface="Comic Sans MS" pitchFamily="66" charset="0"/>
              </a:rPr>
              <a:t/>
            </a:r>
            <a:br>
              <a:rPr lang="en-US" sz="2800" dirty="0">
                <a:latin typeface="Comic Sans MS" pitchFamily="66" charset="0"/>
              </a:rPr>
            </a:br>
            <a:endParaRPr lang="tr-TR" sz="28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sz="2800" b="1" dirty="0" smtClean="0">
                <a:latin typeface="Comic Sans MS" pitchFamily="66" charset="0"/>
              </a:rPr>
              <a:t>  </a:t>
            </a: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en-US" sz="2800" b="1" dirty="0">
                <a:latin typeface="Comic Sans MS" pitchFamily="66" charset="0"/>
              </a:rPr>
              <a:t>:</a:t>
            </a:r>
            <a:r>
              <a:rPr lang="en-US" sz="2800" dirty="0">
                <a:latin typeface="Comic Sans MS" pitchFamily="66" charset="0"/>
              </a:rPr>
              <a:t> Tests of the Shroud of Turin have produced some curious findings. For example, </a:t>
            </a:r>
            <a:r>
              <a:rPr lang="en-US" sz="2800" i="1" dirty="0">
                <a:latin typeface="Comic Sans MS" pitchFamily="66" charset="0"/>
              </a:rPr>
              <a:t>the cloth contains</a:t>
            </a:r>
            <a:r>
              <a:rPr lang="en-US" sz="2800" dirty="0">
                <a:latin typeface="Comic Sans MS" pitchFamily="66" charset="0"/>
              </a:rPr>
              <a:t> the pollen of forty-eight plants native to Europe and the Middle East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tr-TR" sz="28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70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b="1" dirty="0">
                <a:latin typeface="Comic Sans MS" pitchFamily="66" charset="0"/>
              </a:rPr>
              <a:t>Incorrect:</a:t>
            </a:r>
            <a:r>
              <a:rPr lang="en-US" sz="2800" dirty="0">
                <a:latin typeface="Comic Sans MS" pitchFamily="66" charset="0"/>
              </a:rPr>
              <a:t> Scientists report no human deaths due to excessive caffeine consumption. </a:t>
            </a:r>
            <a:r>
              <a:rPr lang="en-US" sz="2800" i="1" dirty="0">
                <a:latin typeface="Comic Sans MS" pitchFamily="66" charset="0"/>
              </a:rPr>
              <a:t>Although caffeine does cause convulsions and death in certain animals.</a:t>
            </a:r>
            <a:r>
              <a:rPr lang="en-US" sz="2800" dirty="0">
                <a:latin typeface="Comic Sans MS" pitchFamily="66" charset="0"/>
              </a:rPr>
              <a:t/>
            </a:r>
            <a:br>
              <a:rPr lang="en-US" sz="2800" dirty="0">
                <a:latin typeface="Comic Sans MS" pitchFamily="66" charset="0"/>
              </a:rPr>
            </a:br>
            <a:r>
              <a:rPr lang="en-US" sz="2800" dirty="0">
                <a:latin typeface="Comic Sans MS" pitchFamily="66" charset="0"/>
              </a:rPr>
              <a:t/>
            </a:r>
            <a:br>
              <a:rPr lang="en-US" sz="2800" dirty="0">
                <a:latin typeface="Comic Sans MS" pitchFamily="66" charset="0"/>
              </a:rPr>
            </a:br>
            <a:r>
              <a:rPr lang="en-US" sz="2800" b="1" dirty="0">
                <a:latin typeface="Comic Sans MS" pitchFamily="66" charset="0"/>
              </a:rPr>
              <a:t>Revised:</a:t>
            </a:r>
            <a:r>
              <a:rPr lang="en-US" sz="2800" dirty="0">
                <a:latin typeface="Comic Sans MS" pitchFamily="66" charset="0"/>
              </a:rPr>
              <a:t> Scientists report no human deaths due to excessive caffeine consumption, although caffeine does cause convulsions and death in certain animals.</a:t>
            </a:r>
            <a:endParaRPr lang="tr-TR" sz="2800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7542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7920880" cy="54006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>
                <a:latin typeface="Comic Sans MS" pitchFamily="66" charset="0"/>
              </a:rPr>
              <a:t>Incorrect: </a:t>
            </a:r>
            <a:r>
              <a:rPr lang="en-US" sz="2800" dirty="0">
                <a:latin typeface="Comic Sans MS" pitchFamily="66" charset="0"/>
              </a:rPr>
              <a:t>Because they are confusing and distracting to readers. </a:t>
            </a:r>
            <a:br>
              <a:rPr lang="en-US" sz="2800" dirty="0">
                <a:latin typeface="Comic Sans MS" pitchFamily="66" charset="0"/>
              </a:rPr>
            </a:br>
            <a:endParaRPr lang="tr-TR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sz="2800" b="1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sz="2800" b="1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sz="2800" b="1" dirty="0" smtClean="0">
                <a:latin typeface="Comic Sans MS" pitchFamily="66" charset="0"/>
              </a:rPr>
              <a:t>  </a:t>
            </a: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tr-TR" sz="2800" b="1" dirty="0" smtClean="0">
                <a:latin typeface="Comic Sans MS" pitchFamily="66" charset="0"/>
              </a:rPr>
              <a:t>:</a:t>
            </a:r>
            <a:r>
              <a:rPr lang="en-US" sz="2800" b="1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Because </a:t>
            </a:r>
            <a:r>
              <a:rPr lang="en-US" sz="2800" dirty="0">
                <a:latin typeface="Comic Sans MS" pitchFamily="66" charset="0"/>
              </a:rPr>
              <a:t>they are confusing and distracting to readers, writers should generally avoid sentence fragments</a:t>
            </a:r>
            <a:r>
              <a:rPr lang="en-US" sz="2800" dirty="0" smtClean="0"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869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>
                <a:latin typeface="Comic Sans MS" pitchFamily="66" charset="0"/>
              </a:rPr>
              <a:t>Incorrect: </a:t>
            </a:r>
            <a:r>
              <a:rPr lang="en-US" sz="2800" dirty="0">
                <a:latin typeface="Comic Sans MS" pitchFamily="66" charset="0"/>
              </a:rPr>
              <a:t>Although the result of the study was inconclusive.</a:t>
            </a:r>
            <a:br>
              <a:rPr lang="en-US" sz="2800" dirty="0">
                <a:latin typeface="Comic Sans MS" pitchFamily="66" charset="0"/>
              </a:rPr>
            </a:br>
            <a:endParaRPr lang="tr-TR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sz="28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sz="2800" b="1" dirty="0" smtClean="0">
                <a:latin typeface="Comic Sans MS" pitchFamily="66" charset="0"/>
              </a:rPr>
              <a:t>  </a:t>
            </a: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en-US" sz="2800" b="1" dirty="0">
                <a:latin typeface="Comic Sans MS" pitchFamily="66" charset="0"/>
              </a:rPr>
              <a:t>: </a:t>
            </a:r>
            <a:r>
              <a:rPr lang="en-US" sz="2800" dirty="0" smtClean="0">
                <a:latin typeface="Comic Sans MS" pitchFamily="66" charset="0"/>
              </a:rPr>
              <a:t>Although </a:t>
            </a:r>
            <a:r>
              <a:rPr lang="en-US" sz="2800" dirty="0">
                <a:latin typeface="Comic Sans MS" pitchFamily="66" charset="0"/>
              </a:rPr>
              <a:t>the result of the study was inconclusive, the committee decided to implement the policy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tr-TR" sz="28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31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>
                <a:latin typeface="Comic Sans MS" pitchFamily="66" charset="0"/>
              </a:rPr>
              <a:t>Incorrect: </a:t>
            </a:r>
            <a:r>
              <a:rPr lang="en-US" dirty="0">
                <a:latin typeface="Comic Sans MS" pitchFamily="66" charset="0"/>
              </a:rPr>
              <a:t>If the result of the study confirmed the writer’s hypothesis.</a:t>
            </a:r>
            <a:br>
              <a:rPr lang="en-US" dirty="0">
                <a:latin typeface="Comic Sans MS" pitchFamily="66" charset="0"/>
              </a:rPr>
            </a:br>
            <a:endParaRPr lang="tr-TR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b="1" dirty="0" smtClean="0">
                <a:latin typeface="Comic Sans MS" pitchFamily="66" charset="0"/>
              </a:rPr>
              <a:t>  </a:t>
            </a:r>
            <a:r>
              <a:rPr lang="en-US" b="1" dirty="0" smtClean="0">
                <a:latin typeface="Comic Sans MS" pitchFamily="66" charset="0"/>
              </a:rPr>
              <a:t>Revised</a:t>
            </a:r>
            <a:r>
              <a:rPr lang="en-US" b="1" dirty="0">
                <a:latin typeface="Comic Sans MS" pitchFamily="66" charset="0"/>
              </a:rPr>
              <a:t>: </a:t>
            </a:r>
            <a:r>
              <a:rPr lang="en-US" dirty="0">
                <a:latin typeface="Comic Sans MS" pitchFamily="66" charset="0"/>
              </a:rPr>
              <a:t>If the result of the study confirmed the writer’s hypothesis, it would be a major breakthrough in the world of biochemistry.</a:t>
            </a:r>
            <a:endParaRPr lang="tr-TR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0144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>
                <a:latin typeface="Comic Sans MS" pitchFamily="66" charset="0"/>
              </a:rPr>
              <a:t>Incorrect: </a:t>
            </a:r>
            <a:r>
              <a:rPr lang="en-US" dirty="0">
                <a:latin typeface="Comic Sans MS" pitchFamily="66" charset="0"/>
              </a:rPr>
              <a:t>The dog was waiting in the window when his owner got home. Then, excited, wagging his tail. He went to greet her at the door. </a:t>
            </a:r>
            <a:br>
              <a:rPr lang="en-US" dirty="0">
                <a:latin typeface="Comic Sans MS" pitchFamily="66" charset="0"/>
              </a:rPr>
            </a:br>
            <a:endParaRPr lang="tr-TR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b="1" dirty="0" smtClean="0">
                <a:latin typeface="Comic Sans MS" pitchFamily="66" charset="0"/>
              </a:rPr>
              <a:t>  </a:t>
            </a:r>
            <a:r>
              <a:rPr lang="en-US" b="1" dirty="0" smtClean="0">
                <a:latin typeface="Comic Sans MS" pitchFamily="66" charset="0"/>
              </a:rPr>
              <a:t>Revised</a:t>
            </a:r>
            <a:r>
              <a:rPr lang="tr-TR" b="1" dirty="0">
                <a:latin typeface="Comic Sans MS" pitchFamily="66" charset="0"/>
              </a:rPr>
              <a:t>: </a:t>
            </a:r>
            <a:r>
              <a:rPr lang="en-US" dirty="0">
                <a:latin typeface="Comic Sans MS" pitchFamily="66" charset="0"/>
              </a:rPr>
              <a:t>The dog was waiting in the window when his owner got home. Excited, he wagged his tail and went to greet her at the door.</a:t>
            </a: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5451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tr-TR" sz="5400" dirty="0" err="1" smtClean="0"/>
              <a:t>Examples</a:t>
            </a:r>
            <a:r>
              <a:rPr lang="tr-TR" sz="5400" dirty="0" smtClean="0"/>
              <a:t> </a:t>
            </a:r>
            <a:endParaRPr lang="tr-TR" sz="54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7467600" cy="470113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Comic Sans MS" pitchFamily="66" charset="0"/>
              </a:rPr>
              <a:t>Incorrect</a:t>
            </a:r>
            <a:r>
              <a:rPr lang="en-US" sz="2800" b="1" dirty="0">
                <a:latin typeface="Comic Sans MS" pitchFamily="66" charset="0"/>
              </a:rPr>
              <a:t>:</a:t>
            </a:r>
            <a:r>
              <a:rPr lang="en-US" sz="2800" dirty="0">
                <a:latin typeface="Comic Sans MS" pitchFamily="66" charset="0"/>
              </a:rPr>
              <a:t> The Huns who were Mongolian invaded Gaul in </a:t>
            </a:r>
            <a:r>
              <a:rPr lang="en-US" sz="2800" dirty="0" smtClean="0">
                <a:latin typeface="Comic Sans MS" pitchFamily="66" charset="0"/>
              </a:rPr>
              <a:t>451</a:t>
            </a:r>
            <a:r>
              <a:rPr lang="tr-TR" sz="2800" dirty="0" smtClean="0">
                <a:latin typeface="Comic Sans MS" pitchFamily="66" charset="0"/>
              </a:rPr>
              <a:t>.</a:t>
            </a:r>
          </a:p>
          <a:p>
            <a:pPr marL="0" indent="0">
              <a:buNone/>
            </a:pPr>
            <a:r>
              <a:rPr lang="tr-TR" sz="2800" dirty="0">
                <a:latin typeface="Comic Sans MS" pitchFamily="66" charset="0"/>
              </a:rPr>
              <a:t> </a:t>
            </a:r>
            <a:r>
              <a:rPr lang="tr-TR" sz="2800" dirty="0" smtClean="0">
                <a:latin typeface="Comic Sans MS" pitchFamily="66" charset="0"/>
              </a:rPr>
              <a:t>  </a:t>
            </a:r>
          </a:p>
          <a:p>
            <a:pPr marL="0" indent="0">
              <a:buNone/>
            </a:pPr>
            <a:endParaRPr lang="tr-TR" sz="28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sz="2800" b="1" dirty="0" smtClean="0">
                <a:latin typeface="Comic Sans MS" pitchFamily="66" charset="0"/>
              </a:rPr>
              <a:t>Revised</a:t>
            </a:r>
            <a:r>
              <a:rPr lang="en-US" sz="2800" b="1" dirty="0">
                <a:latin typeface="Comic Sans MS" pitchFamily="66" charset="0"/>
              </a:rPr>
              <a:t>:</a:t>
            </a:r>
            <a:r>
              <a:rPr lang="en-US" sz="2800" dirty="0">
                <a:latin typeface="Comic Sans MS" pitchFamily="66" charset="0"/>
              </a:rPr>
              <a:t> The Huns, who were Mongolian, invaded Gaul in 451</a:t>
            </a:r>
            <a:r>
              <a:rPr lang="en-US" sz="2800" dirty="0" smtClean="0">
                <a:latin typeface="Comic Sans MS" pitchFamily="66" charset="0"/>
              </a:rPr>
              <a:t>.</a:t>
            </a:r>
            <a:endParaRPr lang="tr-TR" sz="28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34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7467600" cy="462912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>
                <a:latin typeface="Comic Sans MS" pitchFamily="66" charset="0"/>
              </a:rPr>
              <a:t>Incorrect:</a:t>
            </a:r>
            <a:r>
              <a:rPr lang="en-US" dirty="0">
                <a:latin typeface="Comic Sans MS" pitchFamily="66" charset="0"/>
              </a:rPr>
              <a:t> Field trips are required, in several courses, such as, botany and geology. </a:t>
            </a:r>
            <a:br>
              <a:rPr lang="en-US" dirty="0">
                <a:latin typeface="Comic Sans MS" pitchFamily="66" charset="0"/>
              </a:rPr>
            </a:br>
            <a:endParaRPr lang="tr-TR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b="1" dirty="0" smtClean="0">
                <a:latin typeface="Comic Sans MS" pitchFamily="66" charset="0"/>
              </a:rPr>
              <a:t>  </a:t>
            </a:r>
            <a:r>
              <a:rPr lang="en-US" b="1" dirty="0" smtClean="0">
                <a:latin typeface="Comic Sans MS" pitchFamily="66" charset="0"/>
              </a:rPr>
              <a:t>Revised</a:t>
            </a:r>
            <a:r>
              <a:rPr lang="en-US" b="1" dirty="0">
                <a:latin typeface="Comic Sans MS" pitchFamily="66" charset="0"/>
              </a:rPr>
              <a:t>:</a:t>
            </a:r>
            <a:r>
              <a:rPr lang="en-US" dirty="0">
                <a:latin typeface="Comic Sans MS" pitchFamily="66" charset="0"/>
              </a:rPr>
              <a:t> Field trips are required in several courses, such as botany and geology.</a:t>
            </a:r>
            <a:endParaRPr lang="tr-TR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6014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Comic Sans MS" pitchFamily="66" charset="0"/>
              </a:rPr>
              <a:t>Incorrect</a:t>
            </a:r>
            <a:r>
              <a:rPr lang="en-US" sz="2800" b="1" dirty="0">
                <a:latin typeface="Comic Sans MS" pitchFamily="66" charset="0"/>
              </a:rPr>
              <a:t>:</a:t>
            </a:r>
            <a:r>
              <a:rPr lang="tr-TR" sz="2800" b="1" dirty="0">
                <a:latin typeface="Comic Sans MS" pitchFamily="66" charset="0"/>
              </a:rPr>
              <a:t> </a:t>
            </a:r>
            <a:r>
              <a:rPr lang="en-US" sz="2800" dirty="0">
                <a:latin typeface="Comic Sans MS" pitchFamily="66" charset="0"/>
              </a:rPr>
              <a:t> Diseased coronary arteries are often surgically bypassed, however half of all bypass grafts fail within ten years.</a:t>
            </a:r>
            <a:br>
              <a:rPr lang="en-US" sz="2800" dirty="0">
                <a:latin typeface="Comic Sans MS" pitchFamily="66" charset="0"/>
              </a:rPr>
            </a:br>
            <a:endParaRPr lang="tr-TR" sz="28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sz="2800" b="1" dirty="0">
                <a:latin typeface="Comic Sans MS" pitchFamily="66" charset="0"/>
              </a:rPr>
              <a:t> </a:t>
            </a:r>
            <a:r>
              <a:rPr lang="tr-TR" sz="2800" b="1" dirty="0" smtClean="0">
                <a:latin typeface="Comic Sans MS" pitchFamily="66" charset="0"/>
              </a:rPr>
              <a:t> </a:t>
            </a:r>
          </a:p>
          <a:p>
            <a:pPr marL="0" indent="0">
              <a:buNone/>
            </a:pPr>
            <a:r>
              <a:rPr lang="tr-TR" sz="2800" b="1" dirty="0">
                <a:latin typeface="Comic Sans MS" pitchFamily="66" charset="0"/>
              </a:rPr>
              <a:t> </a:t>
            </a:r>
            <a:r>
              <a:rPr lang="tr-TR" sz="2800" b="1" dirty="0" smtClean="0">
                <a:latin typeface="Comic Sans MS" pitchFamily="66" charset="0"/>
              </a:rPr>
              <a:t> </a:t>
            </a:r>
            <a:r>
              <a:rPr lang="en-US" sz="2800" b="1" dirty="0" smtClean="0">
                <a:latin typeface="Comic Sans MS" pitchFamily="66" charset="0"/>
              </a:rPr>
              <a:t>Revised:</a:t>
            </a:r>
            <a:r>
              <a:rPr lang="tr-TR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Diseased </a:t>
            </a:r>
            <a:r>
              <a:rPr lang="en-US" sz="2800" dirty="0">
                <a:latin typeface="Comic Sans MS" pitchFamily="66" charset="0"/>
              </a:rPr>
              <a:t>coronary arteries are often surgically bypassed; however, half of all bypass grafts fail within ten years</a:t>
            </a:r>
            <a:r>
              <a:rPr lang="en-US" sz="2800" dirty="0" smtClean="0"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749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>
                <a:latin typeface="Comic Sans MS" pitchFamily="66" charset="0"/>
              </a:rPr>
              <a:t>Incorrect:</a:t>
            </a:r>
            <a:r>
              <a:rPr lang="en-US" dirty="0">
                <a:latin typeface="Comic Sans MS" pitchFamily="66" charset="0"/>
              </a:rPr>
              <a:t> The term "scientific illiteracy," has become almost a </a:t>
            </a:r>
            <a:r>
              <a:rPr lang="en-US" dirty="0" err="1">
                <a:latin typeface="Comic Sans MS" pitchFamily="66" charset="0"/>
              </a:rPr>
              <a:t>cliche</a:t>
            </a:r>
            <a:r>
              <a:rPr lang="en-US" dirty="0">
                <a:latin typeface="Comic Sans MS" pitchFamily="66" charset="0"/>
              </a:rPr>
              <a:t> in educational circles. </a:t>
            </a:r>
            <a:br>
              <a:rPr lang="en-US" dirty="0">
                <a:latin typeface="Comic Sans MS" pitchFamily="66" charset="0"/>
              </a:rPr>
            </a:br>
            <a:endParaRPr lang="tr-TR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b="1" dirty="0">
                <a:latin typeface="Comic Sans MS" pitchFamily="66" charset="0"/>
              </a:rPr>
              <a:t> </a:t>
            </a:r>
            <a:r>
              <a:rPr lang="tr-TR" b="1" dirty="0" smtClean="0">
                <a:latin typeface="Comic Sans MS" pitchFamily="66" charset="0"/>
              </a:rPr>
              <a:t>  </a:t>
            </a:r>
          </a:p>
          <a:p>
            <a:pPr marL="0" indent="0">
              <a:buNone/>
            </a:pPr>
            <a:r>
              <a:rPr lang="tr-TR" b="1" dirty="0">
                <a:latin typeface="Comic Sans MS" pitchFamily="66" charset="0"/>
              </a:rPr>
              <a:t> </a:t>
            </a:r>
            <a:r>
              <a:rPr lang="tr-TR" b="1" dirty="0" smtClean="0">
                <a:latin typeface="Comic Sans MS" pitchFamily="66" charset="0"/>
              </a:rPr>
              <a:t>  </a:t>
            </a:r>
            <a:r>
              <a:rPr lang="en-US" b="1" dirty="0" smtClean="0">
                <a:latin typeface="Comic Sans MS" pitchFamily="66" charset="0"/>
              </a:rPr>
              <a:t>Revised</a:t>
            </a:r>
            <a:r>
              <a:rPr lang="en-US" b="1" dirty="0">
                <a:latin typeface="Comic Sans MS" pitchFamily="66" charset="0"/>
              </a:rPr>
              <a:t>:</a:t>
            </a:r>
            <a:r>
              <a:rPr lang="en-US" dirty="0">
                <a:latin typeface="Comic Sans MS" pitchFamily="66" charset="0"/>
              </a:rPr>
              <a:t> The term "scientific illiteracy" has become almost a </a:t>
            </a:r>
            <a:r>
              <a:rPr lang="en-US" dirty="0" err="1">
                <a:latin typeface="Comic Sans MS" pitchFamily="66" charset="0"/>
              </a:rPr>
              <a:t>cliche</a:t>
            </a:r>
            <a:r>
              <a:rPr lang="en-US" dirty="0">
                <a:latin typeface="Comic Sans MS" pitchFamily="66" charset="0"/>
              </a:rPr>
              <a:t> in educational circles</a:t>
            </a:r>
            <a:endParaRPr lang="tr-TR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1810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Comic Sans MS" pitchFamily="66" charset="0"/>
              </a:rPr>
              <a:t>Incorrect</a:t>
            </a:r>
            <a:r>
              <a:rPr lang="en-US" sz="2800" b="1" dirty="0">
                <a:latin typeface="Comic Sans MS" pitchFamily="66" charset="0"/>
              </a:rPr>
              <a:t>:</a:t>
            </a:r>
            <a:r>
              <a:rPr lang="tr-TR" sz="2800" b="1" dirty="0">
                <a:latin typeface="Comic Sans MS" pitchFamily="66" charset="0"/>
              </a:rPr>
              <a:t> </a:t>
            </a:r>
            <a:r>
              <a:rPr lang="en-US" sz="2800" b="1" dirty="0">
                <a:latin typeface="Comic Sans MS" pitchFamily="66" charset="0"/>
              </a:rPr>
              <a:t> </a:t>
            </a:r>
            <a:r>
              <a:rPr lang="en-US" sz="2800" dirty="0">
                <a:latin typeface="Comic Sans MS" pitchFamily="66" charset="0"/>
              </a:rPr>
              <a:t>The baby is in his crib, he is </a:t>
            </a:r>
            <a:r>
              <a:rPr lang="en-US" sz="2800" dirty="0" err="1">
                <a:latin typeface="Comic Sans MS" pitchFamily="66" charset="0"/>
              </a:rPr>
              <a:t>sleepin</a:t>
            </a:r>
            <a:r>
              <a:rPr lang="tr-TR" sz="2800" dirty="0">
                <a:latin typeface="Comic Sans MS" pitchFamily="66" charset="0"/>
              </a:rPr>
              <a:t>g.</a:t>
            </a:r>
          </a:p>
          <a:p>
            <a:pPr marL="0" indent="0">
              <a:buNone/>
            </a:pPr>
            <a:r>
              <a:rPr lang="tr-TR" sz="2800" dirty="0">
                <a:latin typeface="Comic Sans MS" pitchFamily="66" charset="0"/>
              </a:rPr>
              <a:t>  </a:t>
            </a:r>
            <a:endParaRPr lang="tr-TR" sz="2800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tr-TR" sz="2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sz="2800" dirty="0" smtClean="0">
                <a:latin typeface="Comic Sans MS" pitchFamily="66" charset="0"/>
              </a:rPr>
              <a:t>   </a:t>
            </a:r>
            <a:r>
              <a:rPr lang="en-US" sz="2800" b="1" dirty="0">
                <a:latin typeface="Comic Sans MS" pitchFamily="66" charset="0"/>
              </a:rPr>
              <a:t>Revised: </a:t>
            </a:r>
            <a:r>
              <a:rPr lang="en-US" sz="2800" dirty="0">
                <a:latin typeface="Comic Sans MS" pitchFamily="66" charset="0"/>
              </a:rPr>
              <a:t>The baby is in his crib; he is sleeping. </a:t>
            </a:r>
            <a:r>
              <a:rPr lang="tr-TR" sz="2800" dirty="0">
                <a:latin typeface="Comic Sans MS" pitchFamily="66" charset="0"/>
              </a:rPr>
              <a:t>(</a:t>
            </a:r>
            <a:r>
              <a:rPr lang="tr-TR" sz="2800" dirty="0" err="1">
                <a:latin typeface="Comic Sans MS" pitchFamily="66" charset="0"/>
              </a:rPr>
              <a:t>or</a:t>
            </a:r>
            <a:r>
              <a:rPr lang="tr-TR" sz="2800" dirty="0">
                <a:latin typeface="Comic Sans MS" pitchFamily="66" charset="0"/>
              </a:rPr>
              <a:t>) </a:t>
            </a:r>
            <a:endParaRPr lang="en-US" sz="2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Comic Sans MS" pitchFamily="66" charset="0"/>
              </a:rPr>
              <a:t>The </a:t>
            </a:r>
            <a:r>
              <a:rPr lang="en-US" sz="2800" dirty="0">
                <a:latin typeface="Comic Sans MS" pitchFamily="66" charset="0"/>
              </a:rPr>
              <a:t>baby is in his crib, and he is </a:t>
            </a:r>
            <a:r>
              <a:rPr lang="en-US" sz="2800" dirty="0" smtClean="0">
                <a:latin typeface="Comic Sans MS" pitchFamily="66" charset="0"/>
              </a:rPr>
              <a:t>sleeping</a:t>
            </a:r>
            <a:endParaRPr lang="tr-TR" sz="2800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  <a:p>
            <a:pPr>
              <a:buFont typeface="Wingdings" pitchFamily="2" charset="2"/>
              <a:buChar char="v"/>
            </a:pPr>
            <a:endParaRPr lang="tr-TR" dirty="0" smtClean="0"/>
          </a:p>
          <a:p>
            <a:pPr>
              <a:buFont typeface="Wingdings" pitchFamily="2" charset="2"/>
              <a:buChar char="v"/>
            </a:pPr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6060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467600" cy="498916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b="1" dirty="0">
                <a:latin typeface="Comic Sans MS" pitchFamily="66" charset="0"/>
              </a:rPr>
              <a:t>Incorrect:</a:t>
            </a:r>
            <a:r>
              <a:rPr lang="en-US" dirty="0">
                <a:latin typeface="Comic Sans MS" pitchFamily="66" charset="0"/>
              </a:rPr>
              <a:t> When it comes to </a:t>
            </a:r>
            <a:r>
              <a:rPr lang="en-US" i="1" dirty="0">
                <a:latin typeface="Comic Sans MS" pitchFamily="66" charset="0"/>
              </a:rPr>
              <a:t>eating </a:t>
            </a:r>
            <a:r>
              <a:rPr lang="en-US" dirty="0">
                <a:latin typeface="Comic Sans MS" pitchFamily="66" charset="0"/>
              </a:rPr>
              <a:t>people differ in their tastes.</a:t>
            </a:r>
            <a:endParaRPr lang="tr-TR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dirty="0">
                <a:latin typeface="Comic Sans MS" pitchFamily="66" charset="0"/>
              </a:rPr>
              <a:t>  </a:t>
            </a:r>
            <a:endParaRPr lang="tr-TR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tr-TR" dirty="0" smtClean="0">
                <a:latin typeface="Comic Sans MS" pitchFamily="66" charset="0"/>
              </a:rPr>
              <a:t>   </a:t>
            </a:r>
            <a:r>
              <a:rPr lang="en-US" b="1" dirty="0">
                <a:latin typeface="Comic Sans MS" pitchFamily="66" charset="0"/>
              </a:rPr>
              <a:t>Revised:</a:t>
            </a:r>
            <a:r>
              <a:rPr lang="en-US" dirty="0">
                <a:latin typeface="Comic Sans MS" pitchFamily="66" charset="0"/>
              </a:rPr>
              <a:t> When it comes to </a:t>
            </a:r>
            <a:r>
              <a:rPr lang="en-US" i="1" dirty="0">
                <a:latin typeface="Comic Sans MS" pitchFamily="66" charset="0"/>
              </a:rPr>
              <a:t>eating, </a:t>
            </a:r>
            <a:r>
              <a:rPr lang="en-US" dirty="0">
                <a:latin typeface="Comic Sans MS" pitchFamily="66" charset="0"/>
              </a:rPr>
              <a:t>people differ in their tastes.</a:t>
            </a:r>
            <a:endParaRPr lang="tr-TR" dirty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4846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6600" dirty="0" smtClean="0"/>
              <a:t>Run-on </a:t>
            </a:r>
            <a:r>
              <a:rPr lang="tr-TR" sz="6600" dirty="0" err="1" smtClean="0"/>
              <a:t>sentence</a:t>
            </a:r>
            <a:endParaRPr lang="tr-TR" sz="6600" dirty="0"/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tr-TR" sz="3200" dirty="0" err="1">
                <a:solidFill>
                  <a:srgbClr val="002060"/>
                </a:solidFill>
              </a:rPr>
              <a:t>Rambling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or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run</a:t>
            </a:r>
            <a:r>
              <a:rPr lang="tr-TR" sz="3200" dirty="0">
                <a:solidFill>
                  <a:srgbClr val="002060"/>
                </a:solidFill>
              </a:rPr>
              <a:t>-on </a:t>
            </a:r>
            <a:r>
              <a:rPr lang="tr-TR" sz="3200" dirty="0" err="1">
                <a:solidFill>
                  <a:srgbClr val="002060"/>
                </a:solidFill>
              </a:rPr>
              <a:t>sentences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are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sentences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that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contain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several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clauses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connected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by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coordinating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conjunctions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such</a:t>
            </a:r>
            <a:r>
              <a:rPr lang="tr-TR" sz="3200" dirty="0">
                <a:solidFill>
                  <a:srgbClr val="002060"/>
                </a:solidFill>
              </a:rPr>
              <a:t> as: </a:t>
            </a:r>
            <a:r>
              <a:rPr lang="tr-TR" sz="3200" dirty="0" err="1">
                <a:solidFill>
                  <a:srgbClr val="002060"/>
                </a:solidFill>
              </a:rPr>
              <a:t>and</a:t>
            </a:r>
            <a:r>
              <a:rPr lang="tr-TR" sz="3200" dirty="0">
                <a:solidFill>
                  <a:srgbClr val="002060"/>
                </a:solidFill>
              </a:rPr>
              <a:t>, </a:t>
            </a:r>
            <a:r>
              <a:rPr lang="tr-TR" sz="3200" dirty="0" err="1">
                <a:solidFill>
                  <a:srgbClr val="002060"/>
                </a:solidFill>
              </a:rPr>
              <a:t>or</a:t>
            </a:r>
            <a:r>
              <a:rPr lang="tr-TR" sz="3200" dirty="0">
                <a:solidFill>
                  <a:srgbClr val="002060"/>
                </a:solidFill>
              </a:rPr>
              <a:t>, but, yet, </a:t>
            </a:r>
            <a:r>
              <a:rPr lang="tr-TR" sz="3200" dirty="0" err="1">
                <a:solidFill>
                  <a:srgbClr val="002060"/>
                </a:solidFill>
              </a:rPr>
              <a:t>for</a:t>
            </a:r>
            <a:r>
              <a:rPr lang="tr-TR" sz="3200" dirty="0">
                <a:solidFill>
                  <a:srgbClr val="002060"/>
                </a:solidFill>
              </a:rPr>
              <a:t>, </a:t>
            </a:r>
            <a:r>
              <a:rPr lang="tr-TR" sz="3200" dirty="0" err="1">
                <a:solidFill>
                  <a:srgbClr val="002060"/>
                </a:solidFill>
              </a:rPr>
              <a:t>nor</a:t>
            </a:r>
            <a:r>
              <a:rPr lang="tr-TR" sz="3200" dirty="0">
                <a:solidFill>
                  <a:srgbClr val="002060"/>
                </a:solidFill>
              </a:rPr>
              <a:t>, </a:t>
            </a:r>
            <a:r>
              <a:rPr lang="tr-TR" sz="3200" dirty="0" err="1">
                <a:solidFill>
                  <a:srgbClr val="002060"/>
                </a:solidFill>
              </a:rPr>
              <a:t>and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so</a:t>
            </a:r>
            <a:r>
              <a:rPr lang="tr-TR" sz="3200" dirty="0">
                <a:solidFill>
                  <a:srgbClr val="002060"/>
                </a:solidFill>
              </a:rPr>
              <a:t>. A </a:t>
            </a:r>
            <a:r>
              <a:rPr lang="tr-TR" sz="3200" dirty="0" err="1">
                <a:solidFill>
                  <a:srgbClr val="002060"/>
                </a:solidFill>
              </a:rPr>
              <a:t>rambling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sentence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may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appear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to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follow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the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technical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rules</a:t>
            </a:r>
            <a:r>
              <a:rPr lang="tr-TR" sz="3200" dirty="0">
                <a:solidFill>
                  <a:srgbClr val="002060"/>
                </a:solidFill>
              </a:rPr>
              <a:t> of </a:t>
            </a:r>
            <a:r>
              <a:rPr lang="tr-TR" sz="3200" dirty="0" err="1">
                <a:solidFill>
                  <a:srgbClr val="002060"/>
                </a:solidFill>
              </a:rPr>
              <a:t>grammar</a:t>
            </a:r>
            <a:r>
              <a:rPr lang="tr-TR" sz="3200" dirty="0">
                <a:solidFill>
                  <a:srgbClr val="002060"/>
                </a:solidFill>
              </a:rPr>
              <a:t> in </a:t>
            </a:r>
            <a:r>
              <a:rPr lang="tr-TR" sz="3200" dirty="0" err="1">
                <a:solidFill>
                  <a:srgbClr val="002060"/>
                </a:solidFill>
              </a:rPr>
              <a:t>places</a:t>
            </a:r>
            <a:r>
              <a:rPr lang="tr-TR" sz="3200" dirty="0">
                <a:solidFill>
                  <a:srgbClr val="002060"/>
                </a:solidFill>
              </a:rPr>
              <a:t>, but </a:t>
            </a:r>
            <a:r>
              <a:rPr lang="tr-TR" sz="3200" dirty="0" err="1">
                <a:solidFill>
                  <a:srgbClr val="002060"/>
                </a:solidFill>
              </a:rPr>
              <a:t>the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sentence</a:t>
            </a:r>
            <a:r>
              <a:rPr lang="tr-TR" sz="3200" dirty="0">
                <a:solidFill>
                  <a:srgbClr val="002060"/>
                </a:solidFill>
              </a:rPr>
              <a:t> as a </a:t>
            </a:r>
            <a:r>
              <a:rPr lang="tr-TR" sz="3200" dirty="0" err="1">
                <a:solidFill>
                  <a:srgbClr val="002060"/>
                </a:solidFill>
              </a:rPr>
              <a:t>whole</a:t>
            </a:r>
            <a:r>
              <a:rPr lang="tr-TR" sz="3200" dirty="0">
                <a:solidFill>
                  <a:srgbClr val="002060"/>
                </a:solidFill>
              </a:rPr>
              <a:t> is </a:t>
            </a:r>
            <a:r>
              <a:rPr lang="tr-TR" sz="3200" dirty="0" err="1">
                <a:solidFill>
                  <a:srgbClr val="002060"/>
                </a:solidFill>
              </a:rPr>
              <a:t>wrong</a:t>
            </a:r>
            <a:r>
              <a:rPr lang="tr-TR" sz="3200" dirty="0">
                <a:solidFill>
                  <a:srgbClr val="002060"/>
                </a:solidFill>
              </a:rPr>
              <a:t> </a:t>
            </a:r>
            <a:r>
              <a:rPr lang="tr-TR" sz="3200" dirty="0" err="1">
                <a:solidFill>
                  <a:srgbClr val="002060"/>
                </a:solidFill>
              </a:rPr>
              <a:t>because</a:t>
            </a:r>
            <a:r>
              <a:rPr lang="tr-TR" sz="3200" dirty="0">
                <a:solidFill>
                  <a:srgbClr val="002060"/>
                </a:solidFill>
              </a:rPr>
              <a:t> it </a:t>
            </a:r>
            <a:r>
              <a:rPr lang="tr-TR" sz="3200" dirty="0" err="1">
                <a:solidFill>
                  <a:srgbClr val="002060"/>
                </a:solidFill>
              </a:rPr>
              <a:t>rambles</a:t>
            </a:r>
            <a:r>
              <a:rPr lang="tr-TR" sz="3200" dirty="0">
                <a:solidFill>
                  <a:srgbClr val="002060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3486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Medy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Gündönümü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alabalı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662</Words>
  <Application>Microsoft Office PowerPoint</Application>
  <PresentationFormat>Ekran Gösterisi (4:3)</PresentationFormat>
  <Paragraphs>98</Paragraphs>
  <Slides>27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28" baseType="lpstr">
      <vt:lpstr>Cumba</vt:lpstr>
      <vt:lpstr>Common sentence errors</vt:lpstr>
      <vt:lpstr>Comma splice </vt:lpstr>
      <vt:lpstr>Examples </vt:lpstr>
      <vt:lpstr>PowerPoint Sunusu</vt:lpstr>
      <vt:lpstr>PowerPoint Sunusu</vt:lpstr>
      <vt:lpstr>PowerPoint Sunusu</vt:lpstr>
      <vt:lpstr>PowerPoint Sunusu</vt:lpstr>
      <vt:lpstr>PowerPoint Sunusu</vt:lpstr>
      <vt:lpstr>Run-on sentence</vt:lpstr>
      <vt:lpstr>Examples</vt:lpstr>
      <vt:lpstr>PowerPoint Sunusu</vt:lpstr>
      <vt:lpstr>PowerPoint Sunusu</vt:lpstr>
      <vt:lpstr>PowerPoint Sunusu</vt:lpstr>
      <vt:lpstr>PowerPoint Sunusu</vt:lpstr>
      <vt:lpstr>PowerPoint Sunusu</vt:lpstr>
      <vt:lpstr>Non-parallel sentences</vt:lpstr>
      <vt:lpstr>Examples </vt:lpstr>
      <vt:lpstr>PowerPoint Sunusu</vt:lpstr>
      <vt:lpstr>PowerPoint Sunusu</vt:lpstr>
      <vt:lpstr>PowerPoint Sunusu</vt:lpstr>
      <vt:lpstr>Sentence fragments</vt:lpstr>
      <vt:lpstr>Examples 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sentence errors</dc:title>
  <dc:creator>pc</dc:creator>
  <cp:lastModifiedBy>pc</cp:lastModifiedBy>
  <cp:revision>12</cp:revision>
  <dcterms:created xsi:type="dcterms:W3CDTF">2012-10-18T19:44:48Z</dcterms:created>
  <dcterms:modified xsi:type="dcterms:W3CDTF">2012-10-18T22:22:53Z</dcterms:modified>
</cp:coreProperties>
</file>