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9656763" cy="687705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5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84597" cy="343853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5469931" y="0"/>
            <a:ext cx="4184597" cy="343853"/>
          </a:xfrm>
          <a:prstGeom prst="rect">
            <a:avLst/>
          </a:prstGeom>
        </p:spPr>
        <p:txBody>
          <a:bodyPr vert="horz" lIns="94476" tIns="47238" rIns="94476" bIns="47238" rtlCol="0"/>
          <a:lstStyle>
            <a:lvl1pPr algn="r">
              <a:defRPr sz="1200"/>
            </a:lvl1pPr>
          </a:lstStyle>
          <a:p>
            <a:fld id="{D881568A-7E20-400B-965E-C13432EF8063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6532004"/>
            <a:ext cx="4184597" cy="343853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5469931" y="6532004"/>
            <a:ext cx="4184597" cy="343853"/>
          </a:xfrm>
          <a:prstGeom prst="rect">
            <a:avLst/>
          </a:prstGeom>
        </p:spPr>
        <p:txBody>
          <a:bodyPr vert="horz" lIns="94476" tIns="47238" rIns="94476" bIns="47238" rtlCol="0" anchor="b"/>
          <a:lstStyle>
            <a:lvl1pPr algn="r">
              <a:defRPr sz="1200"/>
            </a:lvl1pPr>
          </a:lstStyle>
          <a:p>
            <a:fld id="{043BE72A-B16D-427D-A440-836E85D3747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1388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90949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5554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3557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1371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1724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4114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3008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64401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291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280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0968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rgbClr val="3399FF"/>
            </a:gs>
            <a:gs pos="29000">
              <a:srgbClr val="00CCCC"/>
            </a:gs>
            <a:gs pos="48000">
              <a:srgbClr val="9999FF"/>
            </a:gs>
            <a:gs pos="76670">
              <a:srgbClr val="2056E9"/>
            </a:gs>
            <a:gs pos="68000">
              <a:srgbClr val="2E6792"/>
            </a:gs>
            <a:gs pos="92000">
              <a:srgbClr val="3333CC"/>
            </a:gs>
            <a:gs pos="81000">
              <a:srgbClr val="1170FF"/>
            </a:gs>
            <a:gs pos="74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8F948-8F24-4714-BC00-5CB02793E54A}" type="datetimeFigureOut">
              <a:rPr lang="tr-TR" smtClean="0"/>
              <a:t>11.05.2015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4568-2C45-4F80-A34F-32F8027CE92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481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187624" y="1340768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LANGUAGE SOCIALIZATION </a:t>
            </a:r>
          </a:p>
          <a:p>
            <a:pPr algn="ctr"/>
            <a:endParaRPr lang="tr-TR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tr-T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</a:p>
          <a:p>
            <a:pPr algn="ctr"/>
            <a:endParaRPr lang="tr-TR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tr-T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 LANGUAGE LEARNING</a:t>
            </a:r>
          </a:p>
        </p:txBody>
      </p:sp>
      <p:pic>
        <p:nvPicPr>
          <p:cNvPr id="1026" name="Picture 2" descr="http://www.ktu.edu.tr/images/ktu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690" y="2361580"/>
            <a:ext cx="1872208" cy="186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yt3.ggpht.com/-TWbPmhNXVdE/AAAAAAAAAAI/AAAAAAAAAAA/qdrzhVTxuIA/s100-c-k-no/pho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352402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67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tr-TR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Language Socialization??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4" name="Dikdörtgen 3"/>
          <p:cNvSpPr/>
          <p:nvPr/>
        </p:nvSpPr>
        <p:spPr>
          <a:xfrm>
            <a:off x="590328" y="141238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socialization through language to use language in socially appropriate ways</a:t>
            </a:r>
            <a:endParaRPr lang="en-US" sz="2000" dirty="0"/>
          </a:p>
        </p:txBody>
      </p:sp>
      <p:sp>
        <p:nvSpPr>
          <p:cNvPr id="5" name="Dikdörtgen 4"/>
          <p:cNvSpPr/>
          <p:nvPr/>
        </p:nvSpPr>
        <p:spPr>
          <a:xfrm>
            <a:off x="1077924" y="2636912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focused on very young children acquiring their first language and on the relationship between culturally specific pattern of language socialization and school achievement</a:t>
            </a:r>
            <a:endParaRPr lang="en-US" sz="2000" dirty="0"/>
          </a:p>
        </p:txBody>
      </p:sp>
      <p:sp>
        <p:nvSpPr>
          <p:cNvPr id="6" name="Dikdörtgen 5"/>
          <p:cNvSpPr/>
          <p:nvPr/>
        </p:nvSpPr>
        <p:spPr>
          <a:xfrm>
            <a:off x="2914413" y="4077072"/>
            <a:ext cx="55120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has broadened to include how older children and adults acquire knowledge of the interpretative frameworks of their own and other cultures in which they must function.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1813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683568" y="476672"/>
            <a:ext cx="75608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Importance of Learning a Second Language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683568" y="1196752"/>
            <a:ext cx="5166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Important for economical, educational, political and for other reasons</a:t>
            </a:r>
            <a:endParaRPr lang="en-US" sz="2000" dirty="0"/>
          </a:p>
        </p:txBody>
      </p:sp>
      <p:sp>
        <p:nvSpPr>
          <p:cNvPr id="6" name="Dikdörtgen 5"/>
          <p:cNvSpPr/>
          <p:nvPr/>
        </p:nvSpPr>
        <p:spPr>
          <a:xfrm>
            <a:off x="683568" y="2057369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sz="2000" b="1" dirty="0"/>
              <a:t>Increases social status</a:t>
            </a:r>
            <a:endParaRPr lang="tr-TR" sz="2000" dirty="0"/>
          </a:p>
        </p:txBody>
      </p:sp>
      <p:sp>
        <p:nvSpPr>
          <p:cNvPr id="7" name="Dikdörtgen 6"/>
          <p:cNvSpPr/>
          <p:nvPr/>
        </p:nvSpPr>
        <p:spPr>
          <a:xfrm>
            <a:off x="2771800" y="2996952"/>
            <a:ext cx="51845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u="sng" dirty="0"/>
              <a:t>Relationship between Language Socialization and Second Language Learning</a:t>
            </a:r>
            <a:endParaRPr lang="en-US" sz="2100" dirty="0"/>
          </a:p>
        </p:txBody>
      </p:sp>
      <p:cxnSp>
        <p:nvCxnSpPr>
          <p:cNvPr id="9" name="Düz Ok Bağlayıcısı 8"/>
          <p:cNvCxnSpPr/>
          <p:nvPr/>
        </p:nvCxnSpPr>
        <p:spPr>
          <a:xfrm>
            <a:off x="2008490" y="3206879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ikdörtgen 12"/>
          <p:cNvSpPr/>
          <p:nvPr/>
        </p:nvSpPr>
        <p:spPr>
          <a:xfrm>
            <a:off x="3339864" y="4005064"/>
            <a:ext cx="5336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people not only experience their primary language socialization during childhood but continue to experience secondary language socialization</a:t>
            </a:r>
            <a:endParaRPr lang="en-US" dirty="0"/>
          </a:p>
        </p:txBody>
      </p:sp>
      <p:sp>
        <p:nvSpPr>
          <p:cNvPr id="14" name="Dikdörtgen 13"/>
          <p:cNvSpPr/>
          <p:nvPr/>
        </p:nvSpPr>
        <p:spPr>
          <a:xfrm>
            <a:off x="4788024" y="508518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/>
              <a:t>new sociocultural contexts</a:t>
            </a: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/>
              <a:t>new communities of practice </a:t>
            </a: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/>
              <a:t>new roles in society</a:t>
            </a: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 smtClean="0"/>
              <a:t>new </a:t>
            </a:r>
            <a:r>
              <a:rPr lang="tr-TR" b="1" dirty="0"/>
              <a:t>language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8280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SVYjHx0clLT4TOaClQS8gOEEn1j3jqrIza9tGQHzc3_ee99ua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657" y="83344"/>
            <a:ext cx="7344816" cy="643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2051721" y="2348880"/>
            <a:ext cx="532859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11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Studies</a:t>
            </a:r>
            <a:endParaRPr lang="tr-TR" sz="1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200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827584" y="548680"/>
            <a:ext cx="48600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First study by Song, in 2012</a:t>
            </a:r>
            <a:endParaRPr lang="en-US" sz="3200" u="sng" dirty="0"/>
          </a:p>
        </p:txBody>
      </p:sp>
      <p:sp>
        <p:nvSpPr>
          <p:cNvPr id="5" name="Dikdörtgen 4"/>
          <p:cNvSpPr/>
          <p:nvPr/>
        </p:nvSpPr>
        <p:spPr>
          <a:xfrm>
            <a:off x="827584" y="14127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About two South Korean families' language socialization experiences at home, which happened abroad</a:t>
            </a:r>
            <a:endParaRPr lang="en-US" dirty="0"/>
          </a:p>
        </p:txBody>
      </p:sp>
      <p:sp>
        <p:nvSpPr>
          <p:cNvPr id="6" name="Dikdörtgen 5"/>
          <p:cNvSpPr/>
          <p:nvPr/>
        </p:nvSpPr>
        <p:spPr>
          <a:xfrm>
            <a:off x="827584" y="2564904"/>
            <a:ext cx="2816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The study is a case study</a:t>
            </a:r>
            <a:endParaRPr lang="en-US" dirty="0"/>
          </a:p>
        </p:txBody>
      </p:sp>
      <p:sp>
        <p:nvSpPr>
          <p:cNvPr id="7" name="Dikdörtgen 6"/>
          <p:cNvSpPr/>
          <p:nvPr/>
        </p:nvSpPr>
        <p:spPr>
          <a:xfrm>
            <a:off x="2914485" y="2936606"/>
            <a:ext cx="2773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/>
              <a:t>Audio or video interactions</a:t>
            </a:r>
            <a:endParaRPr lang="tr-TR" dirty="0"/>
          </a:p>
        </p:txBody>
      </p:sp>
      <p:cxnSp>
        <p:nvCxnSpPr>
          <p:cNvPr id="9" name="Düz Ok Bağlayıcısı 8"/>
          <p:cNvCxnSpPr/>
          <p:nvPr/>
        </p:nvCxnSpPr>
        <p:spPr>
          <a:xfrm>
            <a:off x="2555775" y="3121272"/>
            <a:ext cx="35870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/>
          <p:nvPr/>
        </p:nvCxnSpPr>
        <p:spPr>
          <a:xfrm>
            <a:off x="2555775" y="3501008"/>
            <a:ext cx="35871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ikdörtgen 12"/>
          <p:cNvSpPr/>
          <p:nvPr/>
        </p:nvSpPr>
        <p:spPr>
          <a:xfrm>
            <a:off x="2930121" y="3316342"/>
            <a:ext cx="11842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/>
              <a:t>Interviews</a:t>
            </a:r>
            <a:endParaRPr lang="tr-TR" dirty="0"/>
          </a:p>
        </p:txBody>
      </p:sp>
      <p:sp>
        <p:nvSpPr>
          <p:cNvPr id="14" name="Dikdörtgen 13"/>
          <p:cNvSpPr/>
          <p:nvPr/>
        </p:nvSpPr>
        <p:spPr>
          <a:xfrm>
            <a:off x="3446363" y="4477762"/>
            <a:ext cx="453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 smtClean="0"/>
              <a:t>Practices </a:t>
            </a:r>
            <a:r>
              <a:rPr lang="en-US" b="1" dirty="0" smtClean="0"/>
              <a:t>reflected </a:t>
            </a:r>
            <a:r>
              <a:rPr lang="en-US" b="1" dirty="0"/>
              <a:t>the language ideologies</a:t>
            </a:r>
            <a:endParaRPr lang="en-US" dirty="0"/>
          </a:p>
        </p:txBody>
      </p:sp>
      <p:sp>
        <p:nvSpPr>
          <p:cNvPr id="15" name="Dikdörtgen 14"/>
          <p:cNvSpPr/>
          <p:nvPr/>
        </p:nvSpPr>
        <p:spPr>
          <a:xfrm>
            <a:off x="3427875" y="50131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These two families negotiated and reconfigured these ideologies in their local practices of language learning in a different way</a:t>
            </a:r>
            <a:endParaRPr lang="en-US" dirty="0"/>
          </a:p>
        </p:txBody>
      </p:sp>
      <p:sp>
        <p:nvSpPr>
          <p:cNvPr id="16" name="Sağ Ok 15"/>
          <p:cNvSpPr/>
          <p:nvPr/>
        </p:nvSpPr>
        <p:spPr>
          <a:xfrm>
            <a:off x="1015985" y="4662428"/>
            <a:ext cx="1896763" cy="71078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Results</a:t>
            </a:r>
            <a:endParaRPr lang="tr-TR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Sağ Ayraç 16"/>
          <p:cNvSpPr/>
          <p:nvPr/>
        </p:nvSpPr>
        <p:spPr>
          <a:xfrm>
            <a:off x="6228184" y="2564904"/>
            <a:ext cx="288032" cy="100811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Metin kutusu 17"/>
          <p:cNvSpPr txBox="1"/>
          <p:nvPr/>
        </p:nvSpPr>
        <p:spPr>
          <a:xfrm>
            <a:off x="6534596" y="2884294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dirty="0" smtClean="0"/>
              <a:t>Method</a:t>
            </a:r>
            <a:endParaRPr lang="tr-TR" sz="1600" b="1" dirty="0"/>
          </a:p>
        </p:txBody>
      </p:sp>
    </p:spTree>
    <p:extLst>
      <p:ext uri="{BB962C8B-B14F-4D97-AF65-F5344CB8AC3E}">
        <p14:creationId xmlns:p14="http://schemas.microsoft.com/office/powerpoint/2010/main" val="344185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3" grpId="0"/>
      <p:bldP spid="14" grpId="0"/>
      <p:bldP spid="15" grpId="0"/>
      <p:bldP spid="16" grpId="0" animBg="1"/>
      <p:bldP spid="17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567408" y="472745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u="sng" dirty="0" smtClean="0"/>
              <a:t>Second study by Ortaçtepe, in 2013 </a:t>
            </a:r>
            <a:endParaRPr lang="tr-TR" sz="3200" b="1" u="sng" dirty="0"/>
          </a:p>
        </p:txBody>
      </p:sp>
      <p:sp>
        <p:nvSpPr>
          <p:cNvPr id="5" name="Dikdörtgen 4"/>
          <p:cNvSpPr/>
          <p:nvPr/>
        </p:nvSpPr>
        <p:spPr>
          <a:xfrm>
            <a:off x="560614" y="1340768"/>
            <a:ext cx="5238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 smtClean="0"/>
              <a:t>Aims </a:t>
            </a:r>
            <a:r>
              <a:rPr lang="en-US" b="1" dirty="0" smtClean="0"/>
              <a:t>to </a:t>
            </a:r>
            <a:r>
              <a:rPr lang="en-US" b="1" dirty="0"/>
              <a:t>show, that </a:t>
            </a:r>
            <a:r>
              <a:rPr lang="en-US" b="1" dirty="0" smtClean="0"/>
              <a:t>native</a:t>
            </a:r>
            <a:r>
              <a:rPr lang="tr-TR" b="1" dirty="0" smtClean="0"/>
              <a:t>-like</a:t>
            </a:r>
            <a:r>
              <a:rPr lang="en-US" b="1" dirty="0" smtClean="0"/>
              <a:t>ness </a:t>
            </a:r>
            <a:r>
              <a:rPr lang="en-US" b="1" dirty="0"/>
              <a:t>is not a constant but a comparative, always changing knowledge</a:t>
            </a:r>
            <a:endParaRPr lang="tr-TR" b="1" dirty="0"/>
          </a:p>
        </p:txBody>
      </p:sp>
      <p:sp>
        <p:nvSpPr>
          <p:cNvPr id="6" name="Dikdörtgen 5"/>
          <p:cNvSpPr/>
          <p:nvPr/>
        </p:nvSpPr>
        <p:spPr>
          <a:xfrm>
            <a:off x="1211459" y="2406764"/>
            <a:ext cx="56322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smtClean="0"/>
              <a:t>R</a:t>
            </a:r>
            <a:r>
              <a:rPr lang="en-US" b="1" dirty="0" smtClean="0"/>
              <a:t>elated </a:t>
            </a:r>
            <a:r>
              <a:rPr lang="en-US" b="1" dirty="0"/>
              <a:t>to the question </a:t>
            </a:r>
            <a:r>
              <a:rPr lang="en-US" b="1" dirty="0" smtClean="0"/>
              <a:t>whet</a:t>
            </a:r>
            <a:r>
              <a:rPr lang="tr-TR" b="1" dirty="0" smtClean="0"/>
              <a:t>her</a:t>
            </a:r>
            <a:r>
              <a:rPr lang="en-US" b="1" dirty="0" smtClean="0"/>
              <a:t> </a:t>
            </a:r>
            <a:r>
              <a:rPr lang="en-US" b="1" dirty="0"/>
              <a:t>conventional expressions demonstrate </a:t>
            </a:r>
            <a:r>
              <a:rPr lang="en-US" b="1" dirty="0" smtClean="0"/>
              <a:t>native</a:t>
            </a:r>
            <a:r>
              <a:rPr lang="tr-TR" b="1" dirty="0"/>
              <a:t>-</a:t>
            </a:r>
            <a:r>
              <a:rPr lang="en-US" b="1" dirty="0" smtClean="0"/>
              <a:t>like </a:t>
            </a:r>
            <a:r>
              <a:rPr lang="en-US" b="1" dirty="0"/>
              <a:t>choice in the target language </a:t>
            </a:r>
            <a:endParaRPr lang="tr-TR" b="1" dirty="0"/>
          </a:p>
        </p:txBody>
      </p:sp>
      <p:cxnSp>
        <p:nvCxnSpPr>
          <p:cNvPr id="8" name="Düz Bağlayıcı 7"/>
          <p:cNvCxnSpPr/>
          <p:nvPr/>
        </p:nvCxnSpPr>
        <p:spPr>
          <a:xfrm>
            <a:off x="987857" y="2290715"/>
            <a:ext cx="0" cy="3231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Dikdörtgen 10"/>
          <p:cNvSpPr/>
          <p:nvPr/>
        </p:nvSpPr>
        <p:spPr>
          <a:xfrm>
            <a:off x="2440732" y="3894093"/>
            <a:ext cx="4140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 20-item discourse completion </a:t>
            </a:r>
            <a:r>
              <a:rPr lang="en-US" b="1" dirty="0" smtClean="0"/>
              <a:t>test</a:t>
            </a:r>
            <a:r>
              <a:rPr lang="tr-TR" b="1" dirty="0" smtClean="0"/>
              <a:t> (DCT)</a:t>
            </a:r>
            <a:r>
              <a:rPr lang="en-US" b="1" dirty="0" smtClean="0"/>
              <a:t> </a:t>
            </a:r>
            <a:endParaRPr lang="tr-TR" b="1" dirty="0"/>
          </a:p>
        </p:txBody>
      </p:sp>
      <p:sp>
        <p:nvSpPr>
          <p:cNvPr id="12" name="Dikdörtgen 11"/>
          <p:cNvSpPr/>
          <p:nvPr/>
        </p:nvSpPr>
        <p:spPr>
          <a:xfrm>
            <a:off x="567408" y="3524761"/>
            <a:ext cx="3198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 smtClean="0"/>
              <a:t>The study is a</a:t>
            </a:r>
            <a:r>
              <a:rPr lang="en-US" b="1" dirty="0" smtClean="0"/>
              <a:t> </a:t>
            </a:r>
            <a:r>
              <a:rPr lang="en-US" b="1" dirty="0"/>
              <a:t>questionnaire</a:t>
            </a:r>
            <a:r>
              <a:rPr lang="tr-TR" b="1" dirty="0" smtClean="0"/>
              <a:t> </a:t>
            </a:r>
            <a:endParaRPr lang="tr-TR" b="1" dirty="0"/>
          </a:p>
        </p:txBody>
      </p:sp>
      <p:cxnSp>
        <p:nvCxnSpPr>
          <p:cNvPr id="14" name="Düz Ok Bağlayıcısı 13"/>
          <p:cNvCxnSpPr/>
          <p:nvPr/>
        </p:nvCxnSpPr>
        <p:spPr>
          <a:xfrm>
            <a:off x="1950700" y="4078759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Dikdörtgen 16"/>
          <p:cNvSpPr/>
          <p:nvPr/>
        </p:nvSpPr>
        <p:spPr>
          <a:xfrm>
            <a:off x="2440732" y="4342713"/>
            <a:ext cx="2899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followed by a short dialogue</a:t>
            </a:r>
            <a:endParaRPr lang="tr-TR" b="1" dirty="0"/>
          </a:p>
        </p:txBody>
      </p:sp>
      <p:cxnSp>
        <p:nvCxnSpPr>
          <p:cNvPr id="22" name="Düz Ok Bağlayıcısı 21"/>
          <p:cNvCxnSpPr/>
          <p:nvPr/>
        </p:nvCxnSpPr>
        <p:spPr>
          <a:xfrm>
            <a:off x="1925052" y="4527379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Sağ Ayraç 23"/>
          <p:cNvSpPr/>
          <p:nvPr/>
        </p:nvSpPr>
        <p:spPr>
          <a:xfrm>
            <a:off x="6490852" y="3684794"/>
            <a:ext cx="792088" cy="1011744"/>
          </a:xfrm>
          <a:prstGeom prst="rightBrace">
            <a:avLst>
              <a:gd name="adj1" fmla="val 8333"/>
              <a:gd name="adj2" fmla="val 51255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Metin kutusu 24"/>
          <p:cNvSpPr txBox="1"/>
          <p:nvPr/>
        </p:nvSpPr>
        <p:spPr>
          <a:xfrm>
            <a:off x="7307088" y="4043684"/>
            <a:ext cx="987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dirty="0" smtClean="0"/>
              <a:t>Method</a:t>
            </a:r>
          </a:p>
        </p:txBody>
      </p:sp>
      <p:sp>
        <p:nvSpPr>
          <p:cNvPr id="26" name="Sağ Ok 25"/>
          <p:cNvSpPr/>
          <p:nvPr/>
        </p:nvSpPr>
        <p:spPr>
          <a:xfrm>
            <a:off x="827584" y="5352309"/>
            <a:ext cx="1896763" cy="71078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Results</a:t>
            </a:r>
            <a:endParaRPr lang="tr-TR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Dikdörtgen 26"/>
          <p:cNvSpPr/>
          <p:nvPr/>
        </p:nvSpPr>
        <p:spPr>
          <a:xfrm>
            <a:off x="3141576" y="52460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b="1" dirty="0" smtClean="0"/>
              <a:t>Demonsrate </a:t>
            </a:r>
            <a:r>
              <a:rPr lang="en-US" b="1" dirty="0" smtClean="0"/>
              <a:t>that </a:t>
            </a:r>
            <a:r>
              <a:rPr lang="en-US" b="1" dirty="0"/>
              <a:t>American students obtain higher </a:t>
            </a:r>
            <a:r>
              <a:rPr lang="en-US" b="1" dirty="0" smtClean="0"/>
              <a:t>native</a:t>
            </a:r>
            <a:r>
              <a:rPr lang="tr-TR" b="1" dirty="0" smtClean="0"/>
              <a:t> </a:t>
            </a:r>
            <a:r>
              <a:rPr lang="en-US" b="1" dirty="0" smtClean="0"/>
              <a:t>likeness </a:t>
            </a:r>
            <a:r>
              <a:rPr lang="en-US" b="1" dirty="0"/>
              <a:t>reviews and create more conventional expressions</a:t>
            </a:r>
            <a:endParaRPr lang="tr-TR" b="1" dirty="0"/>
          </a:p>
        </p:txBody>
      </p:sp>
      <p:cxnSp>
        <p:nvCxnSpPr>
          <p:cNvPr id="29" name="Düz Ok Bağlayıcısı 28"/>
          <p:cNvCxnSpPr/>
          <p:nvPr/>
        </p:nvCxnSpPr>
        <p:spPr>
          <a:xfrm>
            <a:off x="987857" y="2616279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4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7" grpId="0"/>
      <p:bldP spid="24" grpId="0" animBg="1"/>
      <p:bldP spid="25" grpId="0"/>
      <p:bldP spid="26" grpId="0" animBg="1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ikdörtgen 5"/>
          <p:cNvSpPr/>
          <p:nvPr/>
        </p:nvSpPr>
        <p:spPr>
          <a:xfrm>
            <a:off x="444127" y="332656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u="sng" dirty="0" smtClean="0"/>
              <a:t>Third </a:t>
            </a:r>
            <a:r>
              <a:rPr lang="en-US" sz="2800" b="1" u="sng" dirty="0" smtClean="0"/>
              <a:t>study </a:t>
            </a:r>
            <a:r>
              <a:rPr lang="en-US" sz="2800" b="1" u="sng" dirty="0" smtClean="0"/>
              <a:t>relate</a:t>
            </a:r>
            <a:r>
              <a:rPr lang="tr-TR" sz="2800" b="1" u="sng" dirty="0" smtClean="0"/>
              <a:t>d</a:t>
            </a:r>
            <a:r>
              <a:rPr lang="en-US" sz="2800" b="1" u="sng" dirty="0" smtClean="0"/>
              <a:t> </a:t>
            </a:r>
            <a:r>
              <a:rPr lang="en-US" sz="2800" b="1" u="sng" dirty="0"/>
              <a:t>on a </a:t>
            </a:r>
            <a:r>
              <a:rPr lang="en-US" sz="2800" b="1" u="sng" dirty="0" smtClean="0"/>
              <a:t>research project</a:t>
            </a:r>
            <a:r>
              <a:rPr lang="tr-TR" sz="2800" b="1" u="sng" dirty="0" smtClean="0"/>
              <a:t> </a:t>
            </a:r>
            <a:r>
              <a:rPr lang="en-US" sz="2800" b="1" u="sng" dirty="0" smtClean="0"/>
              <a:t>promoted </a:t>
            </a:r>
            <a:r>
              <a:rPr lang="en-US" sz="2800" b="1" u="sng" dirty="0"/>
              <a:t>by an </a:t>
            </a:r>
            <a:r>
              <a:rPr lang="en-US" sz="2800" b="1" u="sng" dirty="0" smtClean="0"/>
              <a:t>agency </a:t>
            </a:r>
            <a:r>
              <a:rPr lang="en-US" sz="2800" b="1" u="sng" dirty="0"/>
              <a:t>of foreign services in Western Canada</a:t>
            </a:r>
            <a:endParaRPr lang="tr-TR" sz="2800" b="1" u="sng" dirty="0"/>
          </a:p>
        </p:txBody>
      </p:sp>
      <p:sp>
        <p:nvSpPr>
          <p:cNvPr id="7" name="Dikdörtgen 6"/>
          <p:cNvSpPr/>
          <p:nvPr/>
        </p:nvSpPr>
        <p:spPr>
          <a:xfrm>
            <a:off x="495104" y="1478570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 smtClean="0"/>
              <a:t>Testing</a:t>
            </a:r>
            <a:r>
              <a:rPr lang="en-US" b="1" dirty="0" smtClean="0"/>
              <a:t> </a:t>
            </a:r>
            <a:r>
              <a:rPr lang="en-US" b="1" dirty="0"/>
              <a:t>people who are foreign to </a:t>
            </a:r>
            <a:r>
              <a:rPr lang="tr-TR" b="1" dirty="0" smtClean="0"/>
              <a:t>english</a:t>
            </a:r>
            <a:r>
              <a:rPr lang="en-US" b="1" dirty="0" smtClean="0"/>
              <a:t>, </a:t>
            </a:r>
            <a:r>
              <a:rPr lang="en-US" b="1" dirty="0"/>
              <a:t>in two work-oriented schemes</a:t>
            </a:r>
            <a:endParaRPr lang="tr-TR" b="1" dirty="0"/>
          </a:p>
        </p:txBody>
      </p:sp>
      <p:sp>
        <p:nvSpPr>
          <p:cNvPr id="8" name="Dikdörtgen 7"/>
          <p:cNvSpPr/>
          <p:nvPr/>
        </p:nvSpPr>
        <p:spPr>
          <a:xfrm>
            <a:off x="497410" y="1885112"/>
            <a:ext cx="74943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The programs combined ESL language skills and nursing skills to prepare students to work in the </a:t>
            </a:r>
            <a:r>
              <a:rPr lang="en-US" b="1" dirty="0" smtClean="0"/>
              <a:t>healthcare </a:t>
            </a:r>
            <a:r>
              <a:rPr lang="en-US" b="1" dirty="0"/>
              <a:t>profession as long-term resident care aides</a:t>
            </a:r>
            <a:endParaRPr lang="tr-TR" b="1" dirty="0"/>
          </a:p>
        </p:txBody>
      </p:sp>
      <p:sp>
        <p:nvSpPr>
          <p:cNvPr id="9" name="Dikdörtgen 8"/>
          <p:cNvSpPr/>
          <p:nvPr/>
        </p:nvSpPr>
        <p:spPr>
          <a:xfrm>
            <a:off x="497410" y="3792836"/>
            <a:ext cx="4224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b="1" dirty="0" smtClean="0"/>
              <a:t>The </a:t>
            </a:r>
            <a:r>
              <a:rPr lang="en-US" b="1" dirty="0" smtClean="0"/>
              <a:t>study </a:t>
            </a:r>
            <a:r>
              <a:rPr lang="en-US" b="1" dirty="0"/>
              <a:t>contain not a special method</a:t>
            </a:r>
            <a:endParaRPr lang="tr-TR" b="1" dirty="0"/>
          </a:p>
        </p:txBody>
      </p:sp>
      <p:sp>
        <p:nvSpPr>
          <p:cNvPr id="10" name="Dikdörtgen 9"/>
          <p:cNvSpPr/>
          <p:nvPr/>
        </p:nvSpPr>
        <p:spPr>
          <a:xfrm>
            <a:off x="2639584" y="4162168"/>
            <a:ext cx="2804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comprise mostly interviews</a:t>
            </a:r>
            <a:endParaRPr lang="tr-TR" b="1" dirty="0"/>
          </a:p>
        </p:txBody>
      </p:sp>
      <p:cxnSp>
        <p:nvCxnSpPr>
          <p:cNvPr id="12" name="Düz Ok Bağlayıcısı 11"/>
          <p:cNvCxnSpPr>
            <a:endCxn id="10" idx="1"/>
          </p:cNvCxnSpPr>
          <p:nvPr/>
        </p:nvCxnSpPr>
        <p:spPr>
          <a:xfrm>
            <a:off x="2153719" y="4346834"/>
            <a:ext cx="4858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Dikdörtgen 16"/>
          <p:cNvSpPr/>
          <p:nvPr/>
        </p:nvSpPr>
        <p:spPr>
          <a:xfrm>
            <a:off x="2637762" y="4505509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were transmitted and analyzed for related themes of three research questions. </a:t>
            </a:r>
            <a:endParaRPr lang="tr-TR" b="1" dirty="0"/>
          </a:p>
        </p:txBody>
      </p:sp>
      <p:cxnSp>
        <p:nvCxnSpPr>
          <p:cNvPr id="19" name="Düz Ok Bağlayıcısı 18"/>
          <p:cNvCxnSpPr>
            <a:endCxn id="17" idx="1"/>
          </p:cNvCxnSpPr>
          <p:nvPr/>
        </p:nvCxnSpPr>
        <p:spPr>
          <a:xfrm>
            <a:off x="2155097" y="4828674"/>
            <a:ext cx="482665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Sağ Ok 20"/>
          <p:cNvSpPr/>
          <p:nvPr/>
        </p:nvSpPr>
        <p:spPr>
          <a:xfrm>
            <a:off x="581242" y="5407479"/>
            <a:ext cx="1896763" cy="71078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Results</a:t>
            </a:r>
            <a:endParaRPr lang="tr-TR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Dikdörtgen 21"/>
          <p:cNvSpPr/>
          <p:nvPr/>
        </p:nvSpPr>
        <p:spPr>
          <a:xfrm>
            <a:off x="468043" y="2808442"/>
            <a:ext cx="74526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was </a:t>
            </a:r>
            <a:r>
              <a:rPr lang="tr-TR" b="1" dirty="0" smtClean="0"/>
              <a:t>inverstigated </a:t>
            </a:r>
            <a:r>
              <a:rPr lang="en-US" b="1" dirty="0" smtClean="0"/>
              <a:t>in </a:t>
            </a:r>
            <a:r>
              <a:rPr lang="en-US" b="1" dirty="0"/>
              <a:t>terms of  language socialization and expressed some of the difficulties the students faced in their care of elderly inhabitant with various physical and emotional problems. </a:t>
            </a:r>
            <a:endParaRPr lang="tr-TR" b="1" dirty="0"/>
          </a:p>
        </p:txBody>
      </p:sp>
      <p:sp>
        <p:nvSpPr>
          <p:cNvPr id="23" name="Sağ Ayraç 22"/>
          <p:cNvSpPr/>
          <p:nvPr/>
        </p:nvSpPr>
        <p:spPr>
          <a:xfrm>
            <a:off x="7231782" y="3804521"/>
            <a:ext cx="792088" cy="1333015"/>
          </a:xfrm>
          <a:prstGeom prst="rightBrace">
            <a:avLst>
              <a:gd name="adj1" fmla="val 8333"/>
              <a:gd name="adj2" fmla="val 4904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Metin kutusu 23"/>
          <p:cNvSpPr txBox="1"/>
          <p:nvPr/>
        </p:nvSpPr>
        <p:spPr>
          <a:xfrm>
            <a:off x="8023870" y="4336232"/>
            <a:ext cx="9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b="1" dirty="0" smtClean="0"/>
              <a:t>Method</a:t>
            </a:r>
            <a:endParaRPr lang="tr-TR" sz="1600" b="1" dirty="0"/>
          </a:p>
        </p:txBody>
      </p:sp>
      <p:sp>
        <p:nvSpPr>
          <p:cNvPr id="26" name="Dikdörtgen 25"/>
          <p:cNvSpPr/>
          <p:nvPr/>
        </p:nvSpPr>
        <p:spPr>
          <a:xfrm>
            <a:off x="2647574" y="5301208"/>
            <a:ext cx="5408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The most interesting and  unexpected findings include the range and complexity of communication  skills required of the study participants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172671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7" grpId="0"/>
      <p:bldP spid="21" grpId="0" animBg="1"/>
      <p:bldP spid="22" grpId="0"/>
      <p:bldP spid="23" grpId="0" animBg="1"/>
      <p:bldP spid="24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13069" y="-171400"/>
            <a:ext cx="8229600" cy="1143000"/>
          </a:xfrm>
        </p:spPr>
        <p:txBody>
          <a:bodyPr/>
          <a:lstStyle/>
          <a:p>
            <a:r>
              <a:rPr lang="tr-TR" b="1" u="sng" dirty="0" smtClean="0"/>
              <a:t>Research Questions</a:t>
            </a:r>
            <a:endParaRPr lang="tr-TR" b="1" u="sng" dirty="0"/>
          </a:p>
        </p:txBody>
      </p:sp>
      <p:sp>
        <p:nvSpPr>
          <p:cNvPr id="4" name="Dikdörtgen 3"/>
          <p:cNvSpPr/>
          <p:nvPr/>
        </p:nvSpPr>
        <p:spPr>
          <a:xfrm>
            <a:off x="496930" y="908720"/>
            <a:ext cx="80586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In the first study, the question is that, ''What kind of changes evolve in the communicative life of the Korean families, and does any changes </a:t>
            </a:r>
            <a:r>
              <a:rPr lang="tr-TR" sz="1600" b="1" dirty="0" smtClean="0"/>
              <a:t>arised</a:t>
            </a:r>
            <a:r>
              <a:rPr lang="en-US" sz="1600" b="1" dirty="0" smtClean="0"/>
              <a:t> </a:t>
            </a:r>
            <a:r>
              <a:rPr lang="en-US" sz="1600" b="1" dirty="0"/>
              <a:t>in the interaction between the </a:t>
            </a:r>
            <a:r>
              <a:rPr lang="en-US" sz="1600" b="1" dirty="0" smtClean="0"/>
              <a:t>children</a:t>
            </a:r>
            <a:r>
              <a:rPr lang="tr-TR" sz="1600" b="1" dirty="0" smtClean="0"/>
              <a:t>s</a:t>
            </a:r>
            <a:r>
              <a:rPr lang="en-US" sz="1600" b="1" dirty="0" smtClean="0"/>
              <a:t>, </a:t>
            </a:r>
            <a:r>
              <a:rPr lang="en-US" sz="1600" b="1" dirty="0"/>
              <a:t>peers and parents?''</a:t>
            </a:r>
            <a:endParaRPr lang="tr-TR" sz="1600" b="1" dirty="0"/>
          </a:p>
        </p:txBody>
      </p:sp>
      <p:sp>
        <p:nvSpPr>
          <p:cNvPr id="5" name="Dikdörtgen 4"/>
          <p:cNvSpPr/>
          <p:nvPr/>
        </p:nvSpPr>
        <p:spPr>
          <a:xfrm>
            <a:off x="490696" y="1739717"/>
            <a:ext cx="82577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The second study, aims to address the following research questions</a:t>
            </a:r>
            <a:r>
              <a:rPr lang="en-US" sz="1600" b="1" dirty="0" smtClean="0"/>
              <a:t>:</a:t>
            </a:r>
            <a:endParaRPr lang="tr-TR" sz="1600" b="1" dirty="0"/>
          </a:p>
          <a:p>
            <a:r>
              <a:rPr lang="en-US" b="1" dirty="0"/>
              <a:t>	</a:t>
            </a:r>
            <a:endParaRPr lang="tr-TR" b="1" dirty="0" smtClean="0"/>
          </a:p>
          <a:p>
            <a:r>
              <a:rPr lang="tr-TR" sz="1600" b="1" dirty="0"/>
              <a:t>	</a:t>
            </a:r>
            <a:r>
              <a:rPr lang="en-US" sz="1600" b="1" dirty="0" smtClean="0"/>
              <a:t>'</a:t>
            </a:r>
            <a:r>
              <a:rPr lang="en-US" sz="1600" b="1" dirty="0"/>
              <a:t>'How native-like are the response of the English language users in the </a:t>
            </a:r>
            <a:r>
              <a:rPr lang="tr-TR" sz="1600" b="1" dirty="0" smtClean="0"/>
              <a:t>	</a:t>
            </a:r>
            <a:r>
              <a:rPr lang="en-US" sz="1600" b="1" dirty="0" smtClean="0"/>
              <a:t>reference </a:t>
            </a:r>
            <a:r>
              <a:rPr lang="en-US" sz="1600" b="1" dirty="0"/>
              <a:t>(American students) and the focal group (Turkish students) ?''</a:t>
            </a:r>
            <a:endParaRPr lang="tr-TR" sz="1600" b="1" dirty="0"/>
          </a:p>
        </p:txBody>
      </p:sp>
      <p:cxnSp>
        <p:nvCxnSpPr>
          <p:cNvPr id="7" name="Düz Ok Bağlayıcısı 6"/>
          <p:cNvCxnSpPr/>
          <p:nvPr/>
        </p:nvCxnSpPr>
        <p:spPr>
          <a:xfrm>
            <a:off x="897262" y="249289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Dikdörtgen 7"/>
          <p:cNvSpPr/>
          <p:nvPr/>
        </p:nvSpPr>
        <p:spPr>
          <a:xfrm>
            <a:off x="1396637" y="2847713"/>
            <a:ext cx="68634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''How formulaic are the responses of the Turkish students (focal group) across </a:t>
            </a:r>
            <a:r>
              <a:rPr lang="tr-TR" sz="1600" b="1" dirty="0" smtClean="0"/>
              <a:t>     </a:t>
            </a:r>
            <a:r>
              <a:rPr lang="en-US" sz="1600" b="1" dirty="0" smtClean="0"/>
              <a:t>pre </a:t>
            </a:r>
            <a:r>
              <a:rPr lang="en-US" sz="1600" b="1" dirty="0"/>
              <a:t>and post-tests?</a:t>
            </a:r>
            <a:endParaRPr lang="tr-TR" sz="1600" b="1" dirty="0"/>
          </a:p>
        </p:txBody>
      </p:sp>
      <p:cxnSp>
        <p:nvCxnSpPr>
          <p:cNvPr id="10" name="Düz Ok Bağlayıcısı 9"/>
          <p:cNvCxnSpPr/>
          <p:nvPr/>
        </p:nvCxnSpPr>
        <p:spPr>
          <a:xfrm>
            <a:off x="892581" y="29969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Dikdörtgen 11"/>
          <p:cNvSpPr/>
          <p:nvPr/>
        </p:nvSpPr>
        <p:spPr>
          <a:xfrm>
            <a:off x="496163" y="3456556"/>
            <a:ext cx="720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The third study is based on three different research questions</a:t>
            </a:r>
            <a:endParaRPr lang="tr-TR" sz="1600" b="1" dirty="0"/>
          </a:p>
        </p:txBody>
      </p:sp>
      <p:sp>
        <p:nvSpPr>
          <p:cNvPr id="13" name="Dikdörtgen 12"/>
          <p:cNvSpPr/>
          <p:nvPr/>
        </p:nvSpPr>
        <p:spPr>
          <a:xfrm>
            <a:off x="1149290" y="3865555"/>
            <a:ext cx="79947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b="1" dirty="0"/>
              <a:t>The first research question set out to provide a description of the people in the study, their motivation </a:t>
            </a:r>
            <a:r>
              <a:rPr lang="tr-TR" sz="1600" b="1" dirty="0" smtClean="0"/>
              <a:t>for </a:t>
            </a:r>
            <a:r>
              <a:rPr lang="tr-TR" sz="1600" b="1" dirty="0"/>
              <a:t>wanting to learn English and nursing to become care aides, their English language needs and </a:t>
            </a:r>
            <a:r>
              <a:rPr lang="tr-TR" sz="1600" b="1" dirty="0" smtClean="0"/>
              <a:t>competencies</a:t>
            </a:r>
            <a:r>
              <a:rPr lang="tr-TR" sz="1600" b="1" dirty="0"/>
              <a:t>, and the tensions they faced seeking further education and employment</a:t>
            </a:r>
          </a:p>
        </p:txBody>
      </p:sp>
      <p:cxnSp>
        <p:nvCxnSpPr>
          <p:cNvPr id="15" name="Düz Ok Bağlayıcısı 14"/>
          <p:cNvCxnSpPr/>
          <p:nvPr/>
        </p:nvCxnSpPr>
        <p:spPr>
          <a:xfrm>
            <a:off x="632901" y="4077072"/>
            <a:ext cx="4599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Düz Ok Bağlayıcısı 15"/>
          <p:cNvCxnSpPr/>
          <p:nvPr/>
        </p:nvCxnSpPr>
        <p:spPr>
          <a:xfrm>
            <a:off x="632901" y="5157192"/>
            <a:ext cx="45998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Düz Ok Bağlayıcısı 16"/>
          <p:cNvCxnSpPr/>
          <p:nvPr/>
        </p:nvCxnSpPr>
        <p:spPr>
          <a:xfrm>
            <a:off x="632901" y="5949280"/>
            <a:ext cx="48629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Dikdörtgen 17"/>
          <p:cNvSpPr/>
          <p:nvPr/>
        </p:nvSpPr>
        <p:spPr>
          <a:xfrm>
            <a:off x="1149290" y="4942773"/>
            <a:ext cx="77304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b="1" dirty="0"/>
              <a:t>The </a:t>
            </a:r>
            <a:r>
              <a:rPr lang="tr-TR" sz="1600" b="1" dirty="0" smtClean="0"/>
              <a:t>second research </a:t>
            </a:r>
            <a:r>
              <a:rPr lang="tr-TR" sz="1600" b="1" dirty="0"/>
              <a:t>question examines the nature of language use in the target workplaces and the </a:t>
            </a:r>
            <a:r>
              <a:rPr lang="tr-TR" sz="1600" b="1" dirty="0" smtClean="0"/>
              <a:t>continuing </a:t>
            </a:r>
            <a:r>
              <a:rPr lang="tr-TR" sz="1600" b="1" dirty="0"/>
              <a:t>experiences of participants as they were socialized into the discourse and profession </a:t>
            </a:r>
            <a:r>
              <a:rPr lang="tr-TR" sz="1600" b="1" dirty="0" smtClean="0"/>
              <a:t>of care-giving</a:t>
            </a:r>
            <a:endParaRPr lang="tr-TR" sz="1600" b="1" dirty="0"/>
          </a:p>
        </p:txBody>
      </p:sp>
      <p:sp>
        <p:nvSpPr>
          <p:cNvPr id="21" name="Dikdörtgen 20"/>
          <p:cNvSpPr/>
          <p:nvPr/>
        </p:nvSpPr>
        <p:spPr>
          <a:xfrm>
            <a:off x="1169834" y="5767901"/>
            <a:ext cx="75786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b="1" dirty="0"/>
              <a:t>The third research question deals with the impact of the RC/HSAT education </a:t>
            </a:r>
            <a:r>
              <a:rPr lang="tr-TR" sz="1600" b="1" dirty="0" smtClean="0"/>
              <a:t>and </a:t>
            </a:r>
            <a:r>
              <a:rPr lang="tr-TR" sz="1600" b="1" dirty="0"/>
              <a:t>work in ESL/healthcare on the lives of the participants, an aspect of the study in which ISA </a:t>
            </a:r>
            <a:r>
              <a:rPr lang="tr-TR" sz="1600" b="1" dirty="0" smtClean="0"/>
              <a:t>staff members </a:t>
            </a:r>
            <a:r>
              <a:rPr lang="tr-TR" sz="1600" b="1" dirty="0"/>
              <a:t>expressed particular interest</a:t>
            </a:r>
          </a:p>
        </p:txBody>
      </p:sp>
    </p:spTree>
    <p:extLst>
      <p:ext uri="{BB962C8B-B14F-4D97-AF65-F5344CB8AC3E}">
        <p14:creationId xmlns:p14="http://schemas.microsoft.com/office/powerpoint/2010/main" val="248757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8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889348" y="4638620"/>
            <a:ext cx="75242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Bayley</a:t>
            </a:r>
            <a:r>
              <a:rPr lang="en-US" sz="1200" dirty="0"/>
              <a:t>, R. , &amp; </a:t>
            </a:r>
            <a:r>
              <a:rPr lang="en-US" sz="1200" dirty="0" err="1"/>
              <a:t>Schecter</a:t>
            </a:r>
            <a:r>
              <a:rPr lang="en-US" sz="1200" dirty="0"/>
              <a:t>, S. R. (2003). Language Socialization in Bilingual and Multilingual Societies. </a:t>
            </a:r>
            <a:r>
              <a:rPr lang="en-US" sz="1200" dirty="0" smtClean="0"/>
              <a:t>USA</a:t>
            </a:r>
            <a:r>
              <a:rPr lang="en-US" sz="1200" dirty="0"/>
              <a:t>, NY: Multilingual </a:t>
            </a:r>
            <a:r>
              <a:rPr lang="tr-TR" sz="1200" dirty="0" smtClean="0"/>
              <a:t>	</a:t>
            </a:r>
            <a:r>
              <a:rPr lang="en-US" sz="1200" dirty="0" smtClean="0"/>
              <a:t>Matters </a:t>
            </a:r>
            <a:r>
              <a:rPr lang="en-US" sz="1200" dirty="0"/>
              <a:t>Ltd.</a:t>
            </a:r>
            <a:endParaRPr lang="tr-TR" sz="1200" dirty="0"/>
          </a:p>
          <a:p>
            <a:r>
              <a:rPr lang="en-US" sz="1200" dirty="0"/>
              <a:t>De </a:t>
            </a:r>
            <a:r>
              <a:rPr lang="en-US" sz="1200" dirty="0" err="1"/>
              <a:t>Gruyter</a:t>
            </a:r>
            <a:r>
              <a:rPr lang="en-US" sz="1200" dirty="0"/>
              <a:t>, W. (1987). Berlin-</a:t>
            </a:r>
            <a:r>
              <a:rPr lang="en-US" sz="1200" dirty="0" err="1"/>
              <a:t>Bibliographie</a:t>
            </a:r>
            <a:r>
              <a:rPr lang="en-US" sz="1200" dirty="0"/>
              <a:t>: </a:t>
            </a:r>
            <a:r>
              <a:rPr lang="en-US" sz="1200" dirty="0" err="1"/>
              <a:t>Veröffentlichung</a:t>
            </a:r>
            <a:r>
              <a:rPr lang="en-US" sz="1200" dirty="0"/>
              <a:t> der </a:t>
            </a:r>
            <a:r>
              <a:rPr lang="en-US" sz="1200" dirty="0" err="1"/>
              <a:t>Historsichen</a:t>
            </a:r>
            <a:r>
              <a:rPr lang="en-US" sz="1200" dirty="0"/>
              <a:t> </a:t>
            </a:r>
            <a:r>
              <a:rPr lang="en-US" sz="1200" dirty="0" err="1"/>
              <a:t>Kommission</a:t>
            </a:r>
            <a:r>
              <a:rPr lang="en-US" sz="1200" dirty="0"/>
              <a:t> </a:t>
            </a:r>
            <a:r>
              <a:rPr lang="en-US" sz="1200" dirty="0" err="1"/>
              <a:t>zu</a:t>
            </a:r>
            <a:r>
              <a:rPr lang="en-US" sz="1200" dirty="0"/>
              <a:t> Berlin. </a:t>
            </a:r>
            <a:r>
              <a:rPr lang="en-US" sz="1200" dirty="0" smtClean="0"/>
              <a:t>Germany</a:t>
            </a:r>
            <a:r>
              <a:rPr lang="en-US" sz="1200" dirty="0"/>
              <a:t>, Berlin: </a:t>
            </a:r>
            <a:r>
              <a:rPr lang="tr-TR" sz="1200" dirty="0" smtClean="0"/>
              <a:t>	</a:t>
            </a:r>
            <a:r>
              <a:rPr lang="en-US" sz="1200" dirty="0" err="1" smtClean="0"/>
              <a:t>Stiftung</a:t>
            </a:r>
            <a:r>
              <a:rPr lang="en-US" sz="1200" dirty="0" smtClean="0"/>
              <a:t> </a:t>
            </a:r>
            <a:r>
              <a:rPr lang="en-US" sz="1200" dirty="0" err="1"/>
              <a:t>Preussische</a:t>
            </a:r>
            <a:r>
              <a:rPr lang="en-US" sz="1200" dirty="0"/>
              <a:t> </a:t>
            </a:r>
            <a:r>
              <a:rPr lang="en-US" sz="1200" dirty="0" err="1"/>
              <a:t>Seehandlung</a:t>
            </a:r>
            <a:endParaRPr lang="tr-TR" sz="1200" dirty="0"/>
          </a:p>
          <a:p>
            <a:r>
              <a:rPr lang="en-US" sz="1200" dirty="0"/>
              <a:t>Duff, P. A., Wong, Ping, Early, Margaret. (2002). Learning Language for Work and Life: The Linguistic </a:t>
            </a:r>
            <a:r>
              <a:rPr lang="tr-TR" sz="1200" dirty="0" smtClean="0"/>
              <a:t> </a:t>
            </a:r>
            <a:r>
              <a:rPr lang="en-US" sz="1200" dirty="0" smtClean="0"/>
              <a:t>Socialization </a:t>
            </a:r>
            <a:r>
              <a:rPr lang="en-US" sz="1200" dirty="0"/>
              <a:t>of </a:t>
            </a:r>
            <a:r>
              <a:rPr lang="tr-TR" sz="1200" dirty="0" smtClean="0"/>
              <a:t>	</a:t>
            </a:r>
            <a:r>
              <a:rPr lang="en-US" sz="1200" dirty="0" smtClean="0"/>
              <a:t>Immigrant </a:t>
            </a:r>
            <a:r>
              <a:rPr lang="en-US" sz="1200" dirty="0"/>
              <a:t>Canadians Seeking Careers in Healthcare. </a:t>
            </a:r>
            <a:r>
              <a:rPr lang="en-US" sz="1200" i="1" dirty="0"/>
              <a:t>Modern Language Journal</a:t>
            </a:r>
            <a:r>
              <a:rPr lang="en-US" sz="1200" dirty="0"/>
              <a:t>, 86 </a:t>
            </a:r>
            <a:r>
              <a:rPr lang="en-US" sz="1200" dirty="0" smtClean="0"/>
              <a:t>(</a:t>
            </a:r>
            <a:r>
              <a:rPr lang="en-US" sz="1200" dirty="0"/>
              <a:t>3), </a:t>
            </a:r>
            <a:r>
              <a:rPr lang="en-US" sz="1200" i="1" dirty="0"/>
              <a:t> </a:t>
            </a:r>
            <a:r>
              <a:rPr lang="en-US" sz="1200" dirty="0"/>
              <a:t>397-422</a:t>
            </a:r>
            <a:r>
              <a:rPr lang="en-US" sz="1200" i="1" dirty="0"/>
              <a:t> </a:t>
            </a:r>
            <a:endParaRPr lang="tr-TR" sz="1200" b="1" dirty="0"/>
          </a:p>
          <a:p>
            <a:r>
              <a:rPr lang="en-US" sz="1200" dirty="0" err="1"/>
              <a:t>Ortaçtepe</a:t>
            </a:r>
            <a:r>
              <a:rPr lang="en-US" sz="1200" dirty="0"/>
              <a:t>, D. (2013). System: Formulaic language and conceptual socialization: The Route to becoming 	</a:t>
            </a:r>
            <a:r>
              <a:rPr lang="en-US" sz="1200" dirty="0" smtClean="0"/>
              <a:t>native</a:t>
            </a:r>
            <a:r>
              <a:rPr lang="tr-TR" sz="1200" dirty="0" smtClean="0"/>
              <a:t>-</a:t>
            </a:r>
            <a:r>
              <a:rPr lang="en-US" sz="1200" dirty="0" smtClean="0"/>
              <a:t>like </a:t>
            </a:r>
            <a:r>
              <a:rPr lang="en-US" sz="1200" dirty="0"/>
              <a:t>in </a:t>
            </a:r>
            <a:r>
              <a:rPr lang="tr-TR" sz="1200" dirty="0" smtClean="0"/>
              <a:t>	</a:t>
            </a:r>
            <a:r>
              <a:rPr lang="en-US" sz="1200" dirty="0" smtClean="0"/>
              <a:t>L2</a:t>
            </a:r>
            <a:r>
              <a:rPr lang="en-US" sz="1200" dirty="0"/>
              <a:t>. Turkey, Ankara: Elsevier</a:t>
            </a:r>
            <a:r>
              <a:rPr lang="en-US" sz="1200" i="1" dirty="0"/>
              <a:t> </a:t>
            </a:r>
            <a:endParaRPr lang="tr-TR" sz="1200" b="1" dirty="0"/>
          </a:p>
          <a:p>
            <a:r>
              <a:rPr lang="en-US" sz="1200" dirty="0"/>
              <a:t>Song, J. (2012). Imagined Communities and Language Socialization Practices in Transnational Space: A </a:t>
            </a:r>
            <a:r>
              <a:rPr lang="en-US" sz="1200" dirty="0" smtClean="0"/>
              <a:t>Case </a:t>
            </a:r>
            <a:r>
              <a:rPr lang="en-US" sz="1200" dirty="0"/>
              <a:t>Study of </a:t>
            </a:r>
            <a:r>
              <a:rPr lang="tr-TR" sz="1200" dirty="0" smtClean="0"/>
              <a:t>	</a:t>
            </a:r>
            <a:r>
              <a:rPr lang="en-US" sz="1200" dirty="0" smtClean="0"/>
              <a:t>Two </a:t>
            </a:r>
            <a:r>
              <a:rPr lang="en-US" sz="1200" dirty="0"/>
              <a:t>Korean ''Study Abroad'' Families in the United States. </a:t>
            </a:r>
            <a:r>
              <a:rPr lang="en-US" sz="1200" i="1" dirty="0"/>
              <a:t>Modern Language Journal, </a:t>
            </a:r>
            <a:r>
              <a:rPr lang="en-US" sz="1200" i="1" dirty="0" smtClean="0"/>
              <a:t>96 </a:t>
            </a:r>
            <a:r>
              <a:rPr lang="en-US" sz="1200" i="1" dirty="0"/>
              <a:t>(4), 507-524</a:t>
            </a:r>
            <a:endParaRPr lang="tr-TR" sz="12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889348" y="426173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/>
              <a:t>References</a:t>
            </a:r>
            <a:endParaRPr lang="tr-TR" b="1" dirty="0"/>
          </a:p>
        </p:txBody>
      </p:sp>
      <p:pic>
        <p:nvPicPr>
          <p:cNvPr id="8" name="Picture 2" descr="http://www.ktu.edu.tr/images/ktu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37291"/>
            <a:ext cx="4176464" cy="415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579612" y="620688"/>
            <a:ext cx="75962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</a:t>
            </a:r>
            <a:endParaRPr lang="tr-TR" sz="10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5410348" y="2060848"/>
            <a:ext cx="3312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b="1" dirty="0" smtClean="0"/>
              <a:t>Öznur AKDENIZ</a:t>
            </a:r>
          </a:p>
          <a:p>
            <a:pPr algn="r"/>
            <a:r>
              <a:rPr lang="tr-TR" sz="3200" b="1" dirty="0" smtClean="0"/>
              <a:t>300432</a:t>
            </a:r>
            <a:endParaRPr lang="tr-TR" sz="3200" b="1" dirty="0"/>
          </a:p>
        </p:txBody>
      </p:sp>
    </p:spTree>
    <p:extLst>
      <p:ext uri="{BB962C8B-B14F-4D97-AF65-F5344CB8AC3E}">
        <p14:creationId xmlns:p14="http://schemas.microsoft.com/office/powerpoint/2010/main" val="400902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626</Words>
  <Application>Microsoft Office PowerPoint</Application>
  <PresentationFormat>Ekran Gösterisi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Ofis Teması</vt:lpstr>
      <vt:lpstr>PowerPoint Sunusu</vt:lpstr>
      <vt:lpstr>What is Language Socialization?? </vt:lpstr>
      <vt:lpstr>PowerPoint Sunusu</vt:lpstr>
      <vt:lpstr>PowerPoint Sunusu</vt:lpstr>
      <vt:lpstr>PowerPoint Sunusu</vt:lpstr>
      <vt:lpstr>PowerPoint Sunusu</vt:lpstr>
      <vt:lpstr>PowerPoint Sunusu</vt:lpstr>
      <vt:lpstr>Research Questions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Akdeniz</dc:creator>
  <cp:lastModifiedBy>Akdeniz</cp:lastModifiedBy>
  <cp:revision>20</cp:revision>
  <cp:lastPrinted>2015-05-10T12:30:32Z</cp:lastPrinted>
  <dcterms:created xsi:type="dcterms:W3CDTF">2015-05-04T16:00:57Z</dcterms:created>
  <dcterms:modified xsi:type="dcterms:W3CDTF">2015-05-11T17:52:48Z</dcterms:modified>
</cp:coreProperties>
</file>