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86" r:id="rId3"/>
    <p:sldId id="287" r:id="rId4"/>
    <p:sldId id="288" r:id="rId5"/>
    <p:sldId id="283" r:id="rId6"/>
    <p:sldId id="285" r:id="rId7"/>
    <p:sldId id="284" r:id="rId8"/>
    <p:sldId id="257" r:id="rId9"/>
    <p:sldId id="258" r:id="rId10"/>
    <p:sldId id="259" r:id="rId11"/>
    <p:sldId id="261" r:id="rId12"/>
    <p:sldId id="262" r:id="rId13"/>
    <p:sldId id="260" r:id="rId14"/>
    <p:sldId id="263" r:id="rId15"/>
    <p:sldId id="264" r:id="rId16"/>
    <p:sldId id="265" r:id="rId17"/>
    <p:sldId id="268" r:id="rId18"/>
    <p:sldId id="270" r:id="rId19"/>
    <p:sldId id="272" r:id="rId20"/>
    <p:sldId id="273" r:id="rId21"/>
    <p:sldId id="269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İkizkenar Üçgen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Başlık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Veri Yer Tutucusu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17" name="Altbilgi Yer Tutucusu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tr-TR"/>
          </a:p>
        </p:txBody>
      </p:sp>
      <p:sp>
        <p:nvSpPr>
          <p:cNvPr id="29" name="Slayt Numarası Yer Tutucus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ik Üçgen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İkizkenar Üçgen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  <p:cxnSp>
        <p:nvCxnSpPr>
          <p:cNvPr id="11" name="Düz Bağlayıcı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k Üçgen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Düz Bağlayıcı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Başlık Yer Tutucusu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Veri Yer Tutucusu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42B636C-58CC-46E4-8080-3517B5ADDAE4}" type="datetimeFigureOut">
              <a:rPr lang="tr-TR" smtClean="0"/>
              <a:t>21.03.2013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tr-TR"/>
          </a:p>
        </p:txBody>
      </p:sp>
      <p:sp>
        <p:nvSpPr>
          <p:cNvPr id="23" name="Slayt Numarası Yer Tutucus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DC49084-DB00-4982-AEFC-6F59F2E9396D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 smtClean="0"/>
              <a:t>Quoting</a:t>
            </a:r>
            <a:r>
              <a:rPr lang="tr-TR" dirty="0" smtClean="0"/>
              <a:t> </a:t>
            </a:r>
            <a:r>
              <a:rPr lang="tr-TR" dirty="0" err="1" smtClean="0"/>
              <a:t>paraphrasing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Summarizing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tips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92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Quoting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Weaving</a:t>
            </a:r>
            <a:r>
              <a:rPr lang="tr-TR" dirty="0" smtClean="0"/>
              <a:t> </a:t>
            </a:r>
            <a:r>
              <a:rPr lang="tr-TR" dirty="0" err="1" smtClean="0"/>
              <a:t>someone</a:t>
            </a:r>
            <a:r>
              <a:rPr lang="tr-TR" dirty="0" smtClean="0"/>
              <a:t> </a:t>
            </a:r>
            <a:r>
              <a:rPr lang="tr-TR" dirty="0" err="1" smtClean="0"/>
              <a:t>else’s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r>
              <a:rPr lang="tr-TR" dirty="0" smtClean="0"/>
              <a:t> </a:t>
            </a:r>
            <a:r>
              <a:rPr lang="tr-TR" dirty="0" err="1" smtClean="0"/>
              <a:t>into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own</a:t>
            </a:r>
            <a:r>
              <a:rPr lang="tr-TR" dirty="0" smtClean="0"/>
              <a:t> </a:t>
            </a:r>
            <a:r>
              <a:rPr lang="tr-TR" dirty="0" err="1" smtClean="0"/>
              <a:t>text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Omit</a:t>
            </a:r>
            <a:r>
              <a:rPr lang="tr-TR" dirty="0" smtClean="0"/>
              <a:t> </a:t>
            </a:r>
            <a:r>
              <a:rPr lang="tr-TR" dirty="0" err="1" smtClean="0"/>
              <a:t>unnecessary</a:t>
            </a:r>
            <a:r>
              <a:rPr lang="tr-TR" dirty="0" smtClean="0"/>
              <a:t> </a:t>
            </a:r>
            <a:r>
              <a:rPr lang="tr-TR" dirty="0" err="1" smtClean="0"/>
              <a:t>details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ellipsis</a:t>
            </a:r>
            <a:r>
              <a:rPr lang="tr-TR" dirty="0" smtClean="0"/>
              <a:t> </a:t>
            </a:r>
            <a:r>
              <a:rPr lang="tr-TR" dirty="0" err="1" smtClean="0"/>
              <a:t>marks</a:t>
            </a:r>
            <a:r>
              <a:rPr lang="tr-TR" dirty="0" smtClean="0"/>
              <a:t> (…) </a:t>
            </a:r>
          </a:p>
          <a:p>
            <a:r>
              <a:rPr lang="tr-TR" dirty="0" err="1" smtClean="0"/>
              <a:t>Enclose</a:t>
            </a:r>
            <a:r>
              <a:rPr lang="tr-TR" dirty="0" smtClean="0"/>
              <a:t> </a:t>
            </a:r>
            <a:r>
              <a:rPr lang="tr-TR" dirty="0" err="1" smtClean="0"/>
              <a:t>short</a:t>
            </a:r>
            <a:r>
              <a:rPr lang="tr-TR" dirty="0" smtClean="0"/>
              <a:t> </a:t>
            </a:r>
            <a:r>
              <a:rPr lang="tr-TR" dirty="0" err="1" smtClean="0"/>
              <a:t>quotations</a:t>
            </a:r>
            <a:r>
              <a:rPr lang="tr-TR" dirty="0" smtClean="0"/>
              <a:t> in </a:t>
            </a:r>
            <a:r>
              <a:rPr lang="tr-TR" dirty="0" err="1" smtClean="0"/>
              <a:t>quotation</a:t>
            </a:r>
            <a:r>
              <a:rPr lang="tr-TR" dirty="0" smtClean="0"/>
              <a:t> </a:t>
            </a:r>
            <a:r>
              <a:rPr lang="tr-TR" dirty="0" err="1" smtClean="0"/>
              <a:t>marks</a:t>
            </a:r>
            <a:r>
              <a:rPr lang="tr-TR" dirty="0" smtClean="0"/>
              <a:t> in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own</a:t>
            </a:r>
            <a:r>
              <a:rPr lang="tr-TR" dirty="0" smtClean="0"/>
              <a:t> </a:t>
            </a:r>
            <a:r>
              <a:rPr lang="tr-TR" dirty="0" err="1" smtClean="0"/>
              <a:t>sentence</a:t>
            </a:r>
            <a:r>
              <a:rPr lang="tr-TR" dirty="0" smtClean="0"/>
              <a:t> </a:t>
            </a:r>
          </a:p>
          <a:p>
            <a:r>
              <a:rPr lang="tr-TR" dirty="0" smtClean="0"/>
              <a:t>Set </a:t>
            </a:r>
            <a:r>
              <a:rPr lang="tr-TR" dirty="0" err="1" smtClean="0"/>
              <a:t>off</a:t>
            </a:r>
            <a:r>
              <a:rPr lang="tr-TR" dirty="0" smtClean="0"/>
              <a:t> </a:t>
            </a:r>
            <a:r>
              <a:rPr lang="tr-TR" dirty="0" err="1" smtClean="0"/>
              <a:t>long</a:t>
            </a:r>
            <a:r>
              <a:rPr lang="tr-TR" dirty="0" smtClean="0"/>
              <a:t> </a:t>
            </a:r>
            <a:r>
              <a:rPr lang="tr-TR" dirty="0" err="1" smtClean="0"/>
              <a:t>quotes</a:t>
            </a:r>
            <a:r>
              <a:rPr lang="tr-TR" dirty="0" smtClean="0"/>
              <a:t> (</a:t>
            </a:r>
            <a:r>
              <a:rPr lang="tr-TR" dirty="0" err="1" smtClean="0"/>
              <a:t>longer</a:t>
            </a:r>
            <a:r>
              <a:rPr lang="tr-TR" dirty="0" smtClean="0"/>
              <a:t> </a:t>
            </a:r>
            <a:r>
              <a:rPr lang="tr-TR" dirty="0" err="1" smtClean="0"/>
              <a:t>than</a:t>
            </a:r>
            <a:r>
              <a:rPr lang="tr-TR" dirty="0" smtClean="0"/>
              <a:t> 5 </a:t>
            </a:r>
            <a:r>
              <a:rPr lang="tr-TR" dirty="0" err="1" smtClean="0"/>
              <a:t>typed</a:t>
            </a:r>
            <a:r>
              <a:rPr lang="tr-TR" dirty="0" smtClean="0"/>
              <a:t> </a:t>
            </a:r>
            <a:r>
              <a:rPr lang="tr-TR" dirty="0" err="1" smtClean="0"/>
              <a:t>lines</a:t>
            </a:r>
            <a:r>
              <a:rPr lang="tr-TR" dirty="0" smtClean="0"/>
              <a:t> –in MLA, </a:t>
            </a:r>
            <a:r>
              <a:rPr lang="tr-TR" dirty="0" err="1" smtClean="0"/>
              <a:t>forty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r>
              <a:rPr lang="tr-TR" dirty="0" smtClean="0"/>
              <a:t> in APA) </a:t>
            </a:r>
            <a:r>
              <a:rPr lang="tr-TR" dirty="0" err="1" smtClean="0"/>
              <a:t>example</a:t>
            </a:r>
            <a:r>
              <a:rPr lang="tr-TR" dirty="0" smtClean="0"/>
              <a:t> on pg.410-411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345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Quoting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When</a:t>
            </a:r>
            <a:r>
              <a:rPr lang="tr-TR" dirty="0" smtClean="0"/>
              <a:t> </a:t>
            </a:r>
            <a:r>
              <a:rPr lang="tr-TR" dirty="0" err="1" smtClean="0"/>
              <a:t>quoting</a:t>
            </a:r>
            <a:r>
              <a:rPr lang="tr-TR" dirty="0" smtClean="0"/>
              <a:t> </a:t>
            </a:r>
            <a:r>
              <a:rPr lang="tr-TR" dirty="0" err="1" smtClean="0"/>
              <a:t>poetry</a:t>
            </a:r>
            <a:r>
              <a:rPr lang="tr-TR" dirty="0" smtClean="0"/>
              <a:t>,</a:t>
            </a:r>
          </a:p>
          <a:p>
            <a:r>
              <a:rPr lang="tr-TR" dirty="0" smtClean="0"/>
              <a:t>3 </a:t>
            </a:r>
            <a:r>
              <a:rPr lang="tr-TR" dirty="0" err="1" smtClean="0"/>
              <a:t>lines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less</a:t>
            </a:r>
            <a:r>
              <a:rPr lang="tr-TR" dirty="0" smtClean="0"/>
              <a:t> </a:t>
            </a:r>
            <a:r>
              <a:rPr lang="tr-TR" dirty="0" err="1" smtClean="0"/>
              <a:t>run</a:t>
            </a:r>
            <a:r>
              <a:rPr lang="tr-TR" dirty="0" smtClean="0"/>
              <a:t> in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text</a:t>
            </a:r>
            <a:r>
              <a:rPr lang="tr-TR" dirty="0" smtClean="0"/>
              <a:t> </a:t>
            </a:r>
            <a:r>
              <a:rPr lang="tr-TR" dirty="0" err="1" smtClean="0"/>
              <a:t>enclosed</a:t>
            </a:r>
            <a:r>
              <a:rPr lang="tr-TR" dirty="0" smtClean="0"/>
              <a:t> in </a:t>
            </a:r>
            <a:r>
              <a:rPr lang="tr-TR" dirty="0" err="1" smtClean="0"/>
              <a:t>quotation</a:t>
            </a:r>
            <a:r>
              <a:rPr lang="tr-TR" dirty="0" smtClean="0"/>
              <a:t> </a:t>
            </a:r>
            <a:r>
              <a:rPr lang="tr-TR" dirty="0" err="1" smtClean="0"/>
              <a:t>marks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lines</a:t>
            </a:r>
            <a:r>
              <a:rPr lang="tr-TR" dirty="0" smtClean="0"/>
              <a:t> </a:t>
            </a:r>
            <a:r>
              <a:rPr lang="tr-TR" dirty="0" err="1" smtClean="0"/>
              <a:t>separated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slashes</a:t>
            </a:r>
            <a:endParaRPr lang="tr-TR" dirty="0" smtClean="0"/>
          </a:p>
          <a:p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than</a:t>
            </a:r>
            <a:r>
              <a:rPr lang="tr-TR" dirty="0" smtClean="0"/>
              <a:t> 3 </a:t>
            </a:r>
            <a:r>
              <a:rPr lang="tr-TR" dirty="0" err="1" smtClean="0"/>
              <a:t>lines</a:t>
            </a:r>
            <a:r>
              <a:rPr lang="tr-TR" dirty="0" smtClean="0"/>
              <a:t>, set </a:t>
            </a:r>
            <a:r>
              <a:rPr lang="tr-TR" dirty="0" err="1" smtClean="0"/>
              <a:t>off</a:t>
            </a:r>
            <a:r>
              <a:rPr lang="tr-TR" dirty="0" smtClean="0"/>
              <a:t> as a </a:t>
            </a:r>
            <a:r>
              <a:rPr lang="tr-TR" dirty="0" err="1" smtClean="0"/>
              <a:t>long</a:t>
            </a:r>
            <a:r>
              <a:rPr lang="tr-TR" dirty="0" smtClean="0"/>
              <a:t> </a:t>
            </a:r>
            <a:r>
              <a:rPr lang="tr-TR" dirty="0" err="1" smtClean="0"/>
              <a:t>quote</a:t>
            </a:r>
            <a:r>
              <a:rPr lang="tr-TR" dirty="0" smtClean="0"/>
              <a:t>. </a:t>
            </a:r>
          </a:p>
          <a:p>
            <a:r>
              <a:rPr lang="tr-TR" dirty="0" err="1" smtClean="0"/>
              <a:t>Indicate</a:t>
            </a:r>
            <a:r>
              <a:rPr lang="tr-TR" dirty="0" smtClean="0"/>
              <a:t> </a:t>
            </a:r>
            <a:r>
              <a:rPr lang="tr-TR" dirty="0" err="1" smtClean="0"/>
              <a:t>any</a:t>
            </a:r>
            <a:r>
              <a:rPr lang="tr-TR" dirty="0" smtClean="0"/>
              <a:t> </a:t>
            </a:r>
            <a:r>
              <a:rPr lang="tr-TR" dirty="0" err="1" smtClean="0"/>
              <a:t>omission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ellipsis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Indicate</a:t>
            </a:r>
            <a:r>
              <a:rPr lang="tr-TR" dirty="0" smtClean="0"/>
              <a:t> </a:t>
            </a:r>
            <a:r>
              <a:rPr lang="tr-TR" dirty="0" err="1" smtClean="0"/>
              <a:t>additions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 in </a:t>
            </a:r>
            <a:r>
              <a:rPr lang="tr-TR" dirty="0" err="1" smtClean="0"/>
              <a:t>square</a:t>
            </a:r>
            <a:r>
              <a:rPr lang="tr-TR" dirty="0" smtClean="0"/>
              <a:t> </a:t>
            </a:r>
            <a:r>
              <a:rPr lang="tr-TR" dirty="0" err="1" smtClean="0"/>
              <a:t>brackets</a:t>
            </a:r>
            <a:r>
              <a:rPr lang="tr-TR" dirty="0" smtClean="0"/>
              <a:t> [  ],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example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adding</a:t>
            </a:r>
            <a:r>
              <a:rPr lang="tr-TR" dirty="0" smtClean="0"/>
              <a:t> </a:t>
            </a:r>
            <a:r>
              <a:rPr lang="tr-TR" dirty="0" err="1" smtClean="0"/>
              <a:t>explanations</a:t>
            </a:r>
            <a:r>
              <a:rPr lang="tr-TR" dirty="0" smtClean="0"/>
              <a:t>.</a:t>
            </a:r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4443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Guidelines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summarizing</a:t>
            </a:r>
            <a:r>
              <a:rPr lang="tr-TR" dirty="0" smtClean="0"/>
              <a:t>:</a:t>
            </a:r>
            <a:br>
              <a:rPr lang="tr-TR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Only</a:t>
            </a:r>
            <a:r>
              <a:rPr lang="tr-TR" dirty="0" smtClean="0"/>
              <a:t> main </a:t>
            </a:r>
            <a:r>
              <a:rPr lang="tr-TR" dirty="0" err="1" smtClean="0"/>
              <a:t>ideas</a:t>
            </a:r>
            <a:r>
              <a:rPr lang="tr-TR" dirty="0" smtClean="0"/>
              <a:t>, not </a:t>
            </a:r>
            <a:r>
              <a:rPr lang="tr-TR" dirty="0" err="1" smtClean="0"/>
              <a:t>details</a:t>
            </a:r>
            <a:r>
              <a:rPr lang="tr-TR" dirty="0"/>
              <a:t> </a:t>
            </a:r>
            <a:r>
              <a:rPr lang="tr-TR" dirty="0" err="1" smtClean="0"/>
              <a:t>should</a:t>
            </a:r>
            <a:r>
              <a:rPr lang="tr-TR" dirty="0" smtClean="0"/>
              <a:t> be </a:t>
            </a:r>
            <a:r>
              <a:rPr lang="tr-TR" dirty="0" err="1" smtClean="0"/>
              <a:t>included</a:t>
            </a:r>
            <a:r>
              <a:rPr lang="tr-TR" dirty="0" smtClean="0"/>
              <a:t>. </a:t>
            </a:r>
            <a:r>
              <a:rPr lang="tr-TR" dirty="0" err="1" smtClean="0"/>
              <a:t>Just</a:t>
            </a:r>
            <a:r>
              <a:rPr lang="tr-TR" dirty="0" smtClean="0"/>
              <a:t> </a:t>
            </a:r>
            <a:r>
              <a:rPr lang="tr-TR" dirty="0" err="1" smtClean="0"/>
              <a:t>enough</a:t>
            </a:r>
            <a:r>
              <a:rPr lang="tr-TR" dirty="0" smtClean="0"/>
              <a:t> </a:t>
            </a:r>
            <a:r>
              <a:rPr lang="tr-TR" dirty="0" err="1" smtClean="0"/>
              <a:t>information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Use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own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Indicate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33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Incorporating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 </a:t>
            </a:r>
            <a:r>
              <a:rPr lang="tr-TR" dirty="0" err="1" smtClean="0"/>
              <a:t>materials</a:t>
            </a:r>
            <a:r>
              <a:rPr lang="tr-TR" dirty="0" smtClean="0"/>
              <a:t> </a:t>
            </a:r>
            <a:r>
              <a:rPr lang="tr-TR" dirty="0" err="1" smtClean="0"/>
              <a:t>into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text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Introduce</a:t>
            </a:r>
            <a:r>
              <a:rPr lang="tr-TR" dirty="0" smtClean="0"/>
              <a:t> </a:t>
            </a:r>
            <a:r>
              <a:rPr lang="tr-TR" dirty="0" err="1" smtClean="0"/>
              <a:t>borrowed</a:t>
            </a:r>
            <a:r>
              <a:rPr lang="tr-TR" dirty="0" smtClean="0"/>
              <a:t> </a:t>
            </a:r>
            <a:r>
              <a:rPr lang="tr-TR" dirty="0" err="1" smtClean="0"/>
              <a:t>material</a:t>
            </a:r>
            <a:r>
              <a:rPr lang="tr-TR" dirty="0" smtClean="0"/>
              <a:t> </a:t>
            </a:r>
            <a:r>
              <a:rPr lang="tr-TR" dirty="0" err="1" smtClean="0"/>
              <a:t>clearly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author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 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necessary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Who</a:t>
            </a:r>
            <a:r>
              <a:rPr lang="tr-TR" dirty="0" smtClean="0"/>
              <a:t> is </a:t>
            </a:r>
            <a:r>
              <a:rPr lang="tr-TR" dirty="0" err="1" smtClean="0"/>
              <a:t>making</a:t>
            </a:r>
            <a:r>
              <a:rPr lang="tr-TR" dirty="0" smtClean="0"/>
              <a:t> an </a:t>
            </a:r>
            <a:r>
              <a:rPr lang="tr-TR" dirty="0" err="1" smtClean="0"/>
              <a:t>assertion</a:t>
            </a:r>
            <a:r>
              <a:rPr lang="tr-TR" dirty="0" smtClean="0"/>
              <a:t>, </a:t>
            </a:r>
            <a:r>
              <a:rPr lang="tr-TR" dirty="0" err="1" smtClean="0"/>
              <a:t>why</a:t>
            </a:r>
            <a:r>
              <a:rPr lang="tr-TR" dirty="0" smtClean="0"/>
              <a:t> is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person</a:t>
            </a:r>
            <a:r>
              <a:rPr lang="tr-TR" dirty="0" smtClean="0"/>
              <a:t> an </a:t>
            </a:r>
            <a:r>
              <a:rPr lang="tr-TR" dirty="0" err="1" smtClean="0"/>
              <a:t>authority</a:t>
            </a:r>
            <a:r>
              <a:rPr lang="tr-TR" dirty="0" smtClean="0"/>
              <a:t> on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subject</a:t>
            </a:r>
            <a:r>
              <a:rPr lang="tr-TR" dirty="0" smtClean="0"/>
              <a:t>. </a:t>
            </a:r>
          </a:p>
          <a:p>
            <a:r>
              <a:rPr lang="tr-TR" dirty="0" smtClean="0"/>
              <a:t>A </a:t>
            </a:r>
            <a:r>
              <a:rPr lang="tr-TR" dirty="0" err="1" smtClean="0"/>
              <a:t>signal</a:t>
            </a:r>
            <a:r>
              <a:rPr lang="tr-TR" dirty="0" smtClean="0"/>
              <a:t> </a:t>
            </a:r>
            <a:r>
              <a:rPr lang="tr-TR" dirty="0" err="1" smtClean="0"/>
              <a:t>phrase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inrroduces</a:t>
            </a:r>
            <a:r>
              <a:rPr lang="tr-TR" dirty="0" smtClean="0"/>
              <a:t> </a:t>
            </a:r>
            <a:r>
              <a:rPr lang="tr-TR" dirty="0" err="1" smtClean="0"/>
              <a:t>borrowed</a:t>
            </a:r>
            <a:r>
              <a:rPr lang="tr-TR" dirty="0" smtClean="0"/>
              <a:t> </a:t>
            </a:r>
            <a:r>
              <a:rPr lang="tr-TR" dirty="0" err="1" smtClean="0"/>
              <a:t>material</a:t>
            </a:r>
            <a:r>
              <a:rPr lang="tr-TR" dirty="0" smtClean="0"/>
              <a:t> can be </a:t>
            </a:r>
            <a:r>
              <a:rPr lang="tr-TR" dirty="0" err="1" smtClean="0"/>
              <a:t>neutral</a:t>
            </a:r>
            <a:r>
              <a:rPr lang="tr-TR" dirty="0" smtClean="0"/>
              <a:t> – say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think</a:t>
            </a:r>
            <a:r>
              <a:rPr lang="tr-TR" dirty="0" smtClean="0"/>
              <a:t>- </a:t>
            </a:r>
            <a:r>
              <a:rPr lang="tr-TR" dirty="0" err="1" smtClean="0"/>
              <a:t>or</a:t>
            </a:r>
            <a:r>
              <a:rPr lang="tr-TR" dirty="0" smtClean="0"/>
              <a:t> can </a:t>
            </a:r>
            <a:r>
              <a:rPr lang="tr-TR" dirty="0" err="1" smtClean="0"/>
              <a:t>suggest</a:t>
            </a:r>
            <a:r>
              <a:rPr lang="tr-TR" dirty="0" smtClean="0"/>
              <a:t> </a:t>
            </a:r>
            <a:r>
              <a:rPr lang="tr-TR" dirty="0" err="1" smtClean="0"/>
              <a:t>something</a:t>
            </a:r>
            <a:r>
              <a:rPr lang="tr-TR" dirty="0" smtClean="0"/>
              <a:t> </a:t>
            </a:r>
            <a:r>
              <a:rPr lang="tr-TR" dirty="0" err="1" smtClean="0"/>
              <a:t>about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stance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writer</a:t>
            </a:r>
            <a:r>
              <a:rPr lang="tr-TR" dirty="0" smtClean="0"/>
              <a:t>, </a:t>
            </a:r>
            <a:r>
              <a:rPr lang="tr-TR" dirty="0" err="1" smtClean="0"/>
              <a:t>claim</a:t>
            </a:r>
            <a:r>
              <a:rPr lang="tr-TR" dirty="0" smtClean="0"/>
              <a:t>, </a:t>
            </a:r>
            <a:r>
              <a:rPr lang="tr-TR" dirty="0" err="1" smtClean="0"/>
              <a:t>observe</a:t>
            </a:r>
            <a:r>
              <a:rPr lang="tr-TR" dirty="0" smtClean="0"/>
              <a:t>, </a:t>
            </a:r>
            <a:r>
              <a:rPr lang="tr-TR" dirty="0" err="1" smtClean="0"/>
              <a:t>suggest</a:t>
            </a:r>
            <a:r>
              <a:rPr lang="tr-TR" dirty="0" smtClean="0"/>
              <a:t>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change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meaning</a:t>
            </a:r>
            <a:r>
              <a:rPr lang="tr-TR" dirty="0" smtClean="0"/>
              <a:t>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4740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Tense </a:t>
            </a:r>
            <a:r>
              <a:rPr lang="tr-TR" dirty="0" err="1" smtClean="0"/>
              <a:t>choice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MLA – </a:t>
            </a:r>
            <a:r>
              <a:rPr lang="tr-TR" dirty="0" err="1" smtClean="0"/>
              <a:t>present</a:t>
            </a:r>
            <a:r>
              <a:rPr lang="tr-TR" dirty="0" smtClean="0"/>
              <a:t> tense is </a:t>
            </a:r>
            <a:r>
              <a:rPr lang="tr-TR" dirty="0" err="1" smtClean="0"/>
              <a:t>required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tr-TR" dirty="0" smtClean="0"/>
          </a:p>
          <a:p>
            <a:r>
              <a:rPr lang="tr-TR" dirty="0" smtClean="0"/>
              <a:t>APA – </a:t>
            </a:r>
            <a:r>
              <a:rPr lang="tr-TR" dirty="0" err="1" smtClean="0"/>
              <a:t>use</a:t>
            </a:r>
            <a:r>
              <a:rPr lang="tr-TR" dirty="0" smtClean="0"/>
              <a:t> </a:t>
            </a:r>
            <a:r>
              <a:rPr lang="tr-TR" dirty="0" err="1" smtClean="0"/>
              <a:t>past</a:t>
            </a:r>
            <a:r>
              <a:rPr lang="tr-TR" dirty="0" smtClean="0"/>
              <a:t> tense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present-perfect</a:t>
            </a:r>
            <a:r>
              <a:rPr lang="tr-TR" dirty="0" smtClean="0"/>
              <a:t> tense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introduce</a:t>
            </a:r>
            <a:r>
              <a:rPr lang="tr-TR" dirty="0" smtClean="0"/>
              <a:t> </a:t>
            </a:r>
            <a:r>
              <a:rPr lang="tr-TR" dirty="0" err="1" smtClean="0"/>
              <a:t>sources</a:t>
            </a:r>
            <a:r>
              <a:rPr lang="tr-TR" dirty="0" smtClean="0"/>
              <a:t> </a:t>
            </a:r>
            <a:r>
              <a:rPr lang="tr-TR" dirty="0" err="1" smtClean="0"/>
              <a:t>composed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past</a:t>
            </a:r>
            <a:r>
              <a:rPr lang="tr-TR" dirty="0" smtClean="0"/>
              <a:t>. </a:t>
            </a:r>
          </a:p>
          <a:p>
            <a:r>
              <a:rPr lang="tr-TR" dirty="0" err="1" smtClean="0"/>
              <a:t>Use</a:t>
            </a:r>
            <a:r>
              <a:rPr lang="tr-TR" dirty="0" smtClean="0"/>
              <a:t> </a:t>
            </a:r>
            <a:r>
              <a:rPr lang="tr-TR" dirty="0" err="1" smtClean="0"/>
              <a:t>present</a:t>
            </a:r>
            <a:r>
              <a:rPr lang="tr-TR" dirty="0" smtClean="0"/>
              <a:t> tense </a:t>
            </a:r>
            <a:r>
              <a:rPr lang="tr-TR" dirty="0" err="1" smtClean="0"/>
              <a:t>when</a:t>
            </a:r>
            <a:r>
              <a:rPr lang="tr-TR" dirty="0" smtClean="0"/>
              <a:t> </a:t>
            </a:r>
            <a:r>
              <a:rPr lang="tr-TR" dirty="0" err="1" smtClean="0"/>
              <a:t>discussing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dirty="0" smtClean="0"/>
              <a:t> of an </a:t>
            </a:r>
            <a:r>
              <a:rPr lang="tr-TR" dirty="0" err="1" smtClean="0"/>
              <a:t>experiment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explain</a:t>
            </a:r>
            <a:r>
              <a:rPr lang="tr-TR" dirty="0" smtClean="0"/>
              <a:t> </a:t>
            </a:r>
            <a:r>
              <a:rPr lang="tr-TR" dirty="0" err="1" smtClean="0"/>
              <a:t>conclusions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agreed</a:t>
            </a:r>
            <a:r>
              <a:rPr lang="tr-TR" dirty="0" smtClean="0"/>
              <a:t> </a:t>
            </a:r>
            <a:r>
              <a:rPr lang="tr-TR" dirty="0" err="1" smtClean="0"/>
              <a:t>upon</a:t>
            </a:r>
            <a:r>
              <a:rPr lang="tr-TR" dirty="0" smtClean="0"/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6666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Combining</a:t>
            </a:r>
            <a:r>
              <a:rPr lang="tr-TR" dirty="0" smtClean="0"/>
              <a:t> </a:t>
            </a:r>
            <a:r>
              <a:rPr lang="tr-TR" dirty="0" err="1" smtClean="0"/>
              <a:t>Sources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article should include views from multiple sources. </a:t>
            </a:r>
          </a:p>
          <a:p>
            <a:r>
              <a:rPr lang="en-US" dirty="0" smtClean="0"/>
              <a:t>You may have to compare and contrast the ideas </a:t>
            </a:r>
            <a:r>
              <a:rPr lang="en-US" dirty="0" err="1" smtClean="0"/>
              <a:t>pu</a:t>
            </a:r>
            <a:r>
              <a:rPr lang="tr-TR" dirty="0" smtClean="0"/>
              <a:t>t</a:t>
            </a:r>
            <a:r>
              <a:rPr lang="en-US" dirty="0" smtClean="0"/>
              <a:t> forward in the sources.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0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on </a:t>
            </a:r>
            <a:r>
              <a:rPr lang="tr-TR" dirty="0" err="1" smtClean="0"/>
              <a:t>combining</a:t>
            </a:r>
            <a:r>
              <a:rPr lang="tr-TR" dirty="0" smtClean="0"/>
              <a:t> </a:t>
            </a:r>
            <a:r>
              <a:rPr lang="tr-TR" dirty="0" err="1" smtClean="0"/>
              <a:t>sources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Answers</a:t>
            </a:r>
            <a:r>
              <a:rPr lang="tr-TR" dirty="0" smtClean="0"/>
              <a:t>:</a:t>
            </a:r>
          </a:p>
          <a:p>
            <a:r>
              <a:rPr lang="tr-TR" dirty="0" smtClean="0"/>
              <a:t>A) </a:t>
            </a:r>
            <a:r>
              <a:rPr lang="tr-TR" dirty="0" err="1" smtClean="0"/>
              <a:t>four</a:t>
            </a:r>
            <a:r>
              <a:rPr lang="tr-TR" dirty="0" smtClean="0"/>
              <a:t> </a:t>
            </a:r>
            <a:r>
              <a:rPr lang="tr-TR" dirty="0" err="1" smtClean="0"/>
              <a:t>writers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mentioned</a:t>
            </a:r>
            <a:r>
              <a:rPr lang="tr-TR" dirty="0" smtClean="0"/>
              <a:t>. </a:t>
            </a:r>
            <a:r>
              <a:rPr lang="tr-TR" dirty="0" err="1" smtClean="0"/>
              <a:t>Giallombardo</a:t>
            </a:r>
            <a:r>
              <a:rPr lang="tr-TR" dirty="0" smtClean="0"/>
              <a:t> (1966)</a:t>
            </a:r>
          </a:p>
          <a:p>
            <a:r>
              <a:rPr lang="tr-TR" dirty="0" err="1" smtClean="0"/>
              <a:t>Heffernan</a:t>
            </a:r>
            <a:r>
              <a:rPr lang="tr-TR" dirty="0" smtClean="0"/>
              <a:t> (1972)</a:t>
            </a:r>
          </a:p>
          <a:p>
            <a:r>
              <a:rPr lang="tr-TR" dirty="0" err="1" smtClean="0"/>
              <a:t>Owen</a:t>
            </a:r>
            <a:r>
              <a:rPr lang="tr-TR" dirty="0" smtClean="0"/>
              <a:t> (1998)</a:t>
            </a:r>
          </a:p>
          <a:p>
            <a:r>
              <a:rPr lang="tr-TR" dirty="0" err="1" smtClean="0"/>
              <a:t>Fox</a:t>
            </a:r>
            <a:r>
              <a:rPr lang="tr-TR" dirty="0" smtClean="0"/>
              <a:t> (1982)</a:t>
            </a:r>
          </a:p>
          <a:p>
            <a:endParaRPr lang="tr-TR" dirty="0" smtClean="0"/>
          </a:p>
          <a:p>
            <a:pPr marL="537210" lvl="1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538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on </a:t>
            </a:r>
            <a:r>
              <a:rPr lang="tr-TR" dirty="0" err="1" smtClean="0"/>
              <a:t>combining</a:t>
            </a:r>
            <a:r>
              <a:rPr lang="tr-TR" dirty="0" smtClean="0"/>
              <a:t> </a:t>
            </a:r>
            <a:r>
              <a:rPr lang="tr-TR" dirty="0" err="1" smtClean="0"/>
              <a:t>sources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B)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r>
              <a:rPr lang="tr-TR" dirty="0" smtClean="0"/>
              <a:t> in </a:t>
            </a:r>
            <a:r>
              <a:rPr lang="tr-TR" dirty="0" err="1" smtClean="0"/>
              <a:t>italics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signal</a:t>
            </a:r>
            <a:r>
              <a:rPr lang="tr-TR" dirty="0" smtClean="0"/>
              <a:t> </a:t>
            </a:r>
            <a:r>
              <a:rPr lang="tr-TR" dirty="0" err="1" smtClean="0"/>
              <a:t>verbs</a:t>
            </a:r>
            <a:r>
              <a:rPr lang="tr-TR" dirty="0" smtClean="0"/>
              <a:t> </a:t>
            </a:r>
            <a:r>
              <a:rPr lang="tr-TR" dirty="0" err="1" smtClean="0"/>
              <a:t>introducing</a:t>
            </a:r>
            <a:r>
              <a:rPr lang="tr-TR" dirty="0" smtClean="0"/>
              <a:t> </a:t>
            </a:r>
            <a:r>
              <a:rPr lang="tr-TR" dirty="0" err="1" smtClean="0"/>
              <a:t>ideas</a:t>
            </a:r>
            <a:r>
              <a:rPr lang="tr-TR" dirty="0" smtClean="0"/>
              <a:t> of </a:t>
            </a:r>
            <a:r>
              <a:rPr lang="tr-TR" dirty="0" err="1" smtClean="0"/>
              <a:t>others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been</a:t>
            </a:r>
            <a:r>
              <a:rPr lang="tr-TR" dirty="0" smtClean="0"/>
              <a:t> </a:t>
            </a:r>
            <a:r>
              <a:rPr lang="tr-TR" dirty="0" err="1" smtClean="0"/>
              <a:t>summarized</a:t>
            </a:r>
            <a:r>
              <a:rPr lang="tr-TR" dirty="0" smtClean="0"/>
              <a:t> . </a:t>
            </a:r>
          </a:p>
          <a:p>
            <a:r>
              <a:rPr lang="tr-TR" dirty="0" err="1" smtClean="0"/>
              <a:t>According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</a:p>
          <a:p>
            <a:r>
              <a:rPr lang="tr-TR" dirty="0" err="1" smtClean="0"/>
              <a:t>Found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endParaRPr lang="tr-TR" dirty="0" smtClean="0"/>
          </a:p>
          <a:p>
            <a:r>
              <a:rPr lang="tr-TR" dirty="0" err="1" smtClean="0"/>
              <a:t>Notes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endParaRPr lang="tr-TR" dirty="0" smtClean="0"/>
          </a:p>
          <a:p>
            <a:r>
              <a:rPr lang="tr-TR" dirty="0" err="1" smtClean="0"/>
              <a:t>Believe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endParaRPr lang="tr-TR" dirty="0" smtClean="0"/>
          </a:p>
          <a:p>
            <a:r>
              <a:rPr lang="tr-TR" dirty="0" err="1" smtClean="0"/>
              <a:t>States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example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</a:p>
          <a:p>
            <a:pPr marL="537210" lvl="1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028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on </a:t>
            </a:r>
            <a:r>
              <a:rPr lang="tr-TR" dirty="0" err="1" smtClean="0"/>
              <a:t>combining</a:t>
            </a:r>
            <a:r>
              <a:rPr lang="tr-TR" dirty="0" smtClean="0"/>
              <a:t> </a:t>
            </a:r>
            <a:r>
              <a:rPr lang="tr-TR" dirty="0" err="1" smtClean="0"/>
              <a:t>sources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C) </a:t>
            </a:r>
            <a:r>
              <a:rPr lang="tr-TR" dirty="0" err="1" smtClean="0"/>
              <a:t>words</a:t>
            </a:r>
            <a:r>
              <a:rPr lang="tr-TR" dirty="0" smtClean="0"/>
              <a:t> </a:t>
            </a:r>
            <a:r>
              <a:rPr lang="tr-TR" dirty="0" err="1" smtClean="0"/>
              <a:t>marking</a:t>
            </a:r>
            <a:r>
              <a:rPr lang="tr-TR" dirty="0" smtClean="0"/>
              <a:t> a </a:t>
            </a:r>
            <a:r>
              <a:rPr lang="tr-TR" dirty="0" err="1" smtClean="0"/>
              <a:t>shift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one</a:t>
            </a:r>
            <a:r>
              <a:rPr lang="tr-TR" dirty="0" smtClean="0"/>
              <a:t> </a:t>
            </a:r>
            <a:r>
              <a:rPr lang="tr-TR" dirty="0" err="1" smtClean="0"/>
              <a:t>viewpoint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other</a:t>
            </a:r>
            <a:endParaRPr lang="tr-TR" dirty="0" smtClean="0"/>
          </a:p>
          <a:p>
            <a:r>
              <a:rPr lang="tr-TR" dirty="0" err="1" smtClean="0"/>
              <a:t>Similarly</a:t>
            </a:r>
            <a:r>
              <a:rPr lang="tr-TR" dirty="0" smtClean="0"/>
              <a:t>- </a:t>
            </a:r>
            <a:r>
              <a:rPr lang="tr-TR" dirty="0" err="1" smtClean="0"/>
              <a:t>marking</a:t>
            </a:r>
            <a:r>
              <a:rPr lang="tr-TR" dirty="0" smtClean="0"/>
              <a:t> a </a:t>
            </a:r>
            <a:r>
              <a:rPr lang="tr-TR" dirty="0" err="1" smtClean="0"/>
              <a:t>parallel</a:t>
            </a:r>
            <a:r>
              <a:rPr lang="tr-TR" dirty="0" smtClean="0"/>
              <a:t> idea</a:t>
            </a:r>
          </a:p>
          <a:p>
            <a:r>
              <a:rPr lang="tr-TR" dirty="0" err="1" smtClean="0"/>
              <a:t>Others</a:t>
            </a:r>
            <a:r>
              <a:rPr lang="tr-TR" dirty="0" smtClean="0"/>
              <a:t> </a:t>
            </a:r>
            <a:r>
              <a:rPr lang="tr-TR" dirty="0" err="1" smtClean="0"/>
              <a:t>however</a:t>
            </a:r>
            <a:r>
              <a:rPr lang="tr-TR" dirty="0" smtClean="0"/>
              <a:t> – </a:t>
            </a:r>
            <a:r>
              <a:rPr lang="tr-TR" dirty="0" err="1" smtClean="0"/>
              <a:t>marking</a:t>
            </a:r>
            <a:r>
              <a:rPr lang="tr-TR" dirty="0" smtClean="0"/>
              <a:t> an </a:t>
            </a:r>
            <a:r>
              <a:rPr lang="tr-TR" dirty="0" err="1" smtClean="0"/>
              <a:t>opposing</a:t>
            </a:r>
            <a:r>
              <a:rPr lang="tr-TR" dirty="0" smtClean="0"/>
              <a:t> idea</a:t>
            </a:r>
          </a:p>
          <a:p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6932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on </a:t>
            </a:r>
            <a:r>
              <a:rPr lang="tr-TR" dirty="0" err="1" smtClean="0"/>
              <a:t>combining</a:t>
            </a:r>
            <a:r>
              <a:rPr lang="tr-TR" dirty="0" smtClean="0"/>
              <a:t> </a:t>
            </a:r>
            <a:r>
              <a:rPr lang="tr-TR" dirty="0" err="1" smtClean="0"/>
              <a:t>sources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3a. Direct </a:t>
            </a:r>
            <a:r>
              <a:rPr lang="tr-TR" dirty="0" err="1" smtClean="0"/>
              <a:t>quote</a:t>
            </a:r>
            <a:r>
              <a:rPr lang="tr-TR" dirty="0" smtClean="0"/>
              <a:t>: ‘</a:t>
            </a:r>
            <a:r>
              <a:rPr lang="tr-TR" dirty="0" err="1" smtClean="0"/>
              <a:t>such</a:t>
            </a:r>
            <a:r>
              <a:rPr lang="tr-TR" dirty="0" smtClean="0"/>
              <a:t> </a:t>
            </a:r>
            <a:r>
              <a:rPr lang="tr-TR" dirty="0" err="1" smtClean="0"/>
              <a:t>procedures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now</a:t>
            </a:r>
            <a:r>
              <a:rPr lang="tr-TR" dirty="0" smtClean="0"/>
              <a:t> </a:t>
            </a:r>
            <a:r>
              <a:rPr lang="tr-TR" dirty="0" err="1" smtClean="0"/>
              <a:t>labeled</a:t>
            </a:r>
            <a:r>
              <a:rPr lang="tr-TR" dirty="0" smtClean="0"/>
              <a:t> «</a:t>
            </a:r>
            <a:r>
              <a:rPr lang="tr-TR" dirty="0" err="1" smtClean="0"/>
              <a:t>Interfering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nature</a:t>
            </a:r>
            <a:r>
              <a:rPr lang="tr-TR" dirty="0" smtClean="0"/>
              <a:t>»’</a:t>
            </a:r>
          </a:p>
          <a:p>
            <a:r>
              <a:rPr lang="tr-TR" dirty="0" err="1" smtClean="0"/>
              <a:t>Summary</a:t>
            </a:r>
            <a:r>
              <a:rPr lang="tr-TR" dirty="0" smtClean="0"/>
              <a:t>: GM </a:t>
            </a:r>
            <a:r>
              <a:rPr lang="tr-TR" dirty="0" err="1" smtClean="0"/>
              <a:t>techniques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no</a:t>
            </a:r>
            <a:r>
              <a:rPr lang="tr-TR" dirty="0" smtClean="0"/>
              <a:t> </a:t>
            </a:r>
            <a:r>
              <a:rPr lang="tr-TR" dirty="0" err="1" smtClean="0"/>
              <a:t>different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breeding</a:t>
            </a:r>
            <a:r>
              <a:rPr lang="tr-TR" dirty="0" smtClean="0"/>
              <a:t> </a:t>
            </a:r>
            <a:r>
              <a:rPr lang="tr-TR" dirty="0" err="1" smtClean="0"/>
              <a:t>techniques</a:t>
            </a:r>
            <a:r>
              <a:rPr lang="tr-TR" dirty="0" smtClean="0"/>
              <a:t>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practiced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man</a:t>
            </a:r>
            <a:r>
              <a:rPr lang="tr-TR" dirty="0" smtClean="0"/>
              <a:t> </a:t>
            </a:r>
            <a:r>
              <a:rPr lang="tr-TR" dirty="0" err="1" smtClean="0"/>
              <a:t>fore</a:t>
            </a:r>
            <a:r>
              <a:rPr lang="tr-TR" dirty="0" smtClean="0"/>
              <a:t> </a:t>
            </a:r>
            <a:r>
              <a:rPr lang="tr-TR" dirty="0" err="1" smtClean="0"/>
              <a:t>thousands</a:t>
            </a:r>
            <a:r>
              <a:rPr lang="tr-TR" dirty="0" smtClean="0"/>
              <a:t> of </a:t>
            </a:r>
            <a:r>
              <a:rPr lang="tr-TR" dirty="0" err="1" smtClean="0"/>
              <a:t>years</a:t>
            </a:r>
            <a:r>
              <a:rPr lang="tr-TR" dirty="0" smtClean="0"/>
              <a:t>. </a:t>
            </a:r>
          </a:p>
          <a:p>
            <a:r>
              <a:rPr lang="tr-TR" dirty="0" smtClean="0"/>
              <a:t>3b. On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other</a:t>
            </a:r>
            <a:r>
              <a:rPr lang="tr-TR" dirty="0" smtClean="0"/>
              <a:t> </a:t>
            </a:r>
            <a:r>
              <a:rPr lang="tr-TR" dirty="0" err="1" smtClean="0"/>
              <a:t>hand</a:t>
            </a:r>
            <a:r>
              <a:rPr lang="tr-TR" dirty="0" smtClean="0"/>
              <a:t> </a:t>
            </a:r>
          </a:p>
          <a:p>
            <a:r>
              <a:rPr lang="tr-TR" dirty="0" smtClean="0"/>
              <a:t>3c. Source A </a:t>
            </a:r>
            <a:r>
              <a:rPr lang="tr-TR" dirty="0" err="1" smtClean="0"/>
              <a:t>states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, Source B </a:t>
            </a:r>
            <a:r>
              <a:rPr lang="tr-TR" dirty="0" err="1" smtClean="0"/>
              <a:t>considers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, he </a:t>
            </a:r>
            <a:r>
              <a:rPr lang="tr-TR" dirty="0" err="1" smtClean="0"/>
              <a:t>believes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4091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1.8. </a:t>
            </a:r>
            <a:r>
              <a:rPr lang="tr-TR" dirty="0" err="1" smtClean="0"/>
              <a:t>Paraphrasing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Ex</a:t>
            </a:r>
            <a:r>
              <a:rPr lang="tr-TR" dirty="0" smtClean="0"/>
              <a:t> 4.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B) </a:t>
            </a:r>
            <a:r>
              <a:rPr lang="tr-TR" dirty="0" err="1" smtClean="0"/>
              <a:t>It</a:t>
            </a:r>
            <a:r>
              <a:rPr lang="tr-TR" dirty="0" smtClean="0"/>
              <a:t>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began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started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/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began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dirty="0" smtClean="0"/>
              <a:t>in France </a:t>
            </a:r>
            <a:r>
              <a:rPr lang="tr-TR" dirty="0" err="1" smtClean="0"/>
              <a:t>and</a:t>
            </a:r>
            <a:r>
              <a:rPr lang="tr-TR" dirty="0" smtClean="0"/>
              <a:t> Germany but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took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off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/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developed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/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improved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/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accelerated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tr-TR" dirty="0" smtClean="0"/>
              <a:t>in </a:t>
            </a:r>
            <a:r>
              <a:rPr lang="tr-TR" dirty="0" err="1" smtClean="0"/>
              <a:t>the</a:t>
            </a:r>
            <a:r>
              <a:rPr lang="tr-TR" dirty="0" smtClean="0"/>
              <a:t> United </a:t>
            </a:r>
            <a:r>
              <a:rPr lang="tr-TR" dirty="0" err="1" smtClean="0"/>
              <a:t>States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C) </a:t>
            </a:r>
            <a:r>
              <a:rPr lang="tr-TR" dirty="0" err="1" smtClean="0"/>
              <a:t>There</a:t>
            </a:r>
            <a:r>
              <a:rPr lang="tr-TR" dirty="0" smtClean="0"/>
              <a:t> Henry Ford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adapted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modified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moving</a:t>
            </a:r>
            <a:r>
              <a:rPr lang="tr-TR" dirty="0" smtClean="0"/>
              <a:t>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production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assembly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fabrication</a:t>
            </a:r>
            <a:r>
              <a:rPr lang="tr-TR" dirty="0" smtClean="0"/>
              <a:t> </a:t>
            </a:r>
            <a:r>
              <a:rPr lang="tr-TR" dirty="0" err="1" smtClean="0"/>
              <a:t>line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Chicage</a:t>
            </a:r>
            <a:r>
              <a:rPr lang="tr-TR" dirty="0" smtClean="0"/>
              <a:t> </a:t>
            </a:r>
            <a:r>
              <a:rPr lang="tr-TR" dirty="0" err="1" smtClean="0"/>
              <a:t>meat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motor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/car/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automobile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dirty="0" err="1" smtClean="0"/>
              <a:t>manufacturing</a:t>
            </a:r>
            <a:r>
              <a:rPr lang="tr-TR" dirty="0" smtClean="0"/>
              <a:t>, 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thus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hence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tr-TR" b="1" i="1" dirty="0" err="1" smtClean="0">
                <a:solidFill>
                  <a:schemeClr val="accent1">
                    <a:lumMod val="75000"/>
                  </a:schemeClr>
                </a:solidFill>
              </a:rPr>
              <a:t>thereby</a:t>
            </a:r>
            <a:r>
              <a:rPr lang="tr-TR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dirty="0" smtClean="0"/>
              <a:t> </a:t>
            </a:r>
            <a:r>
              <a:rPr lang="tr-TR" dirty="0" err="1" smtClean="0"/>
              <a:t>inventing</a:t>
            </a:r>
            <a:r>
              <a:rPr lang="tr-TR" dirty="0" smtClean="0"/>
              <a:t> </a:t>
            </a:r>
            <a:r>
              <a:rPr lang="tr-TR" dirty="0" err="1" smtClean="0"/>
              <a:t>mass</a:t>
            </a:r>
            <a:r>
              <a:rPr lang="tr-TR" dirty="0" smtClean="0"/>
              <a:t> </a:t>
            </a:r>
            <a:r>
              <a:rPr lang="tr-TR" dirty="0" err="1" smtClean="0"/>
              <a:t>production</a:t>
            </a:r>
            <a:r>
              <a:rPr lang="tr-TR" dirty="0" smtClean="0"/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0143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on </a:t>
            </a:r>
            <a:r>
              <a:rPr lang="tr-TR" dirty="0" err="1" smtClean="0"/>
              <a:t>combining</a:t>
            </a:r>
            <a:r>
              <a:rPr lang="tr-TR" dirty="0" smtClean="0"/>
              <a:t> </a:t>
            </a:r>
            <a:r>
              <a:rPr lang="tr-TR" dirty="0" err="1" smtClean="0"/>
              <a:t>sources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Model </a:t>
            </a:r>
            <a:r>
              <a:rPr lang="tr-TR" dirty="0" err="1" smtClean="0"/>
              <a:t>answer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4:</a:t>
            </a:r>
          </a:p>
          <a:p>
            <a:r>
              <a:rPr lang="tr-TR" dirty="0" smtClean="0"/>
              <a:t>Source C </a:t>
            </a:r>
            <a:r>
              <a:rPr lang="tr-TR" dirty="0" err="1" smtClean="0"/>
              <a:t>claims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tourism</a:t>
            </a:r>
            <a:r>
              <a:rPr lang="tr-TR" dirty="0" smtClean="0"/>
              <a:t> </a:t>
            </a:r>
            <a:r>
              <a:rPr lang="tr-TR" dirty="0" err="1" smtClean="0"/>
              <a:t>creates</a:t>
            </a:r>
            <a:r>
              <a:rPr lang="tr-TR" dirty="0" smtClean="0"/>
              <a:t> a </a:t>
            </a:r>
            <a:r>
              <a:rPr lang="tr-TR" dirty="0" err="1" smtClean="0"/>
              <a:t>significant</a:t>
            </a:r>
            <a:r>
              <a:rPr lang="tr-TR" dirty="0" smtClean="0"/>
              <a:t> </a:t>
            </a:r>
            <a:r>
              <a:rPr lang="tr-TR" dirty="0" err="1" smtClean="0"/>
              <a:t>amount</a:t>
            </a:r>
            <a:r>
              <a:rPr lang="tr-TR" dirty="0" smtClean="0"/>
              <a:t> of </a:t>
            </a:r>
            <a:r>
              <a:rPr lang="tr-TR" dirty="0" err="1" smtClean="0"/>
              <a:t>employment</a:t>
            </a:r>
            <a:r>
              <a:rPr lang="tr-TR" dirty="0" smtClean="0"/>
              <a:t>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provides</a:t>
            </a:r>
            <a:r>
              <a:rPr lang="tr-TR" dirty="0" smtClean="0"/>
              <a:t> a </a:t>
            </a:r>
            <a:r>
              <a:rPr lang="tr-TR" dirty="0" err="1" smtClean="0"/>
              <a:t>welcome</a:t>
            </a:r>
            <a:r>
              <a:rPr lang="tr-TR" dirty="0" smtClean="0"/>
              <a:t> </a:t>
            </a:r>
            <a:r>
              <a:rPr lang="tr-TR" dirty="0" err="1" smtClean="0"/>
              <a:t>alternative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traditional</a:t>
            </a:r>
            <a:r>
              <a:rPr lang="tr-TR" dirty="0" smtClean="0"/>
              <a:t> </a:t>
            </a:r>
            <a:r>
              <a:rPr lang="tr-TR" dirty="0" err="1" smtClean="0"/>
              <a:t>work</a:t>
            </a:r>
            <a:r>
              <a:rPr lang="tr-TR" dirty="0" smtClean="0"/>
              <a:t> </a:t>
            </a:r>
            <a:r>
              <a:rPr lang="tr-TR" dirty="0" err="1" smtClean="0"/>
              <a:t>such</a:t>
            </a:r>
            <a:r>
              <a:rPr lang="tr-TR" dirty="0" smtClean="0"/>
              <a:t> as </a:t>
            </a:r>
            <a:r>
              <a:rPr lang="tr-TR" dirty="0" err="1" smtClean="0"/>
              <a:t>farming</a:t>
            </a:r>
            <a:r>
              <a:rPr lang="tr-TR" dirty="0" smtClean="0"/>
              <a:t>. </a:t>
            </a:r>
            <a:r>
              <a:rPr lang="tr-TR" dirty="0" err="1" smtClean="0"/>
              <a:t>Howeveri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 D </a:t>
            </a:r>
            <a:r>
              <a:rPr lang="tr-TR" dirty="0" err="1" smtClean="0"/>
              <a:t>points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many</a:t>
            </a:r>
            <a:r>
              <a:rPr lang="tr-TR" dirty="0" smtClean="0"/>
              <a:t> of </a:t>
            </a:r>
            <a:r>
              <a:rPr lang="tr-TR" dirty="0" err="1" smtClean="0"/>
              <a:t>these</a:t>
            </a:r>
            <a:r>
              <a:rPr lang="tr-TR" dirty="0" smtClean="0"/>
              <a:t> </a:t>
            </a:r>
            <a:r>
              <a:rPr lang="tr-TR" dirty="0" err="1" smtClean="0"/>
              <a:t>jobs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insecure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poorly</a:t>
            </a:r>
            <a:r>
              <a:rPr lang="tr-TR" dirty="0" smtClean="0"/>
              <a:t> </a:t>
            </a:r>
            <a:r>
              <a:rPr lang="tr-TR" dirty="0" err="1" smtClean="0"/>
              <a:t>paid</a:t>
            </a:r>
            <a:r>
              <a:rPr lang="tr-TR" dirty="0" smtClean="0"/>
              <a:t>., </a:t>
            </a:r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likely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contribute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social</a:t>
            </a:r>
            <a:r>
              <a:rPr lang="tr-TR" dirty="0" smtClean="0"/>
              <a:t> </a:t>
            </a:r>
            <a:r>
              <a:rPr lang="tr-TR" dirty="0" err="1" smtClean="0"/>
              <a:t>tensions</a:t>
            </a:r>
            <a:r>
              <a:rPr lang="tr-TR" dirty="0" smtClean="0"/>
              <a:t>.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negative</a:t>
            </a:r>
            <a:r>
              <a:rPr lang="tr-TR" dirty="0" smtClean="0"/>
              <a:t> </a:t>
            </a:r>
            <a:r>
              <a:rPr lang="tr-TR" dirty="0" err="1" smtClean="0"/>
              <a:t>view</a:t>
            </a:r>
            <a:r>
              <a:rPr lang="tr-TR" dirty="0" smtClean="0"/>
              <a:t> is </a:t>
            </a:r>
            <a:r>
              <a:rPr lang="tr-TR" dirty="0" err="1" smtClean="0"/>
              <a:t>partly</a:t>
            </a:r>
            <a:r>
              <a:rPr lang="tr-TR" dirty="0" smtClean="0"/>
              <a:t> </a:t>
            </a:r>
            <a:r>
              <a:rPr lang="tr-TR" dirty="0" err="1" smtClean="0"/>
              <a:t>supported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 E, </a:t>
            </a:r>
            <a:r>
              <a:rPr lang="tr-TR" dirty="0" err="1" smtClean="0"/>
              <a:t>who</a:t>
            </a:r>
            <a:r>
              <a:rPr lang="tr-TR" dirty="0" smtClean="0"/>
              <a:t> </a:t>
            </a:r>
            <a:r>
              <a:rPr lang="tr-TR" dirty="0" err="1" smtClean="0"/>
              <a:t>insists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despite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positive</a:t>
            </a:r>
            <a:r>
              <a:rPr lang="tr-TR" dirty="0" smtClean="0"/>
              <a:t> </a:t>
            </a:r>
            <a:r>
              <a:rPr lang="tr-TR" dirty="0" err="1" smtClean="0"/>
              <a:t>examples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common</a:t>
            </a:r>
            <a:r>
              <a:rPr lang="tr-TR" dirty="0" smtClean="0"/>
              <a:t> </a:t>
            </a:r>
            <a:r>
              <a:rPr lang="tr-TR" dirty="0" err="1" smtClean="0"/>
              <a:t>experience</a:t>
            </a:r>
            <a:r>
              <a:rPr lang="tr-TR" dirty="0" smtClean="0"/>
              <a:t> of </a:t>
            </a:r>
            <a:r>
              <a:rPr lang="tr-TR" dirty="0" err="1" smtClean="0"/>
              <a:t>developing</a:t>
            </a:r>
            <a:r>
              <a:rPr lang="tr-TR" dirty="0" smtClean="0"/>
              <a:t> </a:t>
            </a:r>
            <a:r>
              <a:rPr lang="tr-TR" dirty="0" err="1" smtClean="0"/>
              <a:t>countrşes</a:t>
            </a:r>
            <a:r>
              <a:rPr lang="tr-TR" dirty="0" smtClean="0"/>
              <a:t> is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tourism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exacerbate</a:t>
            </a:r>
            <a:r>
              <a:rPr lang="tr-TR" dirty="0" smtClean="0"/>
              <a:t> </a:t>
            </a:r>
            <a:r>
              <a:rPr lang="tr-TR" dirty="0" err="1" smtClean="0"/>
              <a:t>social</a:t>
            </a:r>
            <a:r>
              <a:rPr lang="tr-TR" dirty="0" smtClean="0"/>
              <a:t> </a:t>
            </a:r>
            <a:r>
              <a:rPr lang="tr-TR" dirty="0" err="1" smtClean="0"/>
              <a:t>ills</a:t>
            </a:r>
            <a:r>
              <a:rPr lang="tr-TR" dirty="0" smtClean="0"/>
              <a:t> </a:t>
            </a:r>
            <a:r>
              <a:rPr lang="tr-TR" dirty="0" err="1" smtClean="0"/>
              <a:t>such</a:t>
            </a:r>
            <a:r>
              <a:rPr lang="tr-TR" dirty="0" smtClean="0"/>
              <a:t> as </a:t>
            </a:r>
            <a:r>
              <a:rPr lang="tr-TR" dirty="0" err="1" smtClean="0"/>
              <a:t>crime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prostitution</a:t>
            </a:r>
            <a:r>
              <a:rPr lang="tr-TR" dirty="0" smtClean="0"/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2720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err="1" smtClean="0"/>
              <a:t>Accept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except</a:t>
            </a:r>
            <a:r>
              <a:rPr lang="tr-TR" dirty="0" smtClean="0"/>
              <a:t> ?</a:t>
            </a:r>
          </a:p>
          <a:p>
            <a:r>
              <a:rPr lang="en-US" dirty="0"/>
              <a:t> They rather </a:t>
            </a:r>
            <a:r>
              <a:rPr lang="tr-TR" dirty="0" smtClean="0"/>
              <a:t>……….</a:t>
            </a:r>
            <a:r>
              <a:rPr lang="en-US" dirty="0" smtClean="0"/>
              <a:t> </a:t>
            </a:r>
            <a:r>
              <a:rPr lang="en-US" dirty="0"/>
              <a:t>ready-made </a:t>
            </a:r>
            <a:r>
              <a:rPr lang="en-US" dirty="0" smtClean="0"/>
              <a:t>de</a:t>
            </a:r>
            <a:r>
              <a:rPr lang="tr-TR" dirty="0" smtClean="0"/>
              <a:t>fi</a:t>
            </a:r>
            <a:r>
              <a:rPr lang="en-US" dirty="0" smtClean="0"/>
              <a:t></a:t>
            </a:r>
            <a:r>
              <a:rPr lang="en-US" dirty="0" err="1"/>
              <a:t>nitions</a:t>
            </a:r>
            <a:r>
              <a:rPr lang="en-US" dirty="0"/>
              <a:t> from sociology with all their lack of clarity, so they put their conclusions at risk because of this ambiguity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For all variables, the results indicate extremely low correlations between distance and GPA and distance and all other student and neighborhood characteristics, </a:t>
            </a:r>
            <a:r>
              <a:rPr lang="tr-TR" dirty="0" smtClean="0"/>
              <a:t>……………</a:t>
            </a:r>
            <a:r>
              <a:rPr lang="en-US" dirty="0" smtClean="0"/>
              <a:t> </a:t>
            </a:r>
            <a:r>
              <a:rPr lang="en-US" dirty="0"/>
              <a:t>for attendance.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65466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Close (</a:t>
            </a:r>
            <a:r>
              <a:rPr lang="tr-TR" dirty="0" err="1" smtClean="0"/>
              <a:t>adj</a:t>
            </a:r>
            <a:r>
              <a:rPr lang="tr-TR" dirty="0" smtClean="0"/>
              <a:t>) </a:t>
            </a:r>
            <a:r>
              <a:rPr lang="tr-TR" dirty="0" err="1" smtClean="0"/>
              <a:t>or</a:t>
            </a:r>
            <a:r>
              <a:rPr lang="tr-TR" dirty="0" smtClean="0"/>
              <a:t> Close (</a:t>
            </a:r>
            <a:r>
              <a:rPr lang="tr-TR" dirty="0" err="1" smtClean="0"/>
              <a:t>verb</a:t>
            </a:r>
            <a:r>
              <a:rPr lang="tr-TR" dirty="0" smtClean="0"/>
              <a:t>) </a:t>
            </a:r>
          </a:p>
          <a:p>
            <a:r>
              <a:rPr lang="en-US" dirty="0"/>
              <a:t>We build on and depart from this work through a </a:t>
            </a:r>
            <a:r>
              <a:rPr lang="tr-TR" dirty="0" smtClean="0"/>
              <a:t>……….</a:t>
            </a:r>
            <a:r>
              <a:rPr lang="en-US" dirty="0" smtClean="0"/>
              <a:t> </a:t>
            </a:r>
            <a:r>
              <a:rPr lang="en-US" dirty="0"/>
              <a:t>analysis of the ways in which raced consciousness inflects developing understandings of cultural responsiveness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 We </a:t>
            </a:r>
            <a:r>
              <a:rPr lang="tr-TR" dirty="0" smtClean="0"/>
              <a:t>………….</a:t>
            </a:r>
            <a:r>
              <a:rPr lang="en-US" dirty="0" smtClean="0"/>
              <a:t> </a:t>
            </a:r>
            <a:r>
              <a:rPr lang="en-US" dirty="0"/>
              <a:t>by commenting on three special aspects of the data analyzed in this study that we think merit attention from researchers seeking to understand classroom instruction.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665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Compliment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Complement</a:t>
            </a:r>
            <a:r>
              <a:rPr lang="tr-TR" dirty="0" smtClean="0"/>
              <a:t> ?</a:t>
            </a:r>
          </a:p>
          <a:p>
            <a:endParaRPr lang="tr-TR" dirty="0"/>
          </a:p>
          <a:p>
            <a:r>
              <a:rPr lang="en-US" dirty="0"/>
              <a:t> </a:t>
            </a:r>
            <a:r>
              <a:rPr lang="en-US" dirty="0" smtClean="0"/>
              <a:t>That</a:t>
            </a:r>
            <a:r>
              <a:rPr lang="tr-TR" dirty="0" smtClean="0"/>
              <a:t>’</a:t>
            </a:r>
            <a:r>
              <a:rPr lang="en-US" dirty="0" smtClean="0"/>
              <a:t></a:t>
            </a:r>
            <a:r>
              <a:rPr lang="en-US" dirty="0"/>
              <a:t>s the best </a:t>
            </a:r>
            <a:r>
              <a:rPr lang="tr-TR" dirty="0" smtClean="0"/>
              <a:t>…………..</a:t>
            </a:r>
            <a:r>
              <a:rPr lang="en-US" dirty="0" smtClean="0"/>
              <a:t> </a:t>
            </a:r>
            <a:r>
              <a:rPr lang="en-US" dirty="0"/>
              <a:t>they can give me, especially in a high-level </a:t>
            </a:r>
            <a:r>
              <a:rPr lang="en-US" dirty="0" smtClean="0"/>
              <a:t>class</a:t>
            </a:r>
            <a:r>
              <a:rPr lang="tr-TR" dirty="0" smtClean="0"/>
              <a:t>.</a:t>
            </a:r>
          </a:p>
          <a:p>
            <a:r>
              <a:rPr lang="en-US" dirty="0"/>
              <a:t>I provide a brief overview of each, as followed by an explanation of how the frameworks </a:t>
            </a:r>
            <a:r>
              <a:rPr lang="tr-TR" dirty="0" smtClean="0"/>
              <a:t>………….</a:t>
            </a:r>
            <a:r>
              <a:rPr lang="en-US" dirty="0" smtClean="0"/>
              <a:t> each </a:t>
            </a:r>
            <a:r>
              <a:rPr lang="en-US" dirty="0"/>
              <a:t>other.</a:t>
            </a: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06493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Affect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effect</a:t>
            </a:r>
            <a:r>
              <a:rPr lang="tr-TR" dirty="0" smtClean="0"/>
              <a:t> ?</a:t>
            </a:r>
          </a:p>
          <a:p>
            <a:r>
              <a:rPr lang="tr-TR" dirty="0" smtClean="0"/>
              <a:t> </a:t>
            </a:r>
            <a:r>
              <a:rPr lang="en-US" dirty="0"/>
              <a:t>The net </a:t>
            </a:r>
            <a:r>
              <a:rPr lang="tr-TR" dirty="0" smtClean="0"/>
              <a:t>………….</a:t>
            </a:r>
            <a:r>
              <a:rPr lang="en-US" dirty="0" smtClean="0"/>
              <a:t> </a:t>
            </a:r>
            <a:r>
              <a:rPr lang="en-US" dirty="0"/>
              <a:t>of the reduction in sample size was to limit inferences to a population of students </a:t>
            </a:r>
            <a:endParaRPr lang="tr-TR" dirty="0" smtClean="0"/>
          </a:p>
          <a:p>
            <a:r>
              <a:rPr lang="en-US" dirty="0" smtClean="0"/>
              <a:t>Another </a:t>
            </a:r>
            <a:r>
              <a:rPr lang="en-US" dirty="0"/>
              <a:t>focus of this article is whether financial factors also </a:t>
            </a:r>
            <a:r>
              <a:rPr lang="tr-TR" dirty="0" smtClean="0"/>
              <a:t>…………….</a:t>
            </a:r>
            <a:r>
              <a:rPr lang="en-US" dirty="0" smtClean="0"/>
              <a:t> performance </a:t>
            </a:r>
            <a:r>
              <a:rPr lang="en-US" dirty="0"/>
              <a:t>beyond the first year.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6493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Economic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economical</a:t>
            </a:r>
            <a:endParaRPr lang="tr-TR" dirty="0" smtClean="0"/>
          </a:p>
          <a:p>
            <a:r>
              <a:rPr lang="tr-TR" dirty="0" smtClean="0"/>
              <a:t> </a:t>
            </a:r>
            <a:r>
              <a:rPr lang="en-US" dirty="0"/>
              <a:t>Our theoretical perspective is informed by research on </a:t>
            </a:r>
            <a:r>
              <a:rPr lang="tr-TR" dirty="0" smtClean="0"/>
              <a:t>……………….</a:t>
            </a:r>
            <a:r>
              <a:rPr lang="en-US" dirty="0" smtClean="0"/>
              <a:t>production </a:t>
            </a:r>
            <a:r>
              <a:rPr lang="en-US" dirty="0"/>
              <a:t>function (input-output) </a:t>
            </a:r>
            <a:r>
              <a:rPr lang="en-US" dirty="0" smtClean="0"/>
              <a:t>studies</a:t>
            </a:r>
            <a:r>
              <a:rPr lang="tr-TR" dirty="0" smtClean="0"/>
              <a:t>.</a:t>
            </a:r>
          </a:p>
          <a:p>
            <a:r>
              <a:rPr lang="en-US" dirty="0"/>
              <a:t> The concept presupposes that all </a:t>
            </a:r>
            <a:r>
              <a:rPr lang="tr-TR" dirty="0" smtClean="0"/>
              <a:t>………………</a:t>
            </a:r>
            <a:r>
              <a:rPr lang="en-US" dirty="0" smtClean="0"/>
              <a:t> </a:t>
            </a:r>
            <a:r>
              <a:rPr lang="en-US" dirty="0"/>
              <a:t>substitutions among resources will be made [this is relative scarcity].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1613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Its</a:t>
            </a:r>
            <a:r>
              <a:rPr lang="tr-TR" dirty="0" smtClean="0"/>
              <a:t> (</a:t>
            </a:r>
            <a:r>
              <a:rPr lang="tr-TR" dirty="0" err="1" smtClean="0"/>
              <a:t>pronoun</a:t>
            </a:r>
            <a:r>
              <a:rPr lang="tr-TR" dirty="0" smtClean="0"/>
              <a:t>) / </a:t>
            </a:r>
            <a:r>
              <a:rPr lang="tr-TR" dirty="0" err="1" smtClean="0"/>
              <a:t>It’s</a:t>
            </a:r>
            <a:r>
              <a:rPr lang="tr-TR" dirty="0" smtClean="0"/>
              <a:t> (</a:t>
            </a:r>
            <a:r>
              <a:rPr lang="tr-TR" dirty="0" err="1" smtClean="0"/>
              <a:t>pronoun</a:t>
            </a:r>
            <a:r>
              <a:rPr lang="tr-TR" dirty="0" smtClean="0"/>
              <a:t> +</a:t>
            </a:r>
            <a:r>
              <a:rPr lang="tr-TR" dirty="0" err="1" smtClean="0"/>
              <a:t>verb</a:t>
            </a:r>
            <a:r>
              <a:rPr lang="tr-TR" dirty="0" smtClean="0"/>
              <a:t>)</a:t>
            </a:r>
          </a:p>
          <a:p>
            <a:r>
              <a:rPr lang="en-US" dirty="0"/>
              <a:t> In particular response to </a:t>
            </a:r>
            <a:r>
              <a:rPr lang="tr-TR" dirty="0" smtClean="0"/>
              <a:t>……..</a:t>
            </a:r>
            <a:r>
              <a:rPr lang="en-US" dirty="0" smtClean="0"/>
              <a:t> </a:t>
            </a:r>
            <a:r>
              <a:rPr lang="en-US" dirty="0"/>
              <a:t>defeat in Edwards, the antievolution movement changed </a:t>
            </a:r>
            <a:r>
              <a:rPr lang="tr-TR" dirty="0" smtClean="0"/>
              <a:t>……..</a:t>
            </a:r>
            <a:r>
              <a:rPr lang="en-US" dirty="0" smtClean="0"/>
              <a:t> </a:t>
            </a:r>
            <a:r>
              <a:rPr lang="en-US" dirty="0"/>
              <a:t>approach yet again by formulating the concept of ID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 So </a:t>
            </a:r>
            <a:r>
              <a:rPr lang="tr-TR" dirty="0" smtClean="0"/>
              <a:t>…………</a:t>
            </a:r>
            <a:r>
              <a:rPr lang="en-US" dirty="0" smtClean="0"/>
              <a:t>not </a:t>
            </a:r>
            <a:r>
              <a:rPr lang="en-US" dirty="0"/>
              <a:t>the case that in multilateral schools, </a:t>
            </a:r>
            <a:r>
              <a:rPr lang="en-US" dirty="0" smtClean="0"/>
              <a:t>watered-down </a:t>
            </a:r>
            <a:r>
              <a:rPr lang="en-US" dirty="0"/>
              <a:t>versions of academic or vocational programs are offered.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161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 smtClean="0"/>
              <a:t>Lose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loose</a:t>
            </a:r>
            <a:r>
              <a:rPr lang="tr-TR" dirty="0" smtClean="0"/>
              <a:t> </a:t>
            </a:r>
            <a:r>
              <a:rPr lang="en-US" dirty="0" smtClean="0"/>
              <a:t> </a:t>
            </a:r>
            <a:endParaRPr lang="tr-TR" dirty="0" smtClean="0"/>
          </a:p>
          <a:p>
            <a:r>
              <a:rPr lang="en-US" dirty="0"/>
              <a:t>Implementation scholars have used </a:t>
            </a:r>
            <a:r>
              <a:rPr lang="tr-TR" dirty="0" smtClean="0"/>
              <a:t>…………………</a:t>
            </a:r>
            <a:r>
              <a:rPr lang="en-US" dirty="0" smtClean="0"/>
              <a:t>coupling </a:t>
            </a:r>
            <a:r>
              <a:rPr lang="en-US" dirty="0"/>
              <a:t>and decoupling to account for the relatively weak influence of government policy on school and classroom practice.</a:t>
            </a:r>
            <a:endParaRPr lang="tr-TR" dirty="0" smtClean="0"/>
          </a:p>
          <a:p>
            <a:r>
              <a:rPr lang="en-US" dirty="0" smtClean="0"/>
              <a:t>When </a:t>
            </a:r>
            <a:r>
              <a:rPr lang="en-US" dirty="0"/>
              <a:t>lower ability students are tracked, they </a:t>
            </a:r>
            <a:r>
              <a:rPr lang="tr-TR" dirty="0" smtClean="0"/>
              <a:t>………….</a:t>
            </a:r>
            <a:r>
              <a:rPr lang="en-US" dirty="0" smtClean="0"/>
              <a:t> </a:t>
            </a:r>
            <a:r>
              <a:rPr lang="en-US" dirty="0"/>
              <a:t>the opportunity to benefit from positive peer effects resulting from coming into contact with motivated and study-involved, more able students.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4161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 smtClean="0"/>
              <a:t>Quite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quiet</a:t>
            </a:r>
            <a:endParaRPr lang="tr-TR" dirty="0" smtClean="0"/>
          </a:p>
          <a:p>
            <a:r>
              <a:rPr lang="en-US" dirty="0"/>
              <a:t> Among the 1,225, 81.7% had completed a CD curriculum in high school, </a:t>
            </a:r>
            <a:r>
              <a:rPr lang="tr-TR" dirty="0" smtClean="0"/>
              <a:t>…………..</a:t>
            </a:r>
            <a:r>
              <a:rPr lang="en-US" dirty="0" smtClean="0"/>
              <a:t> </a:t>
            </a:r>
            <a:r>
              <a:rPr lang="en-US" dirty="0"/>
              <a:t>similar to the percentage of students completing a CD curriculum in the original sample (82.1</a:t>
            </a:r>
            <a:r>
              <a:rPr lang="en-US" dirty="0" smtClean="0"/>
              <a:t>%).</a:t>
            </a:r>
            <a:endParaRPr lang="tr-TR" dirty="0" smtClean="0"/>
          </a:p>
          <a:p>
            <a:r>
              <a:rPr lang="en-US" dirty="0"/>
              <a:t> The only exception to the </a:t>
            </a:r>
            <a:r>
              <a:rPr lang="tr-TR" dirty="0" smtClean="0"/>
              <a:t>…………..</a:t>
            </a:r>
            <a:r>
              <a:rPr lang="en-US" dirty="0" smtClean="0"/>
              <a:t>atmosphere </a:t>
            </a:r>
            <a:r>
              <a:rPr lang="en-US" dirty="0"/>
              <a:t>of individual work was during the condensed lecture, when a few students had the chance to ask questions about the material in front of the class.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6894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Confusing</a:t>
            </a:r>
            <a:r>
              <a:rPr lang="tr-TR" dirty="0" smtClean="0"/>
              <a:t> </a:t>
            </a:r>
            <a:r>
              <a:rPr lang="tr-TR" dirty="0" err="1" smtClean="0"/>
              <a:t>pairs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Principal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principle</a:t>
            </a:r>
            <a:r>
              <a:rPr lang="tr-TR" dirty="0" smtClean="0"/>
              <a:t>?</a:t>
            </a:r>
          </a:p>
          <a:p>
            <a:r>
              <a:rPr lang="en-US" dirty="0"/>
              <a:t> In </a:t>
            </a:r>
            <a:r>
              <a:rPr lang="tr-TR" dirty="0" smtClean="0"/>
              <a:t>……………..</a:t>
            </a:r>
            <a:r>
              <a:rPr lang="en-US" dirty="0" smtClean="0"/>
              <a:t>, </a:t>
            </a:r>
            <a:r>
              <a:rPr lang="en-US" dirty="0"/>
              <a:t>however, the instructional model also holds within school types.</a:t>
            </a:r>
            <a:endParaRPr lang="tr-TR" dirty="0" smtClean="0"/>
          </a:p>
          <a:p>
            <a:r>
              <a:rPr lang="en-US" dirty="0" smtClean="0"/>
              <a:t> </a:t>
            </a:r>
            <a:r>
              <a:rPr lang="en-US" dirty="0"/>
              <a:t>She is currently the </a:t>
            </a:r>
            <a:r>
              <a:rPr lang="tr-TR" dirty="0" smtClean="0"/>
              <a:t>……………..</a:t>
            </a:r>
            <a:r>
              <a:rPr lang="en-US" dirty="0" smtClean="0"/>
              <a:t> </a:t>
            </a:r>
            <a:r>
              <a:rPr lang="en-US" dirty="0"/>
              <a:t>investigator or </a:t>
            </a:r>
            <a:r>
              <a:rPr lang="en-US" dirty="0" smtClean="0"/>
              <a:t>co</a:t>
            </a:r>
            <a:r>
              <a:rPr lang="tr-TR" dirty="0" smtClean="0"/>
              <a:t>-</a:t>
            </a:r>
            <a:r>
              <a:rPr lang="en-US" dirty="0" smtClean="0"/>
              <a:t>principal </a:t>
            </a:r>
            <a:r>
              <a:rPr lang="en-US" dirty="0"/>
              <a:t>investigator on several research grants investigating effective interventions for students with reading difficulties and students who are English language learners.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9051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1.8 </a:t>
            </a:r>
            <a:r>
              <a:rPr lang="tr-TR" dirty="0" err="1" smtClean="0"/>
              <a:t>Paraphrasing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 err="1" smtClean="0"/>
              <a:t>Ex</a:t>
            </a:r>
            <a:r>
              <a:rPr lang="tr-TR" dirty="0" smtClean="0"/>
              <a:t>. 5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B) </a:t>
            </a:r>
            <a:r>
              <a:rPr lang="tr-TR" dirty="0" err="1" smtClean="0"/>
              <a:t>After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world</a:t>
            </a:r>
            <a:r>
              <a:rPr lang="tr-TR" dirty="0" smtClean="0"/>
              <a:t> </a:t>
            </a:r>
            <a:r>
              <a:rPr lang="tr-TR" dirty="0" err="1" smtClean="0"/>
              <a:t>war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developed</a:t>
            </a:r>
            <a:r>
              <a:rPr lang="tr-TR" dirty="0" smtClean="0"/>
              <a:t> </a:t>
            </a:r>
            <a:r>
              <a:rPr lang="tr-TR" dirty="0" err="1" smtClean="0"/>
              <a:t>planned</a:t>
            </a:r>
            <a:r>
              <a:rPr lang="tr-TR" dirty="0" smtClean="0"/>
              <a:t> </a:t>
            </a:r>
            <a:r>
              <a:rPr lang="tr-TR" dirty="0" err="1" smtClean="0"/>
              <a:t>obsolescence</a:t>
            </a:r>
            <a:r>
              <a:rPr lang="tr-TR" dirty="0" smtClean="0"/>
              <a:t> ; </a:t>
            </a:r>
            <a:r>
              <a:rPr lang="tr-TR" dirty="0" err="1" smtClean="0"/>
              <a:t>whereby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frequent</a:t>
            </a:r>
            <a:r>
              <a:rPr lang="tr-TR" dirty="0" smtClean="0"/>
              <a:t> model </a:t>
            </a:r>
            <a:r>
              <a:rPr lang="tr-TR" dirty="0" err="1" smtClean="0"/>
              <a:t>changes</a:t>
            </a:r>
            <a:r>
              <a:rPr lang="tr-TR" dirty="0" smtClean="0"/>
              <a:t> </a:t>
            </a:r>
            <a:r>
              <a:rPr lang="tr-TR" dirty="0" err="1" smtClean="0"/>
              <a:t>encouraged</a:t>
            </a:r>
            <a:r>
              <a:rPr lang="tr-TR" dirty="0" smtClean="0"/>
              <a:t> </a:t>
            </a:r>
            <a:r>
              <a:rPr lang="tr-TR" dirty="0" err="1" smtClean="0"/>
              <a:t>customers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buy </a:t>
            </a:r>
            <a:r>
              <a:rPr lang="tr-TR" dirty="0" err="1" smtClean="0"/>
              <a:t>new</a:t>
            </a:r>
            <a:r>
              <a:rPr lang="tr-TR" dirty="0" smtClean="0"/>
              <a:t> </a:t>
            </a:r>
            <a:r>
              <a:rPr lang="tr-TR" dirty="0" err="1" smtClean="0"/>
              <a:t>cars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than</a:t>
            </a:r>
            <a:r>
              <a:rPr lang="tr-TR" dirty="0" smtClean="0"/>
              <a:t> </a:t>
            </a:r>
            <a:r>
              <a:rPr lang="tr-TR" dirty="0" err="1" smtClean="0"/>
              <a:t>they</a:t>
            </a:r>
            <a:r>
              <a:rPr lang="tr-TR" dirty="0" smtClean="0"/>
              <a:t> </a:t>
            </a:r>
            <a:r>
              <a:rPr lang="tr-TR" dirty="0" err="1" smtClean="0"/>
              <a:t>needed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697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C) </a:t>
            </a:r>
            <a:r>
              <a:rPr lang="tr-TR" dirty="0" err="1" smtClean="0"/>
              <a:t>Later</a:t>
            </a:r>
            <a:r>
              <a:rPr lang="tr-TR" dirty="0" smtClean="0"/>
              <a:t>,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1970s,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environmentalists</a:t>
            </a:r>
            <a:r>
              <a:rPr lang="tr-TR" dirty="0" smtClean="0"/>
              <a:t> </a:t>
            </a:r>
            <a:r>
              <a:rPr lang="tr-TR" dirty="0" err="1" smtClean="0"/>
              <a:t>began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criticise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 </a:t>
            </a:r>
            <a:r>
              <a:rPr lang="tr-TR" dirty="0" err="1" smtClean="0"/>
              <a:t>industry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producing</a:t>
            </a:r>
            <a:r>
              <a:rPr lang="tr-TR" dirty="0" smtClean="0"/>
              <a:t> </a:t>
            </a:r>
            <a:r>
              <a:rPr lang="tr-TR" dirty="0" err="1" smtClean="0"/>
              <a:t>inefficient</a:t>
            </a:r>
            <a:r>
              <a:rPr lang="tr-TR" dirty="0" smtClean="0"/>
              <a:t> </a:t>
            </a:r>
            <a:r>
              <a:rPr lang="tr-TR" dirty="0" err="1" smtClean="0"/>
              <a:t>models</a:t>
            </a:r>
            <a:r>
              <a:rPr lang="tr-TR" dirty="0" smtClean="0"/>
              <a:t>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too</a:t>
            </a:r>
            <a:r>
              <a:rPr lang="tr-TR" dirty="0" smtClean="0"/>
              <a:t> </a:t>
            </a:r>
            <a:r>
              <a:rPr lang="tr-TR" dirty="0" err="1" smtClean="0"/>
              <a:t>much</a:t>
            </a:r>
            <a:r>
              <a:rPr lang="tr-TR" dirty="0" smtClean="0"/>
              <a:t> </a:t>
            </a:r>
            <a:r>
              <a:rPr lang="tr-TR" dirty="0" err="1" smtClean="0"/>
              <a:t>fuel</a:t>
            </a:r>
            <a:r>
              <a:rPr lang="tr-TR" dirty="0" smtClean="0"/>
              <a:t>, </a:t>
            </a:r>
            <a:r>
              <a:rPr lang="tr-TR" dirty="0" err="1" smtClean="0"/>
              <a:t>contributing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global </a:t>
            </a:r>
            <a:r>
              <a:rPr lang="tr-TR" dirty="0" err="1" smtClean="0"/>
              <a:t>warming</a:t>
            </a:r>
            <a:r>
              <a:rPr lang="tr-TR" dirty="0" smtClean="0"/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7067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1.18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5b. </a:t>
            </a:r>
            <a:r>
              <a:rPr lang="tr-TR" dirty="0" err="1" smtClean="0"/>
              <a:t>After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world</a:t>
            </a:r>
            <a:r>
              <a:rPr lang="tr-TR" dirty="0" smtClean="0"/>
              <a:t> </a:t>
            </a:r>
            <a:r>
              <a:rPr lang="tr-TR" dirty="0" err="1" smtClean="0"/>
              <a:t>war</a:t>
            </a:r>
            <a:r>
              <a:rPr lang="tr-TR" dirty="0" smtClean="0"/>
              <a:t>,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development</a:t>
            </a:r>
            <a:r>
              <a:rPr lang="tr-TR" dirty="0" smtClean="0"/>
              <a:t> of ‘</a:t>
            </a:r>
            <a:r>
              <a:rPr lang="tr-TR" dirty="0" err="1" smtClean="0"/>
              <a:t>planned</a:t>
            </a:r>
            <a:r>
              <a:rPr lang="tr-TR" dirty="0" smtClean="0"/>
              <a:t> </a:t>
            </a:r>
            <a:r>
              <a:rPr lang="tr-TR" dirty="0" err="1" smtClean="0"/>
              <a:t>obsolescence</a:t>
            </a:r>
            <a:r>
              <a:rPr lang="tr-TR" dirty="0" smtClean="0"/>
              <a:t>’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 </a:t>
            </a:r>
            <a:r>
              <a:rPr lang="tr-TR" dirty="0" err="1" smtClean="0"/>
              <a:t>encouraged</a:t>
            </a:r>
            <a:r>
              <a:rPr lang="tr-TR" dirty="0" smtClean="0"/>
              <a:t> </a:t>
            </a:r>
            <a:r>
              <a:rPr lang="tr-TR" dirty="0" err="1" smtClean="0"/>
              <a:t>customers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buy </a:t>
            </a:r>
            <a:r>
              <a:rPr lang="tr-TR" dirty="0" err="1" smtClean="0"/>
              <a:t>new</a:t>
            </a:r>
            <a:r>
              <a:rPr lang="tr-TR" dirty="0" smtClean="0"/>
              <a:t> </a:t>
            </a:r>
            <a:r>
              <a:rPr lang="tr-TR" dirty="0" err="1" smtClean="0"/>
              <a:t>cars</a:t>
            </a:r>
            <a:r>
              <a:rPr lang="tr-TR" dirty="0" smtClean="0"/>
              <a:t>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often</a:t>
            </a:r>
            <a:r>
              <a:rPr lang="tr-TR" dirty="0" smtClean="0"/>
              <a:t> </a:t>
            </a:r>
            <a:r>
              <a:rPr lang="tr-TR" dirty="0" err="1" smtClean="0"/>
              <a:t>than</a:t>
            </a:r>
            <a:r>
              <a:rPr lang="tr-TR" dirty="0" smtClean="0"/>
              <a:t> </a:t>
            </a:r>
            <a:r>
              <a:rPr lang="tr-TR" dirty="0" err="1" smtClean="0"/>
              <a:t>they</a:t>
            </a:r>
            <a:r>
              <a:rPr lang="tr-TR" dirty="0" smtClean="0"/>
              <a:t> </a:t>
            </a:r>
            <a:r>
              <a:rPr lang="tr-TR" dirty="0" err="1" smtClean="0"/>
              <a:t>needed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</a:t>
            </a:r>
            <a:r>
              <a:rPr lang="tr-TR" dirty="0" err="1" smtClean="0"/>
              <a:t>increasing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>
                <a:solidFill>
                  <a:schemeClr val="accent1">
                    <a:lumMod val="75000"/>
                  </a:schemeClr>
                </a:solidFill>
              </a:rPr>
              <a:t>frequency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dirty="0" smtClean="0"/>
              <a:t>of model </a:t>
            </a:r>
            <a:r>
              <a:rPr lang="tr-TR" dirty="0" err="1" smtClean="0"/>
              <a:t>changes</a:t>
            </a:r>
            <a:r>
              <a:rPr lang="tr-TR" dirty="0" smtClean="0"/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5684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1.18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5c. </a:t>
            </a:r>
            <a:r>
              <a:rPr lang="tr-TR" dirty="0" err="1" smtClean="0"/>
              <a:t>Later</a:t>
            </a:r>
            <a:r>
              <a:rPr lang="tr-TR" dirty="0" smtClean="0"/>
              <a:t>,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1970s , </a:t>
            </a:r>
            <a:r>
              <a:rPr lang="tr-TR" dirty="0" err="1" smtClean="0"/>
              <a:t>environmental</a:t>
            </a:r>
            <a:r>
              <a:rPr lang="tr-TR" dirty="0" smtClean="0"/>
              <a:t> </a:t>
            </a:r>
            <a:r>
              <a:rPr lang="tr-TR" dirty="0" err="1" smtClean="0"/>
              <a:t>criticism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 </a:t>
            </a:r>
            <a:r>
              <a:rPr lang="tr-TR" dirty="0" err="1" smtClean="0"/>
              <a:t>focused</a:t>
            </a:r>
            <a:r>
              <a:rPr lang="tr-TR" dirty="0" smtClean="0"/>
              <a:t> on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production</a:t>
            </a:r>
            <a:r>
              <a:rPr lang="tr-TR" dirty="0" smtClean="0"/>
              <a:t> of </a:t>
            </a:r>
            <a:r>
              <a:rPr lang="tr-TR" dirty="0" err="1" smtClean="0"/>
              <a:t>inefficient</a:t>
            </a:r>
            <a:r>
              <a:rPr lang="tr-TR" dirty="0" smtClean="0"/>
              <a:t> </a:t>
            </a:r>
            <a:r>
              <a:rPr lang="tr-TR" dirty="0" err="1" smtClean="0"/>
              <a:t>models</a:t>
            </a:r>
            <a:r>
              <a:rPr lang="tr-TR" dirty="0" smtClean="0"/>
              <a:t>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too</a:t>
            </a:r>
            <a:r>
              <a:rPr lang="tr-TR" dirty="0" smtClean="0"/>
              <a:t> </a:t>
            </a:r>
            <a:r>
              <a:rPr lang="tr-TR" dirty="0" err="1" smtClean="0"/>
              <a:t>much</a:t>
            </a:r>
            <a:r>
              <a:rPr lang="tr-TR" dirty="0" smtClean="0"/>
              <a:t> </a:t>
            </a:r>
            <a:r>
              <a:rPr lang="tr-TR" dirty="0" err="1" smtClean="0"/>
              <a:t>fuel</a:t>
            </a:r>
            <a:r>
              <a:rPr lang="tr-TR" dirty="0" smtClean="0"/>
              <a:t>, </a:t>
            </a:r>
            <a:r>
              <a:rPr lang="tr-TR" dirty="0" err="1" smtClean="0"/>
              <a:t>contributing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global </a:t>
            </a:r>
            <a:r>
              <a:rPr lang="tr-TR" dirty="0" err="1" smtClean="0"/>
              <a:t>warming</a:t>
            </a:r>
            <a:r>
              <a:rPr lang="tr-TR" dirty="0" smtClean="0"/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7683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Exercise</a:t>
            </a:r>
            <a:r>
              <a:rPr lang="tr-TR" dirty="0" smtClean="0"/>
              <a:t> 6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6b. </a:t>
            </a:r>
            <a:r>
              <a:rPr lang="tr-TR" dirty="0" err="1" smtClean="0"/>
              <a:t>Today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 </a:t>
            </a:r>
            <a:r>
              <a:rPr lang="tr-TR" dirty="0" err="1" smtClean="0"/>
              <a:t>owns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strongest</a:t>
            </a:r>
            <a:r>
              <a:rPr lang="tr-TR" dirty="0" smtClean="0"/>
              <a:t> </a:t>
            </a:r>
            <a:r>
              <a:rPr lang="tr-TR" dirty="0" err="1" smtClean="0"/>
              <a:t>brands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world</a:t>
            </a:r>
            <a:r>
              <a:rPr lang="tr-TR" dirty="0" smtClean="0"/>
              <a:t>. </a:t>
            </a:r>
          </a:p>
          <a:p>
            <a:endParaRPr lang="tr-TR" dirty="0" smtClean="0"/>
          </a:p>
          <a:p>
            <a:r>
              <a:rPr lang="tr-TR" dirty="0" err="1" smtClean="0"/>
              <a:t>Some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most</a:t>
            </a:r>
            <a:r>
              <a:rPr lang="tr-TR" dirty="0" smtClean="0"/>
              <a:t> </a:t>
            </a:r>
            <a:r>
              <a:rPr lang="tr-TR" dirty="0" err="1" smtClean="0"/>
              <a:t>striking</a:t>
            </a:r>
            <a:r>
              <a:rPr lang="tr-TR" dirty="0" smtClean="0"/>
              <a:t> </a:t>
            </a:r>
            <a:r>
              <a:rPr lang="tr-TR" dirty="0" err="1" smtClean="0"/>
              <a:t>models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world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kept</a:t>
            </a:r>
            <a:r>
              <a:rPr lang="tr-TR" dirty="0" smtClean="0"/>
              <a:t> in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hands</a:t>
            </a:r>
            <a:r>
              <a:rPr lang="tr-TR" dirty="0" smtClean="0"/>
              <a:t> of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.</a:t>
            </a:r>
          </a:p>
          <a:p>
            <a:pPr marL="64008" indent="0">
              <a:buNone/>
            </a:pPr>
            <a:endParaRPr lang="tr-TR" dirty="0" smtClean="0"/>
          </a:p>
          <a:p>
            <a:endParaRPr lang="tr-TR" dirty="0" smtClean="0"/>
          </a:p>
          <a:p>
            <a:r>
              <a:rPr lang="tr-TR" dirty="0" err="1" smtClean="0"/>
              <a:t>Nowadays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strongest</a:t>
            </a:r>
            <a:r>
              <a:rPr lang="tr-TR" dirty="0" smtClean="0"/>
              <a:t> </a:t>
            </a:r>
            <a:r>
              <a:rPr lang="tr-TR" dirty="0" err="1" smtClean="0"/>
              <a:t>brands</a:t>
            </a:r>
            <a:r>
              <a:rPr lang="tr-TR" dirty="0" smtClean="0"/>
              <a:t>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belong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. </a:t>
            </a:r>
          </a:p>
          <a:p>
            <a:endParaRPr lang="tr-TR" dirty="0"/>
          </a:p>
          <a:p>
            <a:r>
              <a:rPr lang="tr-TR" dirty="0" err="1" smtClean="0"/>
              <a:t>Some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most</a:t>
            </a:r>
            <a:r>
              <a:rPr lang="tr-TR" dirty="0" smtClean="0"/>
              <a:t> dominant </a:t>
            </a:r>
            <a:r>
              <a:rPr lang="tr-TR" dirty="0" err="1" smtClean="0"/>
              <a:t>brands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under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possession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industry</a:t>
            </a:r>
            <a:r>
              <a:rPr lang="tr-TR" dirty="0" smtClean="0"/>
              <a:t>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960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Taking</a:t>
            </a:r>
            <a:r>
              <a:rPr lang="tr-TR" dirty="0" smtClean="0"/>
              <a:t> </a:t>
            </a:r>
            <a:r>
              <a:rPr lang="tr-TR" dirty="0" err="1" smtClean="0"/>
              <a:t>Notes</a:t>
            </a: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tr-TR" dirty="0" err="1" smtClean="0"/>
              <a:t>Label</a:t>
            </a:r>
            <a:r>
              <a:rPr lang="tr-TR" dirty="0" smtClean="0"/>
              <a:t> </a:t>
            </a:r>
            <a:r>
              <a:rPr lang="tr-TR" dirty="0" err="1" smtClean="0"/>
              <a:t>each</a:t>
            </a:r>
            <a:r>
              <a:rPr lang="tr-TR" dirty="0" smtClean="0"/>
              <a:t> </a:t>
            </a:r>
            <a:r>
              <a:rPr lang="tr-TR" dirty="0" err="1" smtClean="0"/>
              <a:t>entry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find</a:t>
            </a:r>
            <a:r>
              <a:rPr lang="tr-TR" dirty="0" smtClean="0"/>
              <a:t> </a:t>
            </a:r>
          </a:p>
          <a:p>
            <a:pPr lvl="1"/>
            <a:r>
              <a:rPr lang="tr-TR" dirty="0" smtClean="0"/>
              <a:t>–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keep</a:t>
            </a:r>
            <a:r>
              <a:rPr lang="tr-TR" dirty="0" smtClean="0"/>
              <a:t> </a:t>
            </a:r>
            <a:r>
              <a:rPr lang="tr-TR" dirty="0" err="1" smtClean="0"/>
              <a:t>track</a:t>
            </a:r>
            <a:r>
              <a:rPr lang="tr-TR" dirty="0" smtClean="0"/>
              <a:t> of </a:t>
            </a:r>
            <a:r>
              <a:rPr lang="tr-TR" dirty="0" err="1" smtClean="0"/>
              <a:t>where</a:t>
            </a:r>
            <a:r>
              <a:rPr lang="tr-TR" dirty="0" smtClean="0"/>
              <a:t> it </a:t>
            </a:r>
            <a:r>
              <a:rPr lang="tr-TR" dirty="0" err="1" smtClean="0"/>
              <a:t>comes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. (</a:t>
            </a:r>
            <a:r>
              <a:rPr lang="tr-TR" dirty="0" err="1" smtClean="0"/>
              <a:t>author</a:t>
            </a:r>
            <a:r>
              <a:rPr lang="tr-TR" dirty="0" smtClean="0"/>
              <a:t>-</a:t>
            </a:r>
            <a:r>
              <a:rPr lang="tr-TR" dirty="0" err="1" smtClean="0"/>
              <a:t>pages</a:t>
            </a:r>
            <a:r>
              <a:rPr lang="tr-TR" dirty="0" smtClean="0"/>
              <a:t>-URL)</a:t>
            </a:r>
          </a:p>
          <a:p>
            <a:r>
              <a:rPr lang="tr-TR" dirty="0" err="1" smtClean="0"/>
              <a:t>While</a:t>
            </a:r>
            <a:r>
              <a:rPr lang="tr-TR" dirty="0" smtClean="0"/>
              <a:t> </a:t>
            </a:r>
            <a:r>
              <a:rPr lang="tr-TR" dirty="0" err="1" smtClean="0"/>
              <a:t>taking</a:t>
            </a:r>
            <a:r>
              <a:rPr lang="tr-TR" dirty="0" smtClean="0"/>
              <a:t> </a:t>
            </a:r>
            <a:r>
              <a:rPr lang="tr-TR" dirty="0" err="1" smtClean="0"/>
              <a:t>notes</a:t>
            </a:r>
            <a:r>
              <a:rPr lang="tr-TR" dirty="0" smtClean="0"/>
              <a:t>, </a:t>
            </a:r>
            <a:r>
              <a:rPr lang="tr-TR" dirty="0" err="1" smtClean="0"/>
              <a:t>use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own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paraphrase</a:t>
            </a:r>
            <a:r>
              <a:rPr lang="tr-TR" dirty="0" smtClean="0"/>
              <a:t>. </a:t>
            </a:r>
          </a:p>
          <a:p>
            <a:pPr lvl="1"/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avoid</a:t>
            </a:r>
            <a:r>
              <a:rPr lang="tr-TR" dirty="0" smtClean="0"/>
              <a:t> </a:t>
            </a:r>
            <a:r>
              <a:rPr lang="tr-TR" dirty="0" err="1" smtClean="0"/>
              <a:t>plagiarism</a:t>
            </a:r>
            <a:endParaRPr lang="tr-TR" dirty="0" smtClean="0"/>
          </a:p>
          <a:p>
            <a:r>
              <a:rPr lang="tr-TR" dirty="0" err="1" smtClean="0"/>
              <a:t>While</a:t>
            </a:r>
            <a:r>
              <a:rPr lang="tr-TR" dirty="0" smtClean="0"/>
              <a:t> </a:t>
            </a:r>
            <a:r>
              <a:rPr lang="tr-TR" dirty="0" err="1" smtClean="0"/>
              <a:t>making</a:t>
            </a:r>
            <a:r>
              <a:rPr lang="tr-TR" dirty="0" smtClean="0"/>
              <a:t> </a:t>
            </a:r>
            <a:r>
              <a:rPr lang="tr-TR" dirty="0" err="1" smtClean="0"/>
              <a:t>notes</a:t>
            </a:r>
            <a:r>
              <a:rPr lang="tr-TR" dirty="0" smtClean="0"/>
              <a:t>, </a:t>
            </a:r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find</a:t>
            </a:r>
            <a:r>
              <a:rPr lang="tr-TR" dirty="0" smtClean="0"/>
              <a:t> </a:t>
            </a:r>
            <a:r>
              <a:rPr lang="tr-TR" dirty="0" err="1" smtClean="0"/>
              <a:t>something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want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quote</a:t>
            </a:r>
            <a:r>
              <a:rPr lang="tr-TR" dirty="0" smtClean="0"/>
              <a:t>, put it in </a:t>
            </a:r>
            <a:r>
              <a:rPr lang="tr-TR" dirty="0" err="1" smtClean="0"/>
              <a:t>quotation</a:t>
            </a:r>
            <a:r>
              <a:rPr lang="tr-TR" dirty="0" smtClean="0"/>
              <a:t> </a:t>
            </a:r>
            <a:r>
              <a:rPr lang="tr-TR" dirty="0" err="1" smtClean="0"/>
              <a:t>marks</a:t>
            </a:r>
            <a:r>
              <a:rPr lang="tr-TR" dirty="0" smtClean="0"/>
              <a:t>. </a:t>
            </a:r>
          </a:p>
          <a:p>
            <a:pPr lvl="1"/>
            <a:r>
              <a:rPr lang="tr-TR" dirty="0" err="1" smtClean="0"/>
              <a:t>Distinguis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 </a:t>
            </a:r>
            <a:r>
              <a:rPr lang="tr-TR" dirty="0" err="1" smtClean="0"/>
              <a:t>material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own</a:t>
            </a:r>
            <a:r>
              <a:rPr lang="tr-TR" dirty="0" smtClean="0"/>
              <a:t> </a:t>
            </a:r>
            <a:r>
              <a:rPr lang="tr-TR" dirty="0" err="1" smtClean="0"/>
              <a:t>words</a:t>
            </a:r>
            <a:endParaRPr lang="tr-TR" dirty="0" smtClean="0"/>
          </a:p>
          <a:p>
            <a:r>
              <a:rPr lang="tr-TR" dirty="0" err="1" smtClean="0"/>
              <a:t>Label</a:t>
            </a:r>
            <a:r>
              <a:rPr lang="tr-TR" dirty="0" smtClean="0"/>
              <a:t> </a:t>
            </a:r>
            <a:r>
              <a:rPr lang="tr-TR" dirty="0" err="1" smtClean="0"/>
              <a:t>notes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a </a:t>
            </a:r>
            <a:r>
              <a:rPr lang="tr-TR" dirty="0" err="1" smtClean="0"/>
              <a:t>subject</a:t>
            </a:r>
            <a:r>
              <a:rPr lang="tr-TR" dirty="0" smtClean="0"/>
              <a:t> </a:t>
            </a:r>
            <a:r>
              <a:rPr lang="tr-TR" dirty="0" err="1" smtClean="0"/>
              <a:t>heading</a:t>
            </a:r>
            <a:r>
              <a:rPr lang="tr-TR" dirty="0" smtClean="0"/>
              <a:t>. </a:t>
            </a:r>
          </a:p>
          <a:p>
            <a:pPr lvl="1"/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able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order</a:t>
            </a:r>
            <a:r>
              <a:rPr lang="tr-TR" dirty="0" smtClean="0"/>
              <a:t> </a:t>
            </a:r>
            <a:r>
              <a:rPr lang="tr-TR" dirty="0" err="1" smtClean="0"/>
              <a:t>them</a:t>
            </a:r>
            <a:r>
              <a:rPr lang="tr-TR" dirty="0" smtClean="0"/>
              <a:t> </a:t>
            </a:r>
            <a:r>
              <a:rPr lang="tr-TR" dirty="0" err="1" smtClean="0"/>
              <a:t>when</a:t>
            </a:r>
            <a:r>
              <a:rPr lang="tr-TR" dirty="0" smtClean="0"/>
              <a:t> </a:t>
            </a:r>
            <a:r>
              <a:rPr lang="tr-TR" dirty="0" err="1" smtClean="0"/>
              <a:t>needed</a:t>
            </a:r>
            <a:r>
              <a:rPr lang="tr-TR" dirty="0" smtClean="0"/>
              <a:t>,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keep</a:t>
            </a:r>
            <a:r>
              <a:rPr lang="tr-TR" dirty="0" smtClean="0"/>
              <a:t> </a:t>
            </a:r>
            <a:r>
              <a:rPr lang="tr-TR" dirty="0" err="1" smtClean="0"/>
              <a:t>track</a:t>
            </a:r>
            <a:r>
              <a:rPr lang="tr-TR" dirty="0" smtClean="0"/>
              <a:t> of </a:t>
            </a:r>
            <a:r>
              <a:rPr lang="tr-TR" dirty="0" err="1" smtClean="0"/>
              <a:t>them</a:t>
            </a:r>
            <a:r>
              <a:rPr lang="tr-TR" dirty="0" smtClean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1732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 smtClean="0"/>
              <a:t>Should</a:t>
            </a:r>
            <a:r>
              <a:rPr lang="tr-TR" dirty="0" smtClean="0"/>
              <a:t> I </a:t>
            </a:r>
            <a:r>
              <a:rPr lang="tr-TR" dirty="0" err="1" smtClean="0"/>
              <a:t>quote</a:t>
            </a:r>
            <a:r>
              <a:rPr lang="tr-TR" dirty="0" smtClean="0"/>
              <a:t>, </a:t>
            </a:r>
            <a:r>
              <a:rPr lang="tr-TR" dirty="0" err="1" smtClean="0"/>
              <a:t>paraphrase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summarize</a:t>
            </a:r>
            <a:r>
              <a:rPr lang="tr-TR" dirty="0" smtClean="0"/>
              <a:t>?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Quote</a:t>
            </a:r>
            <a:r>
              <a:rPr lang="tr-TR" dirty="0" smtClean="0"/>
              <a:t>-</a:t>
            </a:r>
          </a:p>
          <a:p>
            <a:r>
              <a:rPr lang="tr-TR" dirty="0" err="1" smtClean="0"/>
              <a:t>When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wording</a:t>
            </a:r>
            <a:r>
              <a:rPr lang="tr-TR" dirty="0" smtClean="0"/>
              <a:t> is </a:t>
            </a:r>
            <a:r>
              <a:rPr lang="tr-TR" dirty="0" err="1" smtClean="0"/>
              <a:t>worth</a:t>
            </a:r>
            <a:r>
              <a:rPr lang="tr-TR" dirty="0" smtClean="0"/>
              <a:t> </a:t>
            </a:r>
            <a:r>
              <a:rPr lang="tr-TR" dirty="0" err="1" smtClean="0"/>
              <a:t>repeating</a:t>
            </a:r>
            <a:r>
              <a:rPr lang="tr-TR" dirty="0" smtClean="0"/>
              <a:t> </a:t>
            </a:r>
          </a:p>
          <a:p>
            <a:pPr lvl="1"/>
            <a:r>
              <a:rPr lang="tr-TR" dirty="0" err="1" smtClean="0"/>
              <a:t>rewording</a:t>
            </a:r>
            <a:r>
              <a:rPr lang="tr-TR" dirty="0" smtClean="0"/>
              <a:t> </a:t>
            </a:r>
            <a:r>
              <a:rPr lang="tr-TR" dirty="0" err="1" smtClean="0"/>
              <a:t>would</a:t>
            </a:r>
            <a:r>
              <a:rPr lang="tr-TR" dirty="0" smtClean="0"/>
              <a:t> </a:t>
            </a:r>
            <a:r>
              <a:rPr lang="tr-TR" dirty="0" err="1" smtClean="0"/>
              <a:t>destroy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originality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. </a:t>
            </a:r>
          </a:p>
          <a:p>
            <a:pPr lvl="1"/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 is </a:t>
            </a:r>
            <a:r>
              <a:rPr lang="tr-TR" dirty="0" err="1" smtClean="0"/>
              <a:t>written</a:t>
            </a:r>
            <a:r>
              <a:rPr lang="tr-TR" dirty="0" smtClean="0"/>
              <a:t> </a:t>
            </a:r>
            <a:r>
              <a:rPr lang="tr-TR" dirty="0" err="1" smtClean="0"/>
              <a:t>by</a:t>
            </a:r>
            <a:r>
              <a:rPr lang="tr-TR" dirty="0" smtClean="0"/>
              <a:t> a </a:t>
            </a:r>
            <a:r>
              <a:rPr lang="tr-TR" dirty="0" err="1" smtClean="0"/>
              <a:t>well</a:t>
            </a:r>
            <a:r>
              <a:rPr lang="tr-TR" dirty="0" smtClean="0"/>
              <a:t> </a:t>
            </a:r>
            <a:r>
              <a:rPr lang="tr-TR" dirty="0" err="1" smtClean="0"/>
              <a:t>known</a:t>
            </a:r>
            <a:r>
              <a:rPr lang="tr-TR" dirty="0" smtClean="0"/>
              <a:t> </a:t>
            </a:r>
            <a:r>
              <a:rPr lang="tr-TR" dirty="0" err="1" smtClean="0"/>
              <a:t>authority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subject</a:t>
            </a:r>
            <a:endParaRPr lang="tr-TR" dirty="0" smtClean="0"/>
          </a:p>
          <a:p>
            <a:pPr lvl="1"/>
            <a:r>
              <a:rPr lang="tr-TR" dirty="0" err="1" smtClean="0"/>
              <a:t>You</a:t>
            </a:r>
            <a:r>
              <a:rPr lang="tr-TR" dirty="0" smtClean="0"/>
              <a:t> </a:t>
            </a:r>
            <a:r>
              <a:rPr lang="tr-TR" dirty="0" err="1" smtClean="0"/>
              <a:t>want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emphasize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source</a:t>
            </a:r>
            <a:r>
              <a:rPr lang="tr-TR" dirty="0" smtClean="0"/>
              <a:t>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9860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nlı">
  <a:themeElements>
    <a:clrScheme name="Canlı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anlı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anlı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1406</Words>
  <Application>Microsoft Office PowerPoint</Application>
  <PresentationFormat>Ekran Gösterisi (4:3)</PresentationFormat>
  <Paragraphs>128</Paragraphs>
  <Slides>29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29</vt:i4>
      </vt:variant>
    </vt:vector>
  </HeadingPairs>
  <TitlesOfParts>
    <vt:vector size="30" baseType="lpstr">
      <vt:lpstr>Canlı</vt:lpstr>
      <vt:lpstr>Quoting paraphrasing and Summarizing</vt:lpstr>
      <vt:lpstr>1.8. Paraphrasing Ex 4.</vt:lpstr>
      <vt:lpstr>1.8 Paraphrasing Ex. 5</vt:lpstr>
      <vt:lpstr>PowerPoint Sunusu</vt:lpstr>
      <vt:lpstr>Exercise 1.18 </vt:lpstr>
      <vt:lpstr>Exercise 1.18 </vt:lpstr>
      <vt:lpstr>Exercise 6</vt:lpstr>
      <vt:lpstr>Taking Notes </vt:lpstr>
      <vt:lpstr>Should I quote, paraphrase or summarize?</vt:lpstr>
      <vt:lpstr>Quoting </vt:lpstr>
      <vt:lpstr>Quoting </vt:lpstr>
      <vt:lpstr> Guidelines for summarizing: </vt:lpstr>
      <vt:lpstr>Incorporating source materials into your text.</vt:lpstr>
      <vt:lpstr>Tense choice</vt:lpstr>
      <vt:lpstr>Combining Sources</vt:lpstr>
      <vt:lpstr>Exercise on combining sources </vt:lpstr>
      <vt:lpstr>Exercise on combining sources </vt:lpstr>
      <vt:lpstr>Exercise on combining sources </vt:lpstr>
      <vt:lpstr>Exercise on combining sources </vt:lpstr>
      <vt:lpstr>Exercise on combining sources </vt:lpstr>
      <vt:lpstr>Confusing pairs</vt:lpstr>
      <vt:lpstr>Confusing pairs</vt:lpstr>
      <vt:lpstr>Confusing pairs</vt:lpstr>
      <vt:lpstr>Confusing pairs</vt:lpstr>
      <vt:lpstr>Confusing pairs</vt:lpstr>
      <vt:lpstr>Confusing pairs</vt:lpstr>
      <vt:lpstr>Confusing pairs</vt:lpstr>
      <vt:lpstr>Confusing pairs</vt:lpstr>
      <vt:lpstr>Confusing pairs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Quoting paraphrasing and Summarizing</dc:title>
  <dc:creator>ELİF</dc:creator>
  <cp:lastModifiedBy>LP40</cp:lastModifiedBy>
  <cp:revision>32</cp:revision>
  <dcterms:created xsi:type="dcterms:W3CDTF">2012-04-26T12:03:15Z</dcterms:created>
  <dcterms:modified xsi:type="dcterms:W3CDTF">2013-03-21T09:37:09Z</dcterms:modified>
</cp:coreProperties>
</file>