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18.10.2012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18.10.2012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18.10.2012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18.10.2012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D9F75050-0E15-4C5B-92B0-66D068882F1F}" type="datetimeFigureOut">
              <a:rPr lang="tr-TR" smtClean="0"/>
              <a:pPr/>
              <a:t>18.10.2012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D9F75050-0E15-4C5B-92B0-66D068882F1F}" type="datetimeFigureOut">
              <a:rPr lang="tr-TR" smtClean="0"/>
              <a:pPr/>
              <a:t>18.10.2012</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D9F75050-0E15-4C5B-92B0-66D068882F1F}" type="datetimeFigureOut">
              <a:rPr lang="tr-TR" smtClean="0"/>
              <a:pPr/>
              <a:t>18.10.2012</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D9F75050-0E15-4C5B-92B0-66D068882F1F}" type="datetimeFigureOut">
              <a:rPr lang="tr-TR" smtClean="0"/>
              <a:pPr/>
              <a:t>18.10.2012</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D9F75050-0E15-4C5B-92B0-66D068882F1F}" type="datetimeFigureOut">
              <a:rPr lang="tr-TR" smtClean="0"/>
              <a:pPr/>
              <a:t>18.10.2012</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18.10.2012</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18.10.2012</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F75050-0E15-4C5B-92B0-66D068882F1F}" type="datetimeFigureOut">
              <a:rPr lang="tr-TR" smtClean="0"/>
              <a:pPr/>
              <a:t>18.10.2012</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DEFA8C-F947-479F-BE07-76B6B3F80BF1}"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4" name="3 Başlık"/>
          <p:cNvSpPr>
            <a:spLocks noGrp="1"/>
          </p:cNvSpPr>
          <p:nvPr>
            <p:ph type="title"/>
          </p:nvPr>
        </p:nvSpPr>
        <p:spPr/>
        <p:txBody>
          <a:bodyPr>
            <a:normAutofit fontScale="90000"/>
          </a:bodyPr>
          <a:lstStyle/>
          <a:p>
            <a:r>
              <a:rPr lang="tr-TR" dirty="0" smtClean="0"/>
              <a:t/>
            </a:r>
            <a:br>
              <a:rPr lang="tr-TR" dirty="0" smtClean="0"/>
            </a:br>
            <a:r>
              <a:rPr lang="tr-TR" dirty="0" smtClean="0"/>
              <a:t/>
            </a:r>
            <a:br>
              <a:rPr lang="tr-TR" dirty="0" smtClean="0"/>
            </a:br>
            <a:r>
              <a:rPr lang="tr-TR" dirty="0" smtClean="0"/>
              <a:t/>
            </a:r>
            <a:br>
              <a:rPr lang="tr-TR" dirty="0" smtClean="0"/>
            </a:br>
            <a:r>
              <a:rPr lang="tr-TR" dirty="0" smtClean="0"/>
              <a:t/>
            </a:r>
            <a:br>
              <a:rPr lang="tr-TR" dirty="0" smtClean="0"/>
            </a:br>
            <a:r>
              <a:rPr lang="tr-TR" dirty="0" smtClean="0"/>
              <a:t/>
            </a:r>
            <a:br>
              <a:rPr lang="tr-TR" dirty="0" smtClean="0"/>
            </a:br>
            <a:r>
              <a:rPr lang="tr-TR" dirty="0" smtClean="0"/>
              <a:t/>
            </a:r>
            <a:br>
              <a:rPr lang="tr-TR" dirty="0" smtClean="0"/>
            </a:br>
            <a:r>
              <a:rPr lang="tr-TR" dirty="0" smtClean="0"/>
              <a:t/>
            </a:r>
            <a:br>
              <a:rPr lang="tr-TR" dirty="0" smtClean="0"/>
            </a:br>
            <a:r>
              <a:rPr lang="tr-TR" sz="5300" b="1" u="sng" dirty="0" smtClean="0"/>
              <a:t>COMMON SENTENCE ERRORS</a:t>
            </a:r>
            <a:endParaRPr lang="tr-TR" sz="5300" b="1" u="sng"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 name="2 Başlık"/>
          <p:cNvSpPr>
            <a:spLocks noGrp="1"/>
          </p:cNvSpPr>
          <p:nvPr>
            <p:ph type="ctrTitle"/>
          </p:nvPr>
        </p:nvSpPr>
        <p:spPr>
          <a:xfrm>
            <a:off x="683568" y="548680"/>
            <a:ext cx="7772400" cy="1470025"/>
          </a:xfrm>
        </p:spPr>
        <p:txBody>
          <a:bodyPr>
            <a:normAutofit/>
          </a:bodyPr>
          <a:lstStyle/>
          <a:p>
            <a:r>
              <a:rPr lang="tr-TR" sz="4800" b="1" u="sng" dirty="0" smtClean="0"/>
              <a:t>COMMA SPLİCE</a:t>
            </a:r>
            <a:endParaRPr lang="tr-TR" sz="4800" b="1" u="sng" dirty="0"/>
          </a:p>
        </p:txBody>
      </p:sp>
      <p:sp>
        <p:nvSpPr>
          <p:cNvPr id="4" name="3 Alt Başlık"/>
          <p:cNvSpPr>
            <a:spLocks noGrp="1"/>
          </p:cNvSpPr>
          <p:nvPr>
            <p:ph type="subTitle" idx="1"/>
          </p:nvPr>
        </p:nvSpPr>
        <p:spPr>
          <a:xfrm>
            <a:off x="1259632" y="1700808"/>
            <a:ext cx="6440760" cy="2639144"/>
          </a:xfrm>
        </p:spPr>
        <p:txBody>
          <a:bodyPr>
            <a:noAutofit/>
          </a:bodyPr>
          <a:lstStyle/>
          <a:p>
            <a:pPr algn="just">
              <a:lnSpc>
                <a:spcPct val="150000"/>
              </a:lnSpc>
            </a:pPr>
            <a:r>
              <a:rPr lang="en-US" sz="2400" b="1" dirty="0" smtClean="0"/>
              <a:t>The comma splice is an error that is easy to identify and fix. A comma splice occurs when two independent clauses (clauses that could be sentences on their own) are jammed together with a comma</a:t>
            </a:r>
            <a:r>
              <a:rPr lang="en-US" sz="2400" dirty="0" smtClean="0"/>
              <a:t>.</a:t>
            </a:r>
            <a:r>
              <a:rPr lang="tr-TR" sz="2400" dirty="0" smtClean="0"/>
              <a:t> </a:t>
            </a:r>
            <a:r>
              <a:rPr lang="en-US" sz="2400" b="1" dirty="0" smtClean="0"/>
              <a:t>Comma </a:t>
            </a:r>
            <a:r>
              <a:rPr lang="en-US" sz="2400" b="1" dirty="0" smtClean="0"/>
              <a:t>splices are </a:t>
            </a:r>
            <a:r>
              <a:rPr lang="en-US" sz="2400" b="1" dirty="0" smtClean="0"/>
              <a:t> </a:t>
            </a:r>
            <a:r>
              <a:rPr lang="en-US" sz="2400" b="1" dirty="0" smtClean="0"/>
              <a:t>common error that create run-on sentences. A comma splice occurs when two or </a:t>
            </a:r>
            <a:r>
              <a:rPr lang="en-US" sz="2400" b="1" dirty="0" smtClean="0"/>
              <a:t>more </a:t>
            </a:r>
            <a:r>
              <a:rPr lang="en-US" sz="2400" b="1" dirty="0" smtClean="0"/>
              <a:t>independent clauses are joined by a comma without a coordinating conjunction. </a:t>
            </a:r>
            <a:r>
              <a:rPr lang="tr-TR" sz="2400" dirty="0" smtClean="0"/>
              <a:t/>
            </a:r>
            <a:br>
              <a:rPr lang="tr-TR" sz="2400" dirty="0" smtClean="0"/>
            </a:br>
            <a:r>
              <a:rPr lang="en-US" sz="2400" b="1" dirty="0" smtClean="0"/>
              <a:t> Do not link two independent clauses with a comma (unless you also use a coordinating conjunction: "and," "or," "for," "nor," "so," "yet"). Instead use a period or semicolon, or rewrite the sentence.</a:t>
            </a:r>
            <a:endParaRPr lang="tr-TR"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u="sng" dirty="0" smtClean="0"/>
              <a:t>EXAMPLES ABOUT COMMA SPLİCE </a:t>
            </a:r>
            <a:endParaRPr lang="tr-TR" b="1" u="sng" dirty="0"/>
          </a:p>
        </p:txBody>
      </p:sp>
      <p:sp>
        <p:nvSpPr>
          <p:cNvPr id="3" name="2 İçerik Yer Tutucusu"/>
          <p:cNvSpPr>
            <a:spLocks noGrp="1"/>
          </p:cNvSpPr>
          <p:nvPr>
            <p:ph idx="1"/>
          </p:nvPr>
        </p:nvSpPr>
        <p:spPr/>
        <p:txBody>
          <a:bodyPr>
            <a:normAutofit fontScale="55000" lnSpcReduction="20000"/>
          </a:bodyPr>
          <a:lstStyle/>
          <a:p>
            <a:r>
              <a:rPr lang="en-US" b="1" u="sng" dirty="0" smtClean="0">
                <a:solidFill>
                  <a:schemeClr val="tx1">
                    <a:lumMod val="95000"/>
                    <a:lumOff val="5000"/>
                  </a:schemeClr>
                </a:solidFill>
              </a:rPr>
              <a:t>Incorrect</a:t>
            </a:r>
            <a:r>
              <a:rPr lang="en-US" dirty="0" smtClean="0">
                <a:solidFill>
                  <a:schemeClr val="tx1">
                    <a:lumMod val="95000"/>
                    <a:lumOff val="5000"/>
                  </a:schemeClr>
                </a:solidFill>
              </a:rPr>
              <a:t>: In 1952 Japan's gross national product was one third that of France, by the late 1970s it was larger than the GNPs of France and Britain combined.</a:t>
            </a:r>
            <a:br>
              <a:rPr lang="en-US" dirty="0" smtClean="0">
                <a:solidFill>
                  <a:schemeClr val="tx1">
                    <a:lumMod val="95000"/>
                    <a:lumOff val="5000"/>
                  </a:schemeClr>
                </a:solidFill>
              </a:rPr>
            </a:br>
            <a:r>
              <a:rPr lang="en-US" dirty="0" smtClean="0">
                <a:solidFill>
                  <a:schemeClr val="tx1">
                    <a:lumMod val="95000"/>
                    <a:lumOff val="5000"/>
                  </a:schemeClr>
                </a:solidFill>
              </a:rPr>
              <a:t/>
            </a:r>
            <a:br>
              <a:rPr lang="en-US" dirty="0" smtClean="0">
                <a:solidFill>
                  <a:schemeClr val="tx1">
                    <a:lumMod val="95000"/>
                    <a:lumOff val="5000"/>
                  </a:schemeClr>
                </a:solidFill>
              </a:rPr>
            </a:br>
            <a:r>
              <a:rPr lang="tr-TR" b="1" u="sng" dirty="0" err="1" smtClean="0">
                <a:solidFill>
                  <a:schemeClr val="tx1">
                    <a:lumMod val="95000"/>
                    <a:lumOff val="5000"/>
                  </a:schemeClr>
                </a:solidFill>
              </a:rPr>
              <a:t>Correct</a:t>
            </a:r>
            <a:r>
              <a:rPr lang="en-US" dirty="0" smtClean="0">
                <a:solidFill>
                  <a:schemeClr val="tx1">
                    <a:lumMod val="95000"/>
                    <a:lumOff val="5000"/>
                  </a:schemeClr>
                </a:solidFill>
              </a:rPr>
              <a:t>:</a:t>
            </a:r>
            <a:r>
              <a:rPr lang="en-US" dirty="0" smtClean="0">
                <a:solidFill>
                  <a:schemeClr val="tx1">
                    <a:lumMod val="95000"/>
                    <a:lumOff val="5000"/>
                  </a:schemeClr>
                </a:solidFill>
              </a:rPr>
              <a:t> In 1952 Japan's gross national product was one third that of France. By the late 1970s it was larger than the GNPs of France and Britain combined.</a:t>
            </a:r>
            <a:br>
              <a:rPr lang="en-US" dirty="0" smtClean="0">
                <a:solidFill>
                  <a:schemeClr val="tx1">
                    <a:lumMod val="95000"/>
                    <a:lumOff val="5000"/>
                  </a:schemeClr>
                </a:solidFill>
              </a:rPr>
            </a:br>
            <a:r>
              <a:rPr lang="en-US" dirty="0" smtClean="0">
                <a:solidFill>
                  <a:schemeClr val="tx1">
                    <a:lumMod val="95000"/>
                    <a:lumOff val="5000"/>
                  </a:schemeClr>
                </a:solidFill>
              </a:rPr>
              <a:t/>
            </a:r>
            <a:br>
              <a:rPr lang="en-US" dirty="0" smtClean="0">
                <a:solidFill>
                  <a:schemeClr val="tx1">
                    <a:lumMod val="95000"/>
                    <a:lumOff val="5000"/>
                  </a:schemeClr>
                </a:solidFill>
              </a:rPr>
            </a:br>
            <a:r>
              <a:rPr lang="tr-TR" b="1" u="sng" dirty="0" err="1" smtClean="0">
                <a:solidFill>
                  <a:schemeClr val="tx1">
                    <a:lumMod val="95000"/>
                    <a:lumOff val="5000"/>
                  </a:schemeClr>
                </a:solidFill>
              </a:rPr>
              <a:t>Incorrect</a:t>
            </a:r>
            <a:r>
              <a:rPr lang="en-US" dirty="0" smtClean="0">
                <a:solidFill>
                  <a:schemeClr val="tx1">
                    <a:lumMod val="95000"/>
                    <a:lumOff val="5000"/>
                  </a:schemeClr>
                </a:solidFill>
              </a:rPr>
              <a:t>:</a:t>
            </a:r>
            <a:r>
              <a:rPr lang="en-US" dirty="0" smtClean="0">
                <a:solidFill>
                  <a:schemeClr val="tx1">
                    <a:lumMod val="95000"/>
                    <a:lumOff val="5000"/>
                  </a:schemeClr>
                </a:solidFill>
              </a:rPr>
              <a:t> Diseased coronary arteries are often surgically bypassed, however half of all bypass grafts fail within ten years.</a:t>
            </a:r>
            <a:br>
              <a:rPr lang="en-US" dirty="0" smtClean="0">
                <a:solidFill>
                  <a:schemeClr val="tx1">
                    <a:lumMod val="95000"/>
                    <a:lumOff val="5000"/>
                  </a:schemeClr>
                </a:solidFill>
              </a:rPr>
            </a:br>
            <a:r>
              <a:rPr lang="en-US" dirty="0" smtClean="0">
                <a:solidFill>
                  <a:schemeClr val="tx1">
                    <a:lumMod val="95000"/>
                    <a:lumOff val="5000"/>
                  </a:schemeClr>
                </a:solidFill>
              </a:rPr>
              <a:t/>
            </a:r>
            <a:br>
              <a:rPr lang="en-US" dirty="0" smtClean="0">
                <a:solidFill>
                  <a:schemeClr val="tx1">
                    <a:lumMod val="95000"/>
                    <a:lumOff val="5000"/>
                  </a:schemeClr>
                </a:solidFill>
              </a:rPr>
            </a:br>
            <a:r>
              <a:rPr lang="tr-TR" b="1" u="sng" dirty="0" err="1" smtClean="0">
                <a:solidFill>
                  <a:schemeClr val="tx1">
                    <a:lumMod val="95000"/>
                    <a:lumOff val="5000"/>
                  </a:schemeClr>
                </a:solidFill>
              </a:rPr>
              <a:t>Correct</a:t>
            </a:r>
            <a:r>
              <a:rPr lang="en-US" dirty="0" smtClean="0">
                <a:solidFill>
                  <a:schemeClr val="tx1">
                    <a:lumMod val="95000"/>
                    <a:lumOff val="5000"/>
                  </a:schemeClr>
                </a:solidFill>
              </a:rPr>
              <a:t>:</a:t>
            </a:r>
            <a:r>
              <a:rPr lang="en-US" dirty="0" smtClean="0">
                <a:solidFill>
                  <a:schemeClr val="tx1">
                    <a:lumMod val="95000"/>
                    <a:lumOff val="5000"/>
                  </a:schemeClr>
                </a:solidFill>
              </a:rPr>
              <a:t> Diseased coronary arteries are often surgically bypassed; </a:t>
            </a:r>
            <a:r>
              <a:rPr lang="en-US" dirty="0" smtClean="0">
                <a:solidFill>
                  <a:schemeClr val="tx1">
                    <a:lumMod val="95000"/>
                    <a:lumOff val="5000"/>
                  </a:schemeClr>
                </a:solidFill>
              </a:rPr>
              <a:t>however</a:t>
            </a:r>
            <a:r>
              <a:rPr lang="en-US" dirty="0" smtClean="0">
                <a:solidFill>
                  <a:schemeClr val="tx1">
                    <a:lumMod val="95000"/>
                    <a:lumOff val="5000"/>
                  </a:schemeClr>
                </a:solidFill>
              </a:rPr>
              <a:t>, half of all bypass grafts fail within ten years. </a:t>
            </a:r>
            <a:endParaRPr lang="tr-TR" dirty="0" smtClean="0">
              <a:solidFill>
                <a:schemeClr val="tx1">
                  <a:lumMod val="95000"/>
                  <a:lumOff val="5000"/>
                </a:schemeClr>
              </a:solidFill>
            </a:endParaRPr>
          </a:p>
          <a:p>
            <a:r>
              <a:rPr lang="tr-TR" b="1" u="sng" dirty="0" err="1" smtClean="0">
                <a:solidFill>
                  <a:schemeClr val="tx1">
                    <a:lumMod val="95000"/>
                    <a:lumOff val="5000"/>
                  </a:schemeClr>
                </a:solidFill>
              </a:rPr>
              <a:t>Incorrect</a:t>
            </a:r>
            <a:r>
              <a:rPr lang="en-US" dirty="0" smtClean="0">
                <a:solidFill>
                  <a:schemeClr val="tx1">
                    <a:lumMod val="95000"/>
                    <a:lumOff val="5000"/>
                  </a:schemeClr>
                </a:solidFill>
              </a:rPr>
              <a:t>: </a:t>
            </a:r>
            <a:r>
              <a:rPr lang="en-US" dirty="0" smtClean="0">
                <a:solidFill>
                  <a:schemeClr val="tx1">
                    <a:lumMod val="95000"/>
                    <a:lumOff val="5000"/>
                  </a:schemeClr>
                </a:solidFill>
              </a:rPr>
              <a:t>The baby is in his crib, he is sleeping. </a:t>
            </a:r>
          </a:p>
          <a:p>
            <a:r>
              <a:rPr lang="en-US" dirty="0" smtClean="0">
                <a:solidFill>
                  <a:schemeClr val="tx1">
                    <a:lumMod val="95000"/>
                    <a:lumOff val="5000"/>
                  </a:schemeClr>
                </a:solidFill>
              </a:rPr>
              <a:t>In this sentence, the two independent clauses are combined using only a comma.  </a:t>
            </a:r>
          </a:p>
          <a:p>
            <a:r>
              <a:rPr lang="tr-TR" b="1" u="sng" dirty="0" err="1" smtClean="0">
                <a:solidFill>
                  <a:schemeClr val="tx1">
                    <a:lumMod val="95000"/>
                    <a:lumOff val="5000"/>
                  </a:schemeClr>
                </a:solidFill>
              </a:rPr>
              <a:t>Correct</a:t>
            </a:r>
            <a:r>
              <a:rPr lang="en-US" dirty="0" smtClean="0">
                <a:solidFill>
                  <a:schemeClr val="tx1">
                    <a:lumMod val="95000"/>
                    <a:lumOff val="5000"/>
                  </a:schemeClr>
                </a:solidFill>
              </a:rPr>
              <a:t>: </a:t>
            </a:r>
            <a:r>
              <a:rPr lang="en-US" dirty="0" smtClean="0">
                <a:solidFill>
                  <a:schemeClr val="tx1">
                    <a:lumMod val="95000"/>
                    <a:lumOff val="5000"/>
                  </a:schemeClr>
                </a:solidFill>
              </a:rPr>
              <a:t>The baby is in his crib; he is sleeping. </a:t>
            </a:r>
          </a:p>
          <a:p>
            <a:r>
              <a:rPr lang="en-US" dirty="0" smtClean="0">
                <a:solidFill>
                  <a:schemeClr val="tx1">
                    <a:lumMod val="95000"/>
                    <a:lumOff val="5000"/>
                  </a:schemeClr>
                </a:solidFill>
              </a:rPr>
              <a:t>       The baby is in his crib, and he is sleeping. </a:t>
            </a:r>
          </a:p>
          <a:p>
            <a:r>
              <a:rPr lang="tr-TR" dirty="0" smtClean="0">
                <a:solidFill>
                  <a:schemeClr val="tx1">
                    <a:lumMod val="95000"/>
                    <a:lumOff val="5000"/>
                  </a:schemeClr>
                </a:solidFill>
              </a:rPr>
              <a:t>---- </a:t>
            </a:r>
            <a:r>
              <a:rPr lang="en-US" dirty="0" smtClean="0">
                <a:solidFill>
                  <a:schemeClr val="tx1">
                    <a:lumMod val="95000"/>
                    <a:lumOff val="5000"/>
                  </a:schemeClr>
                </a:solidFill>
              </a:rPr>
              <a:t>To </a:t>
            </a:r>
            <a:r>
              <a:rPr lang="en-US" dirty="0" smtClean="0">
                <a:solidFill>
                  <a:schemeClr val="tx1">
                    <a:lumMod val="95000"/>
                    <a:lumOff val="5000"/>
                  </a:schemeClr>
                </a:solidFill>
              </a:rPr>
              <a:t>correct these sentences, one may use either a semicolon or a comma with a coordinating </a:t>
            </a:r>
          </a:p>
          <a:p>
            <a:r>
              <a:rPr lang="en-US" dirty="0" smtClean="0">
                <a:solidFill>
                  <a:schemeClr val="tx1">
                    <a:lumMod val="95000"/>
                    <a:lumOff val="5000"/>
                  </a:schemeClr>
                </a:solidFill>
              </a:rPr>
              <a:t>conjunction.</a:t>
            </a:r>
            <a:endParaRPr lang="tr-TR" dirty="0">
              <a:solidFill>
                <a:schemeClr val="tx1">
                  <a:lumMod val="95000"/>
                  <a:lumOff val="5000"/>
                </a:schemeClr>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u="sng" dirty="0" smtClean="0"/>
              <a:t>RUN-ON SENTENCE</a:t>
            </a:r>
            <a:endParaRPr lang="tr-TR" b="1" u="sng" dirty="0"/>
          </a:p>
        </p:txBody>
      </p:sp>
      <p:sp>
        <p:nvSpPr>
          <p:cNvPr id="3" name="2 İçerik Yer Tutucusu"/>
          <p:cNvSpPr>
            <a:spLocks noGrp="1"/>
          </p:cNvSpPr>
          <p:nvPr>
            <p:ph idx="1"/>
          </p:nvPr>
        </p:nvSpPr>
        <p:spPr/>
        <p:txBody>
          <a:bodyPr/>
          <a:lstStyle/>
          <a:p>
            <a:r>
              <a:rPr lang="en-US" b="1" dirty="0" smtClean="0"/>
              <a:t>A run-on sentence occurs when independent clauses are not joined correctly. Run-on sentences are occasionally </a:t>
            </a:r>
            <a:r>
              <a:rPr lang="en-US" b="1" dirty="0" smtClean="0"/>
              <a:t>referred </a:t>
            </a:r>
            <a:r>
              <a:rPr lang="en-US" b="1" dirty="0" smtClean="0"/>
              <a:t>to as fused sentences. In a fused sentence, the two independent clauses are joined with no </a:t>
            </a:r>
            <a:r>
              <a:rPr lang="en-US" b="1" dirty="0" smtClean="0"/>
              <a:t>punctuation</a:t>
            </a:r>
            <a:r>
              <a:rPr lang="tr-TR" b="1" dirty="0" smtClean="0"/>
              <a:t> </a:t>
            </a:r>
            <a:r>
              <a:rPr lang="en-US" b="1" dirty="0" smtClean="0"/>
              <a:t>mark </a:t>
            </a:r>
            <a:r>
              <a:rPr lang="en-US" b="1" dirty="0" smtClean="0"/>
              <a:t>or coordinating conjunction.</a:t>
            </a:r>
            <a:endParaRPr lang="tr-TR"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u="sng" dirty="0" smtClean="0"/>
              <a:t>EXAMLES ABOUT RUN-ON SENTENCE</a:t>
            </a:r>
            <a:endParaRPr lang="tr-TR" b="1" u="sng" dirty="0"/>
          </a:p>
        </p:txBody>
      </p:sp>
      <p:sp>
        <p:nvSpPr>
          <p:cNvPr id="3" name="2 İçerik Yer Tutucusu"/>
          <p:cNvSpPr>
            <a:spLocks noGrp="1"/>
          </p:cNvSpPr>
          <p:nvPr>
            <p:ph idx="1"/>
          </p:nvPr>
        </p:nvSpPr>
        <p:spPr/>
        <p:txBody>
          <a:bodyPr>
            <a:normAutofit fontScale="85000" lnSpcReduction="20000"/>
          </a:bodyPr>
          <a:lstStyle/>
          <a:p>
            <a:pPr>
              <a:buNone/>
            </a:pPr>
            <a:r>
              <a:rPr lang="tr-TR" b="1" u="sng" dirty="0" err="1" smtClean="0"/>
              <a:t>Incorrect</a:t>
            </a:r>
            <a:r>
              <a:rPr lang="en-US" dirty="0" smtClean="0"/>
              <a:t>:  </a:t>
            </a:r>
            <a:r>
              <a:rPr lang="en-US" dirty="0" smtClean="0"/>
              <a:t>The family drove to the beach it was a </a:t>
            </a:r>
            <a:r>
              <a:rPr lang="en-US" dirty="0" smtClean="0"/>
              <a:t>beautiful</a:t>
            </a:r>
            <a:r>
              <a:rPr lang="tr-TR" dirty="0" smtClean="0"/>
              <a:t> </a:t>
            </a:r>
            <a:r>
              <a:rPr lang="en-US" dirty="0" smtClean="0"/>
              <a:t>day</a:t>
            </a:r>
            <a:r>
              <a:rPr lang="en-US" dirty="0" smtClean="0"/>
              <a:t>. </a:t>
            </a:r>
          </a:p>
          <a:p>
            <a:pPr>
              <a:buNone/>
            </a:pPr>
            <a:r>
              <a:rPr lang="en-US" dirty="0" smtClean="0"/>
              <a:t>In this sentence, the two independent clauses are combined without using the correct </a:t>
            </a:r>
          </a:p>
          <a:p>
            <a:pPr>
              <a:buNone/>
            </a:pPr>
            <a:r>
              <a:rPr lang="en-US" dirty="0" smtClean="0"/>
              <a:t>punctuation or conjunction. </a:t>
            </a:r>
          </a:p>
          <a:p>
            <a:pPr>
              <a:buNone/>
            </a:pPr>
            <a:r>
              <a:rPr lang="tr-TR" b="1" u="sng" dirty="0" err="1" smtClean="0"/>
              <a:t>Correct</a:t>
            </a:r>
            <a:r>
              <a:rPr lang="en-US" dirty="0" smtClean="0"/>
              <a:t>: </a:t>
            </a:r>
            <a:r>
              <a:rPr lang="en-US" dirty="0" smtClean="0"/>
              <a:t>The family drove to the beach; it was a beautiful day.  </a:t>
            </a:r>
          </a:p>
          <a:p>
            <a:pPr>
              <a:buNone/>
            </a:pPr>
            <a:r>
              <a:rPr lang="en-US" dirty="0" smtClean="0"/>
              <a:t> </a:t>
            </a:r>
            <a:r>
              <a:rPr lang="tr-TR" dirty="0" smtClean="0"/>
              <a:t>--</a:t>
            </a:r>
            <a:r>
              <a:rPr lang="en-US" dirty="0" smtClean="0"/>
              <a:t>The </a:t>
            </a:r>
            <a:r>
              <a:rPr lang="en-US" dirty="0" smtClean="0"/>
              <a:t>family drove to the beach, and it was a beautiful day.  </a:t>
            </a:r>
          </a:p>
          <a:p>
            <a:pPr>
              <a:buNone/>
            </a:pPr>
            <a:r>
              <a:rPr lang="en-US" dirty="0" smtClean="0"/>
              <a:t>To correct these sentences, one may use either </a:t>
            </a:r>
            <a:r>
              <a:rPr lang="en-US" dirty="0" smtClean="0"/>
              <a:t>a</a:t>
            </a:r>
            <a:r>
              <a:rPr lang="tr-TR" dirty="0" smtClean="0"/>
              <a:t> </a:t>
            </a:r>
            <a:r>
              <a:rPr lang="en-US" dirty="0" smtClean="0"/>
              <a:t>semicolon </a:t>
            </a:r>
            <a:r>
              <a:rPr lang="en-US" dirty="0" smtClean="0"/>
              <a:t>or a comma with a </a:t>
            </a:r>
            <a:r>
              <a:rPr lang="en-US" dirty="0" smtClean="0"/>
              <a:t>coordinating </a:t>
            </a:r>
            <a:r>
              <a:rPr lang="en-US" dirty="0" smtClean="0"/>
              <a:t>conjunction</a:t>
            </a:r>
            <a:r>
              <a:rPr lang="en-US" dirty="0" smtClean="0"/>
              <a:t>.</a:t>
            </a:r>
            <a:endParaRPr lang="tr-TR" dirty="0" smtClean="0"/>
          </a:p>
          <a:p>
            <a:pPr>
              <a:buNone/>
            </a:pPr>
            <a:endParaRPr lang="tr-T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u="sng" dirty="0" smtClean="0"/>
              <a:t>NON-PARALLEL SENTENCES</a:t>
            </a:r>
            <a:endParaRPr lang="tr-TR" b="1" u="sng" dirty="0"/>
          </a:p>
        </p:txBody>
      </p:sp>
      <p:sp>
        <p:nvSpPr>
          <p:cNvPr id="3" name="2 İçerik Yer Tutucusu"/>
          <p:cNvSpPr>
            <a:spLocks noGrp="1"/>
          </p:cNvSpPr>
          <p:nvPr>
            <p:ph idx="1"/>
          </p:nvPr>
        </p:nvSpPr>
        <p:spPr/>
        <p:txBody>
          <a:bodyPr>
            <a:normAutofit lnSpcReduction="10000"/>
          </a:bodyPr>
          <a:lstStyle/>
          <a:p>
            <a:r>
              <a:rPr lang="en-US" dirty="0" smtClean="0"/>
              <a:t>In fiction writing, a parallel sentence means there is a balance of sentence structure. That means that similar words, phrases, or clauses should be the same in a list within a sentence and the way to join parallel structures is with the use of coordinating conjunctions such as "and" or "or." It probably sounds more complicated than it actually is.  The balance is lost when a mixture of gerunds (words with ‘</a:t>
            </a:r>
            <a:r>
              <a:rPr lang="en-US" dirty="0" err="1" smtClean="0"/>
              <a:t>ing</a:t>
            </a:r>
            <a:r>
              <a:rPr lang="en-US" dirty="0" smtClean="0"/>
              <a:t>’) and verb forms are put together.</a:t>
            </a:r>
            <a:endParaRPr lang="tr-T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sz="4000" b="1" u="sng" dirty="0" smtClean="0"/>
              <a:t>EXAMPLES ABOUT NON-PARALLEL SENTENCES</a:t>
            </a:r>
            <a:endParaRPr lang="tr-TR" sz="4000" b="1" u="sng" dirty="0"/>
          </a:p>
        </p:txBody>
      </p:sp>
      <p:sp>
        <p:nvSpPr>
          <p:cNvPr id="3" name="2 İçerik Yer Tutucusu"/>
          <p:cNvSpPr>
            <a:spLocks noGrp="1"/>
          </p:cNvSpPr>
          <p:nvPr>
            <p:ph idx="1"/>
          </p:nvPr>
        </p:nvSpPr>
        <p:spPr/>
        <p:txBody>
          <a:bodyPr>
            <a:normAutofit fontScale="70000" lnSpcReduction="20000"/>
          </a:bodyPr>
          <a:lstStyle/>
          <a:p>
            <a:r>
              <a:rPr lang="en-US" sz="2400" b="1" dirty="0" smtClean="0"/>
              <a:t>He liked to run, to keep fit, and swimming.</a:t>
            </a:r>
            <a:br>
              <a:rPr lang="en-US" sz="2400" b="1" dirty="0" smtClean="0"/>
            </a:br>
            <a:r>
              <a:rPr lang="en-US" sz="2400" b="1" dirty="0" smtClean="0"/>
              <a:t>He liked swimming and to keep fit.</a:t>
            </a:r>
            <a:br>
              <a:rPr lang="en-US" sz="2400" b="1" dirty="0" smtClean="0"/>
            </a:br>
            <a:r>
              <a:rPr lang="en-US" sz="2400" b="1" dirty="0" smtClean="0"/>
              <a:t/>
            </a:r>
            <a:br>
              <a:rPr lang="en-US" sz="2400" b="1" dirty="0" smtClean="0"/>
            </a:br>
            <a:r>
              <a:rPr lang="en-US" sz="2400" b="1" dirty="0" smtClean="0"/>
              <a:t>The sentence has the verb form (to run) combined with a gerund (swimming) and causes an unbalanced sentence structure. The second sentence has the gerund first in the list, followed by the gerund. To maintain the balance, both sentences could be written as follows:</a:t>
            </a:r>
            <a:br>
              <a:rPr lang="en-US" sz="2400" b="1" dirty="0" smtClean="0"/>
            </a:br>
            <a:r>
              <a:rPr lang="en-US" sz="2400" b="1" dirty="0" smtClean="0"/>
              <a:t/>
            </a:r>
            <a:br>
              <a:rPr lang="en-US" sz="2400" b="1" dirty="0" smtClean="0"/>
            </a:br>
            <a:r>
              <a:rPr lang="en-US" sz="2400" b="1" dirty="0" smtClean="0"/>
              <a:t>He liked to run, to keep fit, and to swim.</a:t>
            </a:r>
            <a:br>
              <a:rPr lang="en-US" sz="2400" b="1" dirty="0" smtClean="0"/>
            </a:br>
            <a:r>
              <a:rPr lang="en-US" sz="2400" b="1" dirty="0" smtClean="0"/>
              <a:t>He liked to swim and to keep fit</a:t>
            </a:r>
            <a:r>
              <a:rPr lang="en-US" sz="2400" b="1" dirty="0" smtClean="0"/>
              <a:t>.</a:t>
            </a:r>
            <a:endParaRPr lang="tr-TR" sz="2400" b="1" dirty="0" smtClean="0"/>
          </a:p>
          <a:p>
            <a:endParaRPr lang="tr-TR" sz="2400" b="1" dirty="0" smtClean="0"/>
          </a:p>
          <a:p>
            <a:r>
              <a:rPr lang="en-US" sz="2400" b="1" dirty="0" smtClean="0"/>
              <a:t>John </a:t>
            </a:r>
            <a:r>
              <a:rPr lang="en-US" sz="2400" b="1" dirty="0" smtClean="0"/>
              <a:t>entered the house and couldn’t get the lights to work. He edged his way into the hallway, </a:t>
            </a:r>
            <a:r>
              <a:rPr lang="en-US" sz="2400" b="1" i="1" dirty="0" smtClean="0"/>
              <a:t>feeling</a:t>
            </a:r>
            <a:r>
              <a:rPr lang="en-US" sz="2400" b="1" dirty="0" smtClean="0"/>
              <a:t> his way along the wall for the light switch.</a:t>
            </a:r>
            <a:br>
              <a:rPr lang="en-US" sz="2400" b="1" dirty="0" smtClean="0"/>
            </a:br>
            <a:r>
              <a:rPr lang="en-US" sz="2400" b="1" dirty="0" smtClean="0"/>
              <a:t/>
            </a:r>
            <a:br>
              <a:rPr lang="en-US" sz="2400" b="1" dirty="0" smtClean="0"/>
            </a:br>
            <a:r>
              <a:rPr lang="en-US" sz="2400" b="1" dirty="0" smtClean="0"/>
              <a:t>This sentence is unbalanced because it has a gerund (feeling) placed incorrectly. This is the most common sentence structure error among new writers. It should be like this:</a:t>
            </a:r>
            <a:br>
              <a:rPr lang="en-US" sz="2400" b="1" dirty="0" smtClean="0"/>
            </a:br>
            <a:r>
              <a:rPr lang="en-US" sz="2400" b="1" dirty="0" smtClean="0"/>
              <a:t/>
            </a:r>
            <a:br>
              <a:rPr lang="en-US" sz="2400" b="1" dirty="0" smtClean="0"/>
            </a:br>
            <a:r>
              <a:rPr lang="en-US" sz="2400" b="1" dirty="0" smtClean="0"/>
              <a:t>John entered the house and couldn’t get the lights to work. He edged his way into the hallway </a:t>
            </a:r>
            <a:r>
              <a:rPr lang="en-US" sz="2400" b="1" i="1" dirty="0" smtClean="0"/>
              <a:t>and felt</a:t>
            </a:r>
            <a:r>
              <a:rPr lang="en-US" sz="2400" b="1" dirty="0" smtClean="0"/>
              <a:t> his way along the wall for the light switch.</a:t>
            </a:r>
            <a:endParaRPr lang="tr-TR" sz="2400" b="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u="sng" dirty="0" smtClean="0"/>
              <a:t>SENTENCE FRAGMENTS</a:t>
            </a:r>
            <a:endParaRPr lang="tr-TR" b="1" u="sng" dirty="0"/>
          </a:p>
        </p:txBody>
      </p:sp>
      <p:sp>
        <p:nvSpPr>
          <p:cNvPr id="3" name="2 İçerik Yer Tutucusu"/>
          <p:cNvSpPr>
            <a:spLocks noGrp="1"/>
          </p:cNvSpPr>
          <p:nvPr>
            <p:ph idx="1"/>
          </p:nvPr>
        </p:nvSpPr>
        <p:spPr/>
        <p:txBody>
          <a:bodyPr>
            <a:normAutofit fontScale="92500" lnSpcReduction="20000"/>
          </a:bodyPr>
          <a:lstStyle/>
          <a:p>
            <a:r>
              <a:rPr lang="en-US" b="1" dirty="0" smtClean="0"/>
              <a:t>A sentence fragment is a word group that is attempting to function as a sentence but lacking an independent </a:t>
            </a:r>
            <a:r>
              <a:rPr lang="en-US" b="1" dirty="0" smtClean="0"/>
              <a:t>clause</a:t>
            </a:r>
            <a:r>
              <a:rPr lang="en-US" b="1" dirty="0" smtClean="0"/>
              <a:t>. In some circumstances, they can be easy to notice, but when placed near related sentences, it can </a:t>
            </a:r>
            <a:r>
              <a:rPr lang="en-US" b="1" dirty="0" smtClean="0"/>
              <a:t>become </a:t>
            </a:r>
            <a:r>
              <a:rPr lang="en-US" b="1" dirty="0" smtClean="0"/>
              <a:t>more difficult</a:t>
            </a:r>
            <a:r>
              <a:rPr lang="en-US" b="1" dirty="0" smtClean="0"/>
              <a:t>.</a:t>
            </a:r>
            <a:endParaRPr lang="tr-TR" b="1" dirty="0" smtClean="0"/>
          </a:p>
          <a:p>
            <a:r>
              <a:rPr lang="en-US" b="1" dirty="0" smtClean="0"/>
              <a:t>Make sure each word group you have punctuated as a sentence contains a grammatically complete and independent thought that can stand alone as an acceptable sentence.</a:t>
            </a:r>
            <a:endParaRPr lang="tr-T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u="sng" dirty="0" smtClean="0"/>
              <a:t>EXAMPLES ABOUT SENTENCE FRAGMENTS</a:t>
            </a:r>
            <a:endParaRPr lang="tr-TR" b="1" u="sng" dirty="0"/>
          </a:p>
        </p:txBody>
      </p:sp>
      <p:sp>
        <p:nvSpPr>
          <p:cNvPr id="3" name="2 İçerik Yer Tutucusu"/>
          <p:cNvSpPr>
            <a:spLocks noGrp="1"/>
          </p:cNvSpPr>
          <p:nvPr>
            <p:ph idx="1"/>
          </p:nvPr>
        </p:nvSpPr>
        <p:spPr/>
        <p:txBody>
          <a:bodyPr>
            <a:noAutofit/>
          </a:bodyPr>
          <a:lstStyle/>
          <a:p>
            <a:r>
              <a:rPr lang="tr-TR" sz="1400" b="1" u="sng" dirty="0" err="1" smtClean="0"/>
              <a:t>Incorrect</a:t>
            </a:r>
            <a:r>
              <a:rPr lang="en-US" sz="1400" b="1" u="sng" dirty="0" smtClean="0"/>
              <a:t>: </a:t>
            </a:r>
            <a:r>
              <a:rPr lang="en-US" sz="1400" dirty="0" smtClean="0"/>
              <a:t>The colony in the north.  </a:t>
            </a:r>
          </a:p>
          <a:p>
            <a:pPr>
              <a:buNone/>
            </a:pPr>
            <a:r>
              <a:rPr lang="en-US" sz="1400" dirty="0" smtClean="0"/>
              <a:t>There is no verb present to make the statement a complete thought. </a:t>
            </a:r>
          </a:p>
          <a:p>
            <a:r>
              <a:rPr lang="tr-TR" sz="1400" b="1" u="sng" dirty="0" err="1" smtClean="0"/>
              <a:t>I</a:t>
            </a:r>
            <a:r>
              <a:rPr lang="tr-TR" sz="1400" b="1" u="sng" dirty="0" err="1" smtClean="0"/>
              <a:t>ncorrect</a:t>
            </a:r>
            <a:r>
              <a:rPr lang="tr-TR" sz="1400" dirty="0" smtClean="0"/>
              <a:t>: </a:t>
            </a:r>
            <a:r>
              <a:rPr lang="en-US" sz="1400" dirty="0" smtClean="0"/>
              <a:t>I </a:t>
            </a:r>
            <a:r>
              <a:rPr lang="en-US" sz="1400" dirty="0" smtClean="0"/>
              <a:t>gathered the materials from all of the usual places. The same databases and newspapers. </a:t>
            </a:r>
          </a:p>
          <a:p>
            <a:pPr>
              <a:buNone/>
            </a:pPr>
            <a:r>
              <a:rPr lang="en-US" sz="1400" dirty="0" smtClean="0"/>
              <a:t>In the second part of this example, there is </a:t>
            </a:r>
            <a:r>
              <a:rPr lang="en-US" sz="1400" dirty="0" smtClean="0"/>
              <a:t>no</a:t>
            </a:r>
            <a:r>
              <a:rPr lang="tr-TR" sz="1400" dirty="0" smtClean="0"/>
              <a:t> </a:t>
            </a:r>
            <a:r>
              <a:rPr lang="en-US" sz="1400" dirty="0" smtClean="0"/>
              <a:t>verb </a:t>
            </a:r>
            <a:r>
              <a:rPr lang="en-US" sz="1400" dirty="0" smtClean="0"/>
              <a:t>present to complete the </a:t>
            </a:r>
            <a:r>
              <a:rPr lang="en-US" sz="1400" dirty="0" smtClean="0"/>
              <a:t>thought.</a:t>
            </a:r>
            <a:r>
              <a:rPr lang="tr-TR" sz="1400" dirty="0" smtClean="0"/>
              <a:t> </a:t>
            </a:r>
            <a:r>
              <a:rPr lang="en-US" sz="1400" dirty="0" smtClean="0"/>
              <a:t>Therefore</a:t>
            </a:r>
            <a:r>
              <a:rPr lang="en-US" sz="1400" dirty="0" smtClean="0"/>
              <a:t>, “the same databases and newspapers” is a fragment</a:t>
            </a:r>
            <a:r>
              <a:rPr lang="en-US" sz="1400" dirty="0" smtClean="0"/>
              <a:t>.</a:t>
            </a:r>
            <a:endParaRPr lang="tr-TR" sz="1400" dirty="0" smtClean="0"/>
          </a:p>
          <a:p>
            <a:r>
              <a:rPr lang="en-US" sz="1400" dirty="0" smtClean="0"/>
              <a:t>Expand the fragments into sentences, supplying the missing elements like subjects, verbs, and clauses. </a:t>
            </a:r>
            <a:br>
              <a:rPr lang="en-US" sz="1400" dirty="0" smtClean="0"/>
            </a:br>
            <a:r>
              <a:rPr lang="en-US" sz="1400" dirty="0" smtClean="0"/>
              <a:t/>
            </a:r>
            <a:br>
              <a:rPr lang="en-US" sz="1400" dirty="0" smtClean="0"/>
            </a:br>
            <a:r>
              <a:rPr lang="en-US" sz="1400" b="1" u="sng" dirty="0" smtClean="0"/>
              <a:t>Incorrect</a:t>
            </a:r>
            <a:r>
              <a:rPr lang="en-US" sz="1400" dirty="0" smtClean="0"/>
              <a:t>: Confusing and distracting to readers. </a:t>
            </a:r>
            <a:br>
              <a:rPr lang="en-US" sz="1400" dirty="0" smtClean="0"/>
            </a:br>
            <a:r>
              <a:rPr lang="en-US" sz="1400" b="1" u="sng" dirty="0" smtClean="0"/>
              <a:t>Correct</a:t>
            </a:r>
            <a:r>
              <a:rPr lang="en-US" sz="1400" dirty="0" smtClean="0"/>
              <a:t>: Sentence fragments are confusing and distracting to readers. </a:t>
            </a:r>
            <a:br>
              <a:rPr lang="en-US" sz="1400" dirty="0" smtClean="0"/>
            </a:br>
            <a:r>
              <a:rPr lang="en-US" sz="1400" dirty="0" smtClean="0"/>
              <a:t/>
            </a:r>
            <a:br>
              <a:rPr lang="en-US" sz="1400" dirty="0" smtClean="0"/>
            </a:br>
            <a:r>
              <a:rPr lang="en-US" sz="1400" b="1" u="sng" dirty="0" smtClean="0"/>
              <a:t>Incorrect</a:t>
            </a:r>
            <a:r>
              <a:rPr lang="en-US" sz="1400" dirty="0" smtClean="0"/>
              <a:t>: Because they are confusing and distracting to readers. </a:t>
            </a:r>
            <a:br>
              <a:rPr lang="en-US" sz="1400" dirty="0" smtClean="0"/>
            </a:br>
            <a:r>
              <a:rPr lang="en-US" sz="1400" b="1" u="sng" dirty="0" smtClean="0"/>
              <a:t>Correct</a:t>
            </a:r>
            <a:r>
              <a:rPr lang="en-US" sz="1400" dirty="0" smtClean="0"/>
              <a:t>: Because they are confusing and distracting to readers, writers should generally avoid sentence fragments.</a:t>
            </a:r>
          </a:p>
          <a:p>
            <a:r>
              <a:rPr lang="en-US" sz="1400" dirty="0" smtClean="0"/>
              <a:t/>
            </a:r>
            <a:br>
              <a:rPr lang="en-US" sz="1400" dirty="0" smtClean="0"/>
            </a:br>
            <a:endParaRPr lang="en-US" sz="1400" dirty="0" smtClean="0"/>
          </a:p>
          <a:p>
            <a:r>
              <a:rPr lang="en-US" sz="1400" dirty="0" smtClean="0"/>
              <a:t>Incorporate the fragment into a nearby sentence. </a:t>
            </a:r>
            <a:br>
              <a:rPr lang="en-US" sz="1400" dirty="0" smtClean="0"/>
            </a:br>
            <a:r>
              <a:rPr lang="en-US" sz="1400" dirty="0" smtClean="0"/>
              <a:t/>
            </a:r>
            <a:br>
              <a:rPr lang="en-US" sz="1400" dirty="0" smtClean="0"/>
            </a:br>
            <a:r>
              <a:rPr lang="en-US" sz="1400" b="1" u="sng" dirty="0" smtClean="0"/>
              <a:t>Incorrect</a:t>
            </a:r>
            <a:r>
              <a:rPr lang="en-US" sz="1400" dirty="0" smtClean="0"/>
              <a:t>: The dog was waiting in the window when his owner got home. Then, excited, wagging his tail. He went to greet her at the door. </a:t>
            </a:r>
            <a:br>
              <a:rPr lang="en-US" sz="1400" dirty="0" smtClean="0"/>
            </a:br>
            <a:r>
              <a:rPr lang="en-US" sz="1400" b="1" u="sng" dirty="0" smtClean="0"/>
              <a:t>Correct</a:t>
            </a:r>
            <a:r>
              <a:rPr lang="en-US" sz="1400" dirty="0" smtClean="0"/>
              <a:t>: The dog was waiting in the window when his owner got home. Excited, he wagged his tail and went to greet her at the door.</a:t>
            </a:r>
          </a:p>
          <a:p>
            <a:pPr>
              <a:buNone/>
            </a:pPr>
            <a:r>
              <a:rPr lang="en-US" sz="1400" dirty="0" smtClean="0"/>
              <a:t> </a:t>
            </a:r>
            <a:endParaRPr lang="tr-TR" sz="1400" dirty="0"/>
          </a:p>
        </p:txBody>
      </p:sp>
    </p:spTree>
  </p:cSld>
  <p:clrMapOvr>
    <a:masterClrMapping/>
  </p:clrMapOvr>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189</TotalTime>
  <Words>460</Words>
  <Application>Microsoft Office PowerPoint</Application>
  <PresentationFormat>Ekran Gösterisi (4:3)</PresentationFormat>
  <Paragraphs>38</Paragraphs>
  <Slides>9</Slides>
  <Notes>0</Notes>
  <HiddenSlides>0</HiddenSlides>
  <MMClips>0</MMClips>
  <ScaleCrop>false</ScaleCrop>
  <HeadingPairs>
    <vt:vector size="4" baseType="variant">
      <vt:variant>
        <vt:lpstr>Tema</vt:lpstr>
      </vt:variant>
      <vt:variant>
        <vt:i4>1</vt:i4>
      </vt:variant>
      <vt:variant>
        <vt:lpstr>Slayt Başlıkları</vt:lpstr>
      </vt:variant>
      <vt:variant>
        <vt:i4>9</vt:i4>
      </vt:variant>
    </vt:vector>
  </HeadingPairs>
  <TitlesOfParts>
    <vt:vector size="10" baseType="lpstr">
      <vt:lpstr>Ofis Teması</vt:lpstr>
      <vt:lpstr>       COMMON SENTENCE ERRORS</vt:lpstr>
      <vt:lpstr>COMMA SPLİCE</vt:lpstr>
      <vt:lpstr>EXAMPLES ABOUT COMMA SPLİCE </vt:lpstr>
      <vt:lpstr>RUN-ON SENTENCE</vt:lpstr>
      <vt:lpstr>EXAMLES ABOUT RUN-ON SENTENCE</vt:lpstr>
      <vt:lpstr>NON-PARALLEL SENTENCES</vt:lpstr>
      <vt:lpstr>EXAMPLES ABOUT NON-PARALLEL SENTENCES</vt:lpstr>
      <vt:lpstr>SENTENCE FRAGMENTS</vt:lpstr>
      <vt:lpstr>EXAMPLES ABOUT SENTENCE FRAGMENTS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COMMON SENTENCE ERRORS</dc:title>
  <dc:creator>SONER</dc:creator>
  <cp:lastModifiedBy>toshiba</cp:lastModifiedBy>
  <cp:revision>20</cp:revision>
  <dcterms:created xsi:type="dcterms:W3CDTF">2012-10-18T15:57:04Z</dcterms:created>
  <dcterms:modified xsi:type="dcterms:W3CDTF">2012-10-18T19:17:16Z</dcterms:modified>
</cp:coreProperties>
</file>