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4" r:id="rId3"/>
    <p:sldId id="266" r:id="rId4"/>
    <p:sldId id="267" r:id="rId5"/>
    <p:sldId id="268" r:id="rId6"/>
    <p:sldId id="270" r:id="rId7"/>
    <p:sldId id="271" r:id="rId8"/>
    <p:sldId id="272" r:id="rId9"/>
    <p:sldId id="274" r:id="rId10"/>
    <p:sldId id="273" r:id="rId11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22.05.2015</a:t>
            </a:fld>
            <a:endParaRPr lang="tr-T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22.05.2015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22.05.2015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22.05.2015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22.05.2015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22.05.2015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22.05.2015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22.05.2015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22.05.2015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22.05.2015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22.05.2015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t>22.05.2015</a:t>
            </a:fld>
            <a:endParaRPr lang="tr-T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1043608" y="908720"/>
            <a:ext cx="7992888" cy="2304256"/>
          </a:xfrm>
        </p:spPr>
        <p:txBody>
          <a:bodyPr/>
          <a:lstStyle/>
          <a:p>
            <a:r>
              <a:rPr lang="tr-TR" dirty="0" smtClean="0"/>
              <a:t>ENGLISH IN THE  MARITIME</a:t>
            </a:r>
            <a:endParaRPr lang="en-US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3219547"/>
            <a:ext cx="3521968" cy="3521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95924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79512" y="548680"/>
            <a:ext cx="8229600" cy="5301208"/>
          </a:xfrm>
        </p:spPr>
        <p:txBody>
          <a:bodyPr>
            <a:normAutofit/>
          </a:bodyPr>
          <a:lstStyle/>
          <a:p>
            <a:r>
              <a:rPr lang="tr-TR" dirty="0" smtClean="0"/>
              <a:t>THANK YOU </a:t>
            </a:r>
            <a:br>
              <a:rPr lang="tr-TR" dirty="0" smtClean="0"/>
            </a:br>
            <a:r>
              <a:rPr lang="tr-TR" dirty="0"/>
              <a:t/>
            </a:r>
            <a:br>
              <a:rPr lang="tr-TR" dirty="0"/>
            </a:br>
            <a:r>
              <a:rPr lang="tr-TR" dirty="0" smtClean="0"/>
              <a:t>SEDA EMANET </a:t>
            </a:r>
            <a:br>
              <a:rPr lang="tr-TR" dirty="0" smtClean="0"/>
            </a:br>
            <a:r>
              <a:rPr lang="tr-TR" dirty="0" smtClean="0"/>
              <a:t>300440 </a:t>
            </a:r>
            <a:br>
              <a:rPr lang="tr-TR" dirty="0" smtClean="0"/>
            </a:br>
            <a:endParaRPr lang="en-US" dirty="0"/>
          </a:p>
        </p:txBody>
      </p:sp>
      <p:sp>
        <p:nvSpPr>
          <p:cNvPr id="3" name="Gülen Yüz 2"/>
          <p:cNvSpPr/>
          <p:nvPr/>
        </p:nvSpPr>
        <p:spPr>
          <a:xfrm>
            <a:off x="3563888" y="2132856"/>
            <a:ext cx="504056" cy="504056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6995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4389120"/>
          </a:xfrm>
        </p:spPr>
        <p:txBody>
          <a:bodyPr>
            <a:normAutofit fontScale="92500" lnSpcReduction="10000"/>
          </a:bodyPr>
          <a:lstStyle/>
          <a:p>
            <a:r>
              <a:rPr lang="tr-TR" sz="3500" dirty="0" smtClean="0"/>
              <a:t>Language </a:t>
            </a:r>
            <a:r>
              <a:rPr lang="tr-TR" sz="3500" dirty="0" err="1" smtClean="0"/>
              <a:t>used</a:t>
            </a:r>
            <a:r>
              <a:rPr lang="tr-TR" sz="3500" dirty="0" smtClean="0"/>
              <a:t> </a:t>
            </a:r>
            <a:r>
              <a:rPr lang="tr-TR" sz="3500" dirty="0" err="1" smtClean="0"/>
              <a:t>globally</a:t>
            </a:r>
            <a:endParaRPr lang="tr-TR" sz="3500" dirty="0" smtClean="0"/>
          </a:p>
          <a:p>
            <a:r>
              <a:rPr lang="tr-TR" sz="3500" dirty="0" err="1" smtClean="0"/>
              <a:t>Gained</a:t>
            </a:r>
            <a:r>
              <a:rPr lang="tr-TR" sz="3500" dirty="0" smtClean="0"/>
              <a:t> </a:t>
            </a:r>
            <a:r>
              <a:rPr lang="tr-TR" sz="3500" dirty="0" err="1" smtClean="0"/>
              <a:t>some</a:t>
            </a:r>
            <a:r>
              <a:rPr lang="tr-TR" sz="3500" dirty="0" smtClean="0"/>
              <a:t> </a:t>
            </a:r>
            <a:r>
              <a:rPr lang="tr-TR" sz="3500" dirty="0" err="1" smtClean="0"/>
              <a:t>qualities</a:t>
            </a:r>
            <a:r>
              <a:rPr lang="tr-TR" sz="3500" dirty="0" smtClean="0"/>
              <a:t> </a:t>
            </a:r>
          </a:p>
          <a:p>
            <a:r>
              <a:rPr lang="tr-TR" sz="3500" dirty="0" err="1" smtClean="0"/>
              <a:t>For</a:t>
            </a:r>
            <a:r>
              <a:rPr lang="tr-TR" sz="3500" dirty="0" smtClean="0"/>
              <a:t> </a:t>
            </a:r>
            <a:r>
              <a:rPr lang="tr-TR" sz="3500" dirty="0" err="1" smtClean="0"/>
              <a:t>example,Maritime</a:t>
            </a:r>
            <a:r>
              <a:rPr lang="tr-TR" sz="3500" dirty="0" smtClean="0"/>
              <a:t> English</a:t>
            </a:r>
          </a:p>
          <a:p>
            <a:r>
              <a:rPr lang="en-US" sz="3500" dirty="0"/>
              <a:t>According to </a:t>
            </a:r>
            <a:r>
              <a:rPr lang="en-US" sz="3500" dirty="0" err="1"/>
              <a:t>Culic-Viskota</a:t>
            </a:r>
            <a:r>
              <a:rPr lang="en-US" sz="3500" dirty="0"/>
              <a:t> and </a:t>
            </a:r>
            <a:r>
              <a:rPr lang="en-US" sz="3500" dirty="0" err="1"/>
              <a:t>Kalebota</a:t>
            </a:r>
            <a:r>
              <a:rPr lang="en-US" sz="3500" dirty="0"/>
              <a:t> (2013), Maritime English had been seated with its communicative aspect as a British seafaring tradition before centuries, but it has gradually became a fitting jargon for a section of human activity.</a:t>
            </a:r>
          </a:p>
          <a:p>
            <a:endParaRPr lang="tr-TR" sz="3600" dirty="0" smtClean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1962247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What</a:t>
            </a:r>
            <a:r>
              <a:rPr lang="tr-TR" dirty="0" smtClean="0"/>
              <a:t> is </a:t>
            </a:r>
            <a:r>
              <a:rPr lang="tr-TR" dirty="0" err="1" smtClean="0"/>
              <a:t>Maritime</a:t>
            </a:r>
            <a:r>
              <a:rPr lang="tr-TR" dirty="0" smtClean="0"/>
              <a:t> English?</a:t>
            </a:r>
            <a:endParaRPr lang="en-US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According to </a:t>
            </a:r>
            <a:r>
              <a:rPr lang="en-US" dirty="0" err="1"/>
              <a:t>Trenkner</a:t>
            </a:r>
            <a:r>
              <a:rPr lang="en-US" dirty="0"/>
              <a:t>  “Maritime English is an entirety of all those means of English language which, being used as a device for communication within the international maritime community, (cited in </a:t>
            </a:r>
            <a:r>
              <a:rPr lang="en-US" dirty="0" err="1"/>
              <a:t>Demydenko</a:t>
            </a:r>
            <a:r>
              <a:rPr lang="en-US" dirty="0"/>
              <a:t>, 2012)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5159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3200" dirty="0" smtClean="0"/>
              <a:t>Learning </a:t>
            </a:r>
            <a:r>
              <a:rPr lang="tr-TR" sz="3200" dirty="0" err="1" smtClean="0"/>
              <a:t>and</a:t>
            </a:r>
            <a:r>
              <a:rPr lang="tr-TR" sz="3200" dirty="0" smtClean="0"/>
              <a:t> </a:t>
            </a:r>
            <a:r>
              <a:rPr lang="tr-TR" sz="3200" dirty="0" err="1" smtClean="0"/>
              <a:t>teaching</a:t>
            </a:r>
            <a:r>
              <a:rPr lang="tr-TR" sz="3200" dirty="0" smtClean="0"/>
              <a:t> </a:t>
            </a:r>
            <a:r>
              <a:rPr lang="tr-TR" sz="3200" dirty="0" err="1" smtClean="0"/>
              <a:t>Maritime</a:t>
            </a:r>
            <a:r>
              <a:rPr lang="tr-TR" sz="3200" dirty="0" smtClean="0"/>
              <a:t> English</a:t>
            </a:r>
          </a:p>
          <a:p>
            <a:r>
              <a:rPr lang="tr-TR" sz="3200" dirty="0" err="1" smtClean="0"/>
              <a:t>Importance</a:t>
            </a:r>
            <a:r>
              <a:rPr lang="tr-TR" sz="3200" dirty="0" smtClean="0"/>
              <a:t> of </a:t>
            </a:r>
            <a:r>
              <a:rPr lang="tr-TR" sz="3200" dirty="0" err="1" smtClean="0"/>
              <a:t>learning</a:t>
            </a:r>
            <a:r>
              <a:rPr lang="tr-TR" sz="3200" dirty="0" smtClean="0"/>
              <a:t> </a:t>
            </a:r>
            <a:r>
              <a:rPr lang="tr-TR" sz="3200" dirty="0" err="1" smtClean="0"/>
              <a:t>Maritime</a:t>
            </a:r>
            <a:r>
              <a:rPr lang="tr-TR" sz="3200" dirty="0" smtClean="0"/>
              <a:t> English</a:t>
            </a:r>
          </a:p>
          <a:p>
            <a:r>
              <a:rPr lang="tr-TR" sz="3200" dirty="0" err="1" smtClean="0"/>
              <a:t>Accidents</a:t>
            </a:r>
            <a:r>
              <a:rPr lang="tr-TR" sz="3200" dirty="0" smtClean="0"/>
              <a:t> at </a:t>
            </a:r>
            <a:r>
              <a:rPr lang="tr-TR" sz="3200" dirty="0" err="1" smtClean="0"/>
              <a:t>sea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644638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98763" y="110587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tr-TR" b="1" dirty="0" err="1"/>
              <a:t>Figure</a:t>
            </a:r>
            <a:r>
              <a:rPr lang="tr-TR" b="1" dirty="0"/>
              <a:t> 1: </a:t>
            </a:r>
            <a:r>
              <a:rPr lang="tr-TR" b="1" dirty="0" err="1"/>
              <a:t>Shipping</a:t>
            </a:r>
            <a:r>
              <a:rPr lang="tr-TR" b="1" dirty="0"/>
              <a:t> </a:t>
            </a:r>
            <a:r>
              <a:rPr lang="tr-TR" b="1" dirty="0" err="1"/>
              <a:t>Accidents</a:t>
            </a:r>
            <a:r>
              <a:rPr lang="tr-TR" b="1" dirty="0"/>
              <a:t> </a:t>
            </a:r>
            <a:r>
              <a:rPr lang="tr-TR" b="1" dirty="0" err="1"/>
              <a:t>from</a:t>
            </a:r>
            <a:r>
              <a:rPr lang="tr-TR" b="1" dirty="0"/>
              <a:t> 1991 </a:t>
            </a:r>
            <a:r>
              <a:rPr lang="tr-TR" b="1" dirty="0" err="1"/>
              <a:t>to</a:t>
            </a:r>
            <a:r>
              <a:rPr lang="tr-TR" b="1" dirty="0"/>
              <a:t> 2000</a:t>
            </a:r>
            <a:endParaRPr lang="en-US" dirty="0"/>
          </a:p>
        </p:txBody>
      </p:sp>
      <p:pic>
        <p:nvPicPr>
          <p:cNvPr id="6" name="İçerik Yer Tutucusu 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731" y="2472123"/>
            <a:ext cx="7926537" cy="33155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19378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RESEARCH STUDIES</a:t>
            </a:r>
            <a:endParaRPr lang="en-US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/>
              <a:t>In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study</a:t>
            </a:r>
            <a:r>
              <a:rPr lang="tr-TR" dirty="0" smtClean="0"/>
              <a:t> of </a:t>
            </a:r>
            <a:r>
              <a:rPr lang="tr-TR" dirty="0" err="1" smtClean="0"/>
              <a:t>Viskota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Kalebota</a:t>
            </a:r>
            <a:r>
              <a:rPr lang="tr-TR" dirty="0" smtClean="0"/>
              <a:t>,</a:t>
            </a:r>
            <a:r>
              <a:rPr lang="en-US" dirty="0"/>
              <a:t> it is explained that the developing of Maritime English and the historical process of </a:t>
            </a:r>
            <a:r>
              <a:rPr lang="en-US" dirty="0" smtClean="0"/>
              <a:t>ME</a:t>
            </a:r>
            <a:r>
              <a:rPr lang="tr-TR" dirty="0" smtClean="0"/>
              <a:t>.</a:t>
            </a:r>
          </a:p>
          <a:p>
            <a:r>
              <a:rPr lang="tr-TR" dirty="0"/>
              <a:t>T</a:t>
            </a:r>
            <a:r>
              <a:rPr lang="en-US" dirty="0" smtClean="0"/>
              <a:t>here </a:t>
            </a:r>
            <a:r>
              <a:rPr lang="en-US" dirty="0"/>
              <a:t>is not any method </a:t>
            </a:r>
            <a:r>
              <a:rPr lang="en-US" dirty="0" smtClean="0"/>
              <a:t>actually</a:t>
            </a:r>
            <a:r>
              <a:rPr lang="tr-TR" dirty="0" smtClean="0"/>
              <a:t>.</a:t>
            </a:r>
          </a:p>
          <a:p>
            <a:r>
              <a:rPr lang="en-US" dirty="0"/>
              <a:t>Its main research question is that “How Maritime English became from past to its current form?” </a:t>
            </a:r>
            <a:endParaRPr lang="tr-TR" dirty="0" smtClean="0"/>
          </a:p>
          <a:p>
            <a:r>
              <a:rPr lang="en-US" dirty="0"/>
              <a:t>Researchers have reached the result that English has become the language of seven </a:t>
            </a:r>
            <a:r>
              <a:rPr lang="en-US" dirty="0" smtClean="0"/>
              <a:t>seas</a:t>
            </a:r>
            <a:r>
              <a:rPr lang="tr-TR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4120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0241" y="1052736"/>
            <a:ext cx="8229600" cy="4389120"/>
          </a:xfrm>
        </p:spPr>
        <p:txBody>
          <a:bodyPr>
            <a:normAutofit fontScale="92500"/>
          </a:bodyPr>
          <a:lstStyle/>
          <a:p>
            <a:r>
              <a:rPr lang="tr-TR" dirty="0" err="1" smtClean="0"/>
              <a:t>In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study</a:t>
            </a:r>
            <a:r>
              <a:rPr lang="tr-TR" dirty="0" smtClean="0"/>
              <a:t> of </a:t>
            </a:r>
            <a:r>
              <a:rPr lang="tr-TR" dirty="0" err="1" smtClean="0"/>
              <a:t>Dirgayasa</a:t>
            </a:r>
            <a:r>
              <a:rPr lang="tr-TR" dirty="0" smtClean="0"/>
              <a:t>, it </a:t>
            </a:r>
            <a:r>
              <a:rPr lang="tr-TR" dirty="0" err="1" smtClean="0"/>
              <a:t>was</a:t>
            </a:r>
            <a:r>
              <a:rPr lang="tr-TR" dirty="0" smtClean="0"/>
              <a:t> </a:t>
            </a:r>
            <a:r>
              <a:rPr lang="tr-TR" dirty="0" err="1" smtClean="0"/>
              <a:t>made</a:t>
            </a:r>
            <a:r>
              <a:rPr lang="tr-TR" dirty="0" smtClean="0"/>
              <a:t> </a:t>
            </a:r>
            <a:r>
              <a:rPr lang="en-US" dirty="0"/>
              <a:t>a special investigation about teaching and learning of Maritime English in Indonesia</a:t>
            </a:r>
            <a:r>
              <a:rPr lang="en-US" dirty="0" smtClean="0"/>
              <a:t>.</a:t>
            </a:r>
            <a:endParaRPr lang="tr-TR" dirty="0" smtClean="0"/>
          </a:p>
          <a:p>
            <a:r>
              <a:rPr lang="en-US" dirty="0" smtClean="0"/>
              <a:t>Researcher</a:t>
            </a:r>
            <a:r>
              <a:rPr lang="tr-TR" dirty="0" smtClean="0"/>
              <a:t> </a:t>
            </a:r>
            <a:r>
              <a:rPr lang="en-US" dirty="0" smtClean="0"/>
              <a:t> </a:t>
            </a:r>
            <a:r>
              <a:rPr lang="en-US" dirty="0"/>
              <a:t>applies an evaluative research methodology. </a:t>
            </a:r>
            <a:endParaRPr lang="tr-TR" dirty="0" smtClean="0"/>
          </a:p>
          <a:p>
            <a:r>
              <a:rPr lang="en-US" dirty="0" smtClean="0"/>
              <a:t>The </a:t>
            </a:r>
            <a:r>
              <a:rPr lang="en-US" dirty="0"/>
              <a:t>main question of this research is that “ How materials affect the process of teaching Maritime English</a:t>
            </a:r>
            <a:r>
              <a:rPr lang="en-US" dirty="0" smtClean="0"/>
              <a:t>?”</a:t>
            </a:r>
            <a:endParaRPr lang="tr-TR" dirty="0" smtClean="0"/>
          </a:p>
          <a:p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researcher</a:t>
            </a:r>
            <a:r>
              <a:rPr lang="tr-TR" dirty="0" smtClean="0"/>
              <a:t>  </a:t>
            </a:r>
            <a:r>
              <a:rPr lang="tr-TR" dirty="0" err="1" smtClean="0"/>
              <a:t>reach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result</a:t>
            </a:r>
            <a:r>
              <a:rPr lang="tr-TR" dirty="0" smtClean="0"/>
              <a:t>  </a:t>
            </a:r>
            <a:r>
              <a:rPr lang="tr-TR" dirty="0" err="1" smtClean="0"/>
              <a:t>that</a:t>
            </a:r>
            <a:r>
              <a:rPr lang="tr-TR" dirty="0" smtClean="0"/>
              <a:t> </a:t>
            </a:r>
            <a:r>
              <a:rPr lang="en-US" dirty="0"/>
              <a:t>the process of teaching and learning was optimal in terms of learning materials, teaching methods, assessment, the students’ performance and the teachers’ performance as well</a:t>
            </a:r>
            <a:r>
              <a:rPr lang="en-US" dirty="0" smtClean="0"/>
              <a:t>.</a:t>
            </a:r>
            <a:endParaRPr lang="en-US" dirty="0"/>
          </a:p>
          <a:p>
            <a:endParaRPr lang="tr-TR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9783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61539" y="1196752"/>
            <a:ext cx="8229600" cy="4389120"/>
          </a:xfrm>
        </p:spPr>
        <p:txBody>
          <a:bodyPr>
            <a:normAutofit fontScale="92500" lnSpcReduction="20000"/>
          </a:bodyPr>
          <a:lstStyle/>
          <a:p>
            <a:r>
              <a:rPr lang="tr-TR" dirty="0"/>
              <a:t>T</a:t>
            </a:r>
            <a:r>
              <a:rPr lang="en-US" dirty="0" smtClean="0"/>
              <a:t>he </a:t>
            </a:r>
            <a:r>
              <a:rPr lang="en-US" dirty="0"/>
              <a:t>study of </a:t>
            </a:r>
            <a:r>
              <a:rPr lang="en-US" dirty="0" err="1"/>
              <a:t>Demydenko</a:t>
            </a:r>
            <a:r>
              <a:rPr lang="en-US" dirty="0"/>
              <a:t> is mainly about  non-native learners in the area of Maritime English and their learning </a:t>
            </a:r>
            <a:r>
              <a:rPr lang="en-US" dirty="0" smtClean="0"/>
              <a:t>process</a:t>
            </a:r>
            <a:r>
              <a:rPr lang="tr-TR" dirty="0" smtClean="0"/>
              <a:t>.</a:t>
            </a:r>
          </a:p>
          <a:p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researcher</a:t>
            </a:r>
            <a:r>
              <a:rPr lang="tr-TR" dirty="0" smtClean="0"/>
              <a:t>  </a:t>
            </a:r>
            <a:r>
              <a:rPr lang="en-US" dirty="0"/>
              <a:t>follows step by step approach while processing this </a:t>
            </a:r>
            <a:r>
              <a:rPr lang="en-US" dirty="0" smtClean="0"/>
              <a:t>research</a:t>
            </a:r>
            <a:r>
              <a:rPr lang="tr-TR" dirty="0" smtClean="0"/>
              <a:t>.</a:t>
            </a:r>
          </a:p>
          <a:p>
            <a:r>
              <a:rPr lang="en-US" dirty="0"/>
              <a:t>The main question in this study that “ Which teaching materials can be useful for non-native learners?” </a:t>
            </a:r>
            <a:endParaRPr lang="tr-TR" dirty="0" smtClean="0"/>
          </a:p>
          <a:p>
            <a:r>
              <a:rPr lang="en-US" dirty="0" err="1"/>
              <a:t>Demydenko</a:t>
            </a:r>
            <a:r>
              <a:rPr lang="en-US" dirty="0"/>
              <a:t>  (2012) presents the results emphasizing the importance of method used in learning ME by saying that “ The proper linguistic analysis makes a secure foundation for methodology which can guarantee a better quality of ME course books for the 1st and 2nd year maritime students all over the world.” (p.249)</a:t>
            </a:r>
          </a:p>
        </p:txBody>
      </p:sp>
    </p:spTree>
    <p:extLst>
      <p:ext uri="{BB962C8B-B14F-4D97-AF65-F5344CB8AC3E}">
        <p14:creationId xmlns:p14="http://schemas.microsoft.com/office/powerpoint/2010/main" val="37793749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REFERENCE LIST</a:t>
            </a:r>
            <a:endParaRPr lang="en-US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err="1"/>
              <a:t>Culic-Viskota</a:t>
            </a:r>
            <a:r>
              <a:rPr lang="en-US" sz="2000" dirty="0"/>
              <a:t>, A., </a:t>
            </a:r>
            <a:r>
              <a:rPr lang="en-US" sz="2000" dirty="0" err="1"/>
              <a:t>Kalebota</a:t>
            </a:r>
            <a:r>
              <a:rPr lang="en-US" sz="2000" dirty="0"/>
              <a:t>, S., (2013). Maritime </a:t>
            </a:r>
            <a:r>
              <a:rPr lang="en-US" sz="2000" dirty="0" smtClean="0"/>
              <a:t>English-What </a:t>
            </a:r>
            <a:r>
              <a:rPr lang="en-US" sz="2000" dirty="0"/>
              <a:t>Does </a:t>
            </a:r>
            <a:r>
              <a:rPr lang="en-US" sz="2000" dirty="0" smtClean="0"/>
              <a:t>It</a:t>
            </a:r>
            <a:endParaRPr lang="tr-TR" sz="2000" dirty="0" smtClean="0"/>
          </a:p>
          <a:p>
            <a:pPr marL="0" indent="0">
              <a:buNone/>
            </a:pPr>
            <a:r>
              <a:rPr lang="en-US" sz="2000" dirty="0" smtClean="0"/>
              <a:t> </a:t>
            </a:r>
            <a:r>
              <a:rPr lang="tr-TR" sz="2000" dirty="0" smtClean="0"/>
              <a:t>           </a:t>
            </a:r>
            <a:r>
              <a:rPr lang="en-US" sz="2000" dirty="0" smtClean="0"/>
              <a:t>Communicate</a:t>
            </a:r>
            <a:r>
              <a:rPr lang="tr-TR" sz="2000" dirty="0" smtClean="0"/>
              <a:t>? </a:t>
            </a:r>
            <a:r>
              <a:rPr lang="en-US" sz="2000" i="1" dirty="0" smtClean="0"/>
              <a:t>Transactions </a:t>
            </a:r>
            <a:r>
              <a:rPr lang="en-US" sz="2000" i="1" dirty="0"/>
              <a:t>on Maritime Science, </a:t>
            </a:r>
            <a:r>
              <a:rPr lang="en-US" sz="2000" dirty="0" smtClean="0"/>
              <a:t>02,109-114</a:t>
            </a:r>
            <a:endParaRPr lang="tr-TR" sz="2000" dirty="0" smtClean="0"/>
          </a:p>
          <a:p>
            <a:endParaRPr lang="tr-TR" sz="2000" dirty="0" smtClean="0"/>
          </a:p>
          <a:p>
            <a:r>
              <a:rPr lang="en-US" sz="2000" dirty="0" err="1"/>
              <a:t>Demydenko</a:t>
            </a:r>
            <a:r>
              <a:rPr lang="en-US" sz="2000" dirty="0"/>
              <a:t> N., (2012). Teaching Maritime English: A </a:t>
            </a:r>
            <a:r>
              <a:rPr lang="en-US" sz="2000" dirty="0" smtClean="0"/>
              <a:t>Linguistic</a:t>
            </a:r>
            <a:endParaRPr lang="tr-TR" sz="2000" dirty="0" smtClean="0"/>
          </a:p>
          <a:p>
            <a:pPr marL="0" indent="0">
              <a:buNone/>
            </a:pPr>
            <a:r>
              <a:rPr lang="tr-TR" sz="2000" dirty="0"/>
              <a:t> </a:t>
            </a:r>
            <a:r>
              <a:rPr lang="tr-TR" sz="2000" dirty="0" smtClean="0"/>
              <a:t>      </a:t>
            </a:r>
            <a:r>
              <a:rPr lang="en-US" sz="2000" dirty="0" smtClean="0"/>
              <a:t> </a:t>
            </a:r>
            <a:r>
              <a:rPr lang="tr-TR" sz="2000" dirty="0" smtClean="0"/>
              <a:t>   </a:t>
            </a:r>
            <a:r>
              <a:rPr lang="en-US" sz="2000" dirty="0" smtClean="0"/>
              <a:t>Approach</a:t>
            </a:r>
            <a:r>
              <a:rPr lang="en-US" sz="2000" dirty="0"/>
              <a:t>. </a:t>
            </a:r>
            <a:r>
              <a:rPr lang="en-US" sz="2000" i="1" dirty="0"/>
              <a:t>Journal </a:t>
            </a:r>
            <a:r>
              <a:rPr lang="en-US" sz="2000" i="1" dirty="0" smtClean="0"/>
              <a:t>of  </a:t>
            </a:r>
            <a:r>
              <a:rPr lang="en-US" sz="2000" i="1" dirty="0"/>
              <a:t>Shipping and Ocean Engineering, </a:t>
            </a:r>
            <a:r>
              <a:rPr lang="en-US" sz="2000" dirty="0"/>
              <a:t>02, </a:t>
            </a:r>
            <a:r>
              <a:rPr lang="en-US" sz="2000" dirty="0" smtClean="0"/>
              <a:t>249-254</a:t>
            </a:r>
            <a:endParaRPr lang="tr-TR" sz="2000" dirty="0" smtClean="0"/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 err="1"/>
              <a:t>Dirgayasa</a:t>
            </a:r>
            <a:r>
              <a:rPr lang="en-US" sz="2000" dirty="0"/>
              <a:t> W., (2014). Survey of English Teaching and Learning </a:t>
            </a:r>
            <a:r>
              <a:rPr lang="en-US" sz="2000" dirty="0" smtClean="0"/>
              <a:t>Process</a:t>
            </a:r>
            <a:endParaRPr lang="tr-TR" sz="2000" dirty="0" smtClean="0"/>
          </a:p>
          <a:p>
            <a:pPr marL="0" indent="0">
              <a:buNone/>
            </a:pPr>
            <a:r>
              <a:rPr lang="tr-TR" sz="2000" dirty="0"/>
              <a:t> </a:t>
            </a:r>
            <a:r>
              <a:rPr lang="tr-TR" sz="2000" dirty="0" smtClean="0"/>
              <a:t>        </a:t>
            </a:r>
            <a:r>
              <a:rPr lang="en-US" sz="2000" dirty="0" smtClean="0"/>
              <a:t> </a:t>
            </a:r>
            <a:r>
              <a:rPr lang="en-US" sz="2000" dirty="0"/>
              <a:t>in Maritime Education </a:t>
            </a:r>
            <a:r>
              <a:rPr lang="en-US" sz="2000" dirty="0" smtClean="0"/>
              <a:t>on  </a:t>
            </a:r>
            <a:r>
              <a:rPr lang="en-US" sz="2000" dirty="0"/>
              <a:t>Training in Indonesia: A Case Study </a:t>
            </a:r>
            <a:r>
              <a:rPr lang="en-US" sz="2000" dirty="0" smtClean="0"/>
              <a:t>in</a:t>
            </a:r>
            <a:endParaRPr lang="tr-TR" sz="2000" dirty="0" smtClean="0"/>
          </a:p>
          <a:p>
            <a:pPr marL="0" indent="0">
              <a:buNone/>
            </a:pPr>
            <a:r>
              <a:rPr lang="tr-TR" sz="2000" dirty="0"/>
              <a:t> </a:t>
            </a:r>
            <a:r>
              <a:rPr lang="tr-TR" sz="2000" dirty="0" smtClean="0"/>
              <a:t>    </a:t>
            </a:r>
            <a:r>
              <a:rPr lang="en-US" sz="2000" dirty="0" smtClean="0"/>
              <a:t> </a:t>
            </a:r>
            <a:r>
              <a:rPr lang="tr-TR" sz="2000" dirty="0" smtClean="0"/>
              <a:t>    </a:t>
            </a:r>
            <a:r>
              <a:rPr lang="en-US" sz="2000" dirty="0" smtClean="0"/>
              <a:t>Private </a:t>
            </a:r>
            <a:r>
              <a:rPr lang="en-US" sz="2000" dirty="0"/>
              <a:t>MET in Indonesia. </a:t>
            </a:r>
            <a:r>
              <a:rPr lang="en-US" sz="2000" i="1" dirty="0"/>
              <a:t>English Language Teaching, </a:t>
            </a:r>
            <a:r>
              <a:rPr lang="en-US" sz="2000" dirty="0"/>
              <a:t>07,111-119</a:t>
            </a:r>
          </a:p>
          <a:p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224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kış">
  <a:themeElements>
    <a:clrScheme name="Akış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Akış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kış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190</TotalTime>
  <Words>467</Words>
  <Application>Microsoft Office PowerPoint</Application>
  <PresentationFormat>Ekran Gösterisi (4:3)</PresentationFormat>
  <Paragraphs>35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10</vt:i4>
      </vt:variant>
    </vt:vector>
  </HeadingPairs>
  <TitlesOfParts>
    <vt:vector size="11" baseType="lpstr">
      <vt:lpstr>Akış</vt:lpstr>
      <vt:lpstr>ENGLISH IN THE  MARITIME</vt:lpstr>
      <vt:lpstr>PowerPoint Sunusu</vt:lpstr>
      <vt:lpstr>What is Maritime English?</vt:lpstr>
      <vt:lpstr>PowerPoint Sunusu</vt:lpstr>
      <vt:lpstr>Figure 1: Shipping Accidents from 1991 to 2000</vt:lpstr>
      <vt:lpstr>RESEARCH STUDIES</vt:lpstr>
      <vt:lpstr>PowerPoint Sunusu</vt:lpstr>
      <vt:lpstr>PowerPoint Sunusu</vt:lpstr>
      <vt:lpstr>REFERENCE LIST</vt:lpstr>
      <vt:lpstr>THANK YOU   SEDA EMANET  300440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 IN THE  MARITIME</dc:title>
  <dc:creator>User</dc:creator>
  <cp:lastModifiedBy>User</cp:lastModifiedBy>
  <cp:revision>16</cp:revision>
  <dcterms:created xsi:type="dcterms:W3CDTF">2015-05-04T17:11:34Z</dcterms:created>
  <dcterms:modified xsi:type="dcterms:W3CDTF">2015-05-22T09:40:08Z</dcterms:modified>
</cp:coreProperties>
</file>