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varScale="1">
        <p:scale>
          <a:sx n="83" d="100"/>
          <a:sy n="83" d="100"/>
        </p:scale>
        <p:origin x="-109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5/22/2015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5/22/2015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81200"/>
            <a:ext cx="5132070" cy="2209800"/>
          </a:xfrm>
        </p:spPr>
        <p:txBody>
          <a:bodyPr>
            <a:noAutofit/>
          </a:bodyPr>
          <a:lstStyle/>
          <a:p>
            <a:r>
              <a:rPr lang="tr-TR" sz="6600" dirty="0" smtClean="0"/>
              <a:t>Intercultural Competence </a:t>
            </a:r>
            <a:endParaRPr lang="tr-TR" sz="6600" dirty="0"/>
          </a:p>
        </p:txBody>
      </p:sp>
      <p:pic>
        <p:nvPicPr>
          <p:cNvPr id="1026" name="Picture 2" descr="C:\Users\bross\Desktop\Globe-webima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0090" y="152400"/>
            <a:ext cx="483577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4512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0"/>
            <a:ext cx="7772400" cy="713308"/>
          </a:xfrm>
        </p:spPr>
        <p:txBody>
          <a:bodyPr>
            <a:normAutofit fontScale="90000"/>
          </a:bodyPr>
          <a:lstStyle/>
          <a:p>
            <a:r>
              <a:rPr lang="tr-TR" dirty="0" smtClean="0"/>
              <a:t>References</a:t>
            </a:r>
            <a:endParaRPr lang="tr-TR" dirty="0"/>
          </a:p>
        </p:txBody>
      </p:sp>
      <p:sp>
        <p:nvSpPr>
          <p:cNvPr id="3" name="Subtitle 2"/>
          <p:cNvSpPr>
            <a:spLocks noGrp="1"/>
          </p:cNvSpPr>
          <p:nvPr>
            <p:ph type="subTitle" idx="1"/>
          </p:nvPr>
        </p:nvSpPr>
        <p:spPr>
          <a:xfrm>
            <a:off x="228600" y="990600"/>
            <a:ext cx="8686800" cy="5638800"/>
          </a:xfrm>
        </p:spPr>
        <p:txBody>
          <a:bodyPr>
            <a:normAutofit/>
          </a:bodyPr>
          <a:lstStyle/>
          <a:p>
            <a:pPr algn="l"/>
            <a:r>
              <a:rPr lang="en-US" sz="1800" dirty="0">
                <a:solidFill>
                  <a:schemeClr val="tx1"/>
                </a:solidFill>
              </a:rPr>
              <a:t>Deardorff, D.K.B, (2004). The Identification and Assessment of Intercultural Competence as a Student Outcome of Internationalization at Institutions of Higher Education in the United States. Raleigh, North Carolina : </a:t>
            </a:r>
            <a:r>
              <a:rPr lang="en-US" sz="1800" dirty="0" smtClean="0">
                <a:solidFill>
                  <a:schemeClr val="tx1"/>
                </a:solidFill>
              </a:rPr>
              <a:t>North </a:t>
            </a:r>
            <a:r>
              <a:rPr lang="en-US" sz="1800" dirty="0">
                <a:solidFill>
                  <a:schemeClr val="tx1"/>
                </a:solidFill>
              </a:rPr>
              <a:t>Carolina State </a:t>
            </a:r>
            <a:r>
              <a:rPr lang="en-US" sz="1800" dirty="0" smtClean="0">
                <a:solidFill>
                  <a:schemeClr val="tx1"/>
                </a:solidFill>
              </a:rPr>
              <a:t>University</a:t>
            </a:r>
            <a:endParaRPr lang="tr-TR" sz="1800" dirty="0" smtClean="0">
              <a:solidFill>
                <a:schemeClr val="tx1"/>
              </a:solidFill>
            </a:endParaRPr>
          </a:p>
          <a:p>
            <a:pPr algn="l"/>
            <a:endParaRPr lang="tr-TR" sz="1800" dirty="0" smtClean="0">
              <a:solidFill>
                <a:schemeClr val="tx1"/>
              </a:solidFill>
            </a:endParaRPr>
          </a:p>
          <a:p>
            <a:pPr algn="l"/>
            <a:r>
              <a:rPr lang="en-US" sz="1800" dirty="0" smtClean="0">
                <a:solidFill>
                  <a:schemeClr val="tx1"/>
                </a:solidFill>
              </a:rPr>
              <a:t>Bennett</a:t>
            </a:r>
            <a:r>
              <a:rPr lang="en-US" sz="1800" dirty="0">
                <a:solidFill>
                  <a:schemeClr val="tx1"/>
                </a:solidFill>
              </a:rPr>
              <a:t>, M.J. (2011). Developing Intercultural Competence : FOR INTERNATIONAL EDUCATION FACULTY AND STAFF. Portland, </a:t>
            </a:r>
            <a:r>
              <a:rPr lang="en-US" sz="1800" dirty="0" smtClean="0">
                <a:solidFill>
                  <a:schemeClr val="tx1"/>
                </a:solidFill>
              </a:rPr>
              <a:t>Oregon</a:t>
            </a:r>
            <a:endParaRPr lang="tr-TR" sz="1800" dirty="0" smtClean="0">
              <a:solidFill>
                <a:schemeClr val="tx1"/>
              </a:solidFill>
            </a:endParaRPr>
          </a:p>
          <a:p>
            <a:pPr algn="l"/>
            <a:endParaRPr lang="tr-TR" sz="1800" dirty="0" smtClean="0">
              <a:solidFill>
                <a:schemeClr val="tx1"/>
              </a:solidFill>
            </a:endParaRPr>
          </a:p>
          <a:p>
            <a:pPr algn="l"/>
            <a:r>
              <a:rPr lang="tr-TR" sz="1800" dirty="0" smtClean="0">
                <a:solidFill>
                  <a:schemeClr val="tx1"/>
                </a:solidFill>
              </a:rPr>
              <a:t>Tidwell</a:t>
            </a:r>
            <a:r>
              <a:rPr lang="tr-TR" sz="1800" dirty="0">
                <a:solidFill>
                  <a:schemeClr val="tx1"/>
                </a:solidFill>
              </a:rPr>
              <a:t>, C., (2006). Cultural Differences in Non­verbal Communication. Berrien Springs, Michigan: Andrews </a:t>
            </a:r>
            <a:r>
              <a:rPr lang="tr-TR" sz="1800" dirty="0" smtClean="0">
                <a:solidFill>
                  <a:schemeClr val="tx1"/>
                </a:solidFill>
              </a:rPr>
              <a:t>University</a:t>
            </a:r>
          </a:p>
          <a:p>
            <a:pPr algn="l"/>
            <a:endParaRPr lang="tr-TR" sz="1800" dirty="0">
              <a:solidFill>
                <a:schemeClr val="tx1"/>
              </a:solidFill>
            </a:endParaRPr>
          </a:p>
          <a:p>
            <a:pPr algn="l"/>
            <a:r>
              <a:rPr lang="tr-TR" sz="1800" dirty="0" smtClean="0">
                <a:solidFill>
                  <a:schemeClr val="tx1"/>
                </a:solidFill>
              </a:rPr>
              <a:t>Crosby</a:t>
            </a:r>
            <a:r>
              <a:rPr lang="tr-TR" sz="1800" dirty="0">
                <a:solidFill>
                  <a:schemeClr val="tx1"/>
                </a:solidFill>
              </a:rPr>
              <a:t>, A.A. (2009). Linking the Intercultural and Anti Racism Components in  Internationalization at Home: THE ENGLISH LANGUAGE SUPPORT PROGRAM AT THE QUEEN’S UNIVERSITY INTERNATIONAL CENTRE,CANADA. Canada: Queen’s University International Centre</a:t>
            </a:r>
          </a:p>
        </p:txBody>
      </p:sp>
    </p:spTree>
    <p:extLst>
      <p:ext uri="{BB962C8B-B14F-4D97-AF65-F5344CB8AC3E}">
        <p14:creationId xmlns:p14="http://schemas.microsoft.com/office/powerpoint/2010/main" val="4002928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371600"/>
            <a:ext cx="7772400" cy="1780108"/>
          </a:xfrm>
        </p:spPr>
        <p:txBody>
          <a:bodyPr>
            <a:normAutofit/>
          </a:bodyPr>
          <a:lstStyle/>
          <a:p>
            <a:r>
              <a:rPr lang="tr-TR" sz="2400" dirty="0" smtClean="0">
                <a:latin typeface="Times New Roman" pitchFamily="18" charset="0"/>
                <a:cs typeface="Times New Roman" pitchFamily="18" charset="0"/>
              </a:rPr>
              <a:t>Yagmur Kucukbekir</a:t>
            </a:r>
            <a:endParaRPr lang="tr-TR" sz="2400"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3200400"/>
            <a:ext cx="6400800" cy="1473200"/>
          </a:xfrm>
        </p:spPr>
        <p:txBody>
          <a:bodyPr>
            <a:normAutofit fontScale="47500" lnSpcReduction="20000"/>
          </a:bodyPr>
          <a:lstStyle/>
          <a:p>
            <a:r>
              <a:rPr lang="tr-TR" sz="4800" dirty="0" smtClean="0">
                <a:latin typeface="Times New Roman" pitchFamily="18" charset="0"/>
                <a:cs typeface="Times New Roman" pitchFamily="18" charset="0"/>
              </a:rPr>
              <a:t>KTU DELL</a:t>
            </a:r>
          </a:p>
          <a:p>
            <a:r>
              <a:rPr lang="tr-TR" sz="4800" dirty="0" smtClean="0">
                <a:latin typeface="Times New Roman" pitchFamily="18" charset="0"/>
                <a:cs typeface="Times New Roman" pitchFamily="18" charset="0"/>
              </a:rPr>
              <a:t>IDE 1022</a:t>
            </a:r>
          </a:p>
          <a:p>
            <a:r>
              <a:rPr lang="tr-TR" sz="4800" dirty="0" smtClean="0">
                <a:latin typeface="Times New Roman" pitchFamily="18" charset="0"/>
                <a:cs typeface="Times New Roman" pitchFamily="18" charset="0"/>
              </a:rPr>
              <a:t>Submitted to: </a:t>
            </a:r>
          </a:p>
          <a:p>
            <a:r>
              <a:rPr lang="tr-TR" sz="4800" dirty="0" smtClean="0">
                <a:latin typeface="Times New Roman" pitchFamily="18" charset="0"/>
                <a:cs typeface="Times New Roman" pitchFamily="18" charset="0"/>
              </a:rPr>
              <a:t>Asst. </a:t>
            </a:r>
            <a:r>
              <a:rPr lang="tr-TR" sz="4800" dirty="0" smtClean="0">
                <a:latin typeface="Times New Roman" pitchFamily="18" charset="0"/>
                <a:cs typeface="Times New Roman" pitchFamily="18" charset="0"/>
              </a:rPr>
              <a:t>Prof. Dr. Elif Demirel</a:t>
            </a:r>
            <a:endParaRPr lang="tr-TR" sz="4800" dirty="0">
              <a:latin typeface="Times New Roman" pitchFamily="18" charset="0"/>
              <a:cs typeface="Times New Roman" pitchFamily="18" charset="0"/>
            </a:endParaRPr>
          </a:p>
        </p:txBody>
      </p:sp>
    </p:spTree>
    <p:extLst>
      <p:ext uri="{BB962C8B-B14F-4D97-AF65-F5344CB8AC3E}">
        <p14:creationId xmlns:p14="http://schemas.microsoft.com/office/powerpoint/2010/main" val="1423812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8"/>
            <a:ext cx="8229600" cy="1490472"/>
          </a:xfrm>
        </p:spPr>
        <p:txBody>
          <a:bodyPr>
            <a:normAutofit/>
          </a:bodyPr>
          <a:lstStyle/>
          <a:p>
            <a:r>
              <a:rPr lang="en-US" sz="2000" dirty="0">
                <a:latin typeface="Times New Roman" pitchFamily="18" charset="0"/>
                <a:cs typeface="Times New Roman" pitchFamily="18" charset="0"/>
              </a:rPr>
              <a:t>. Thanks to the development of technology, the world is now a small place. For we can travel whenever </a:t>
            </a:r>
            <a:r>
              <a:rPr lang="tr-TR" sz="2000" dirty="0" smtClean="0">
                <a:latin typeface="Times New Roman" pitchFamily="18" charset="0"/>
                <a:cs typeface="Times New Roman" pitchFamily="18" charset="0"/>
              </a:rPr>
              <a:t>we </a:t>
            </a:r>
            <a:r>
              <a:rPr lang="en-US" sz="2000" dirty="0" smtClean="0">
                <a:latin typeface="Times New Roman" pitchFamily="18" charset="0"/>
                <a:cs typeface="Times New Roman" pitchFamily="18" charset="0"/>
              </a:rPr>
              <a:t>want </a:t>
            </a:r>
            <a:r>
              <a:rPr lang="en-US" sz="2000" dirty="0">
                <a:latin typeface="Times New Roman" pitchFamily="18" charset="0"/>
                <a:cs typeface="Times New Roman" pitchFamily="18" charset="0"/>
              </a:rPr>
              <a:t>and visit wherever we wish. Because travelling is easier now, being educated in another country has become a trend. </a:t>
            </a:r>
            <a:endParaRPr lang="tr-TR" sz="2000" dirty="0">
              <a:latin typeface="Times New Roman" pitchFamily="18" charset="0"/>
              <a:cs typeface="Times New Roman" pitchFamily="18" charset="0"/>
            </a:endParaRPr>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81000" y="2895600"/>
            <a:ext cx="4082343" cy="3276600"/>
          </a:xfrm>
        </p:spPr>
      </p:pic>
      <p:sp>
        <p:nvSpPr>
          <p:cNvPr id="6" name="Content Placeholder 5"/>
          <p:cNvSpPr>
            <a:spLocks noGrp="1"/>
          </p:cNvSpPr>
          <p:nvPr>
            <p:ph sz="quarter" idx="4"/>
          </p:nvPr>
        </p:nvSpPr>
        <p:spPr>
          <a:xfrm>
            <a:off x="4724400" y="2895600"/>
            <a:ext cx="4114800" cy="3124200"/>
          </a:xfrm>
        </p:spPr>
        <p:txBody>
          <a:bodyPr>
            <a:normAutofit/>
          </a:bodyPr>
          <a:lstStyle/>
          <a:p>
            <a:pPr marL="0" indent="0">
              <a:buNone/>
            </a:pPr>
            <a:r>
              <a:rPr lang="en-US" dirty="0">
                <a:solidFill>
                  <a:schemeClr val="tx1"/>
                </a:solidFill>
              </a:rPr>
              <a:t>Today, a student can get educated in any country he or she wants, with some exceptions like the countries where </a:t>
            </a:r>
            <a:r>
              <a:rPr lang="en-US" dirty="0">
                <a:solidFill>
                  <a:schemeClr val="tx1"/>
                </a:solidFill>
                <a:latin typeface="Times New Roman" pitchFamily="18" charset="0"/>
                <a:cs typeface="Times New Roman" pitchFamily="18" charset="0"/>
              </a:rPr>
              <a:t>there</a:t>
            </a:r>
            <a:r>
              <a:rPr lang="en-US" dirty="0">
                <a:solidFill>
                  <a:schemeClr val="tx1"/>
                </a:solidFill>
              </a:rPr>
              <a:t> is still war. Culture shock and such effects may happen to these students. Intercultural competence has a huge key role in getting over culture shock. </a:t>
            </a:r>
            <a:endParaRPr lang="tr-TR" dirty="0">
              <a:solidFill>
                <a:schemeClr val="tx1"/>
              </a:solidFill>
            </a:endParaRPr>
          </a:p>
        </p:txBody>
      </p:sp>
    </p:spTree>
    <p:extLst>
      <p:ext uri="{BB962C8B-B14F-4D97-AF65-F5344CB8AC3E}">
        <p14:creationId xmlns:p14="http://schemas.microsoft.com/office/powerpoint/2010/main" val="135167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0" y="2590800"/>
            <a:ext cx="4241800" cy="3450696"/>
          </a:xfrm>
        </p:spPr>
        <p:txBody>
          <a:bodyPr/>
          <a:lstStyle/>
          <a:p>
            <a:pPr marL="0" indent="0">
              <a:buNone/>
            </a:pPr>
            <a:r>
              <a:rPr lang="tr-TR" dirty="0" smtClean="0">
                <a:solidFill>
                  <a:schemeClr val="tx1"/>
                </a:solidFill>
              </a:rPr>
              <a:t>‘’</a:t>
            </a:r>
            <a:r>
              <a:rPr lang="en-US" dirty="0" smtClean="0">
                <a:solidFill>
                  <a:schemeClr val="tx1"/>
                </a:solidFill>
              </a:rPr>
              <a:t>Because </a:t>
            </a:r>
            <a:r>
              <a:rPr lang="en-US" dirty="0">
                <a:solidFill>
                  <a:schemeClr val="tx1"/>
                </a:solidFill>
              </a:rPr>
              <a:t>if we are  citizens in the modern world, we will most likely visit at least two countries in our lives. Intercultural competence is what is going to help us because it is the </a:t>
            </a:r>
            <a:r>
              <a:rPr lang="en-US" dirty="0" err="1">
                <a:solidFill>
                  <a:schemeClr val="tx1"/>
                </a:solidFill>
              </a:rPr>
              <a:t>behaviour</a:t>
            </a:r>
            <a:r>
              <a:rPr lang="en-US" dirty="0">
                <a:solidFill>
                  <a:schemeClr val="tx1"/>
                </a:solidFill>
              </a:rPr>
              <a:t> that is appropriate in intercultural </a:t>
            </a:r>
            <a:r>
              <a:rPr lang="en-US" dirty="0" smtClean="0">
                <a:solidFill>
                  <a:schemeClr val="tx1"/>
                </a:solidFill>
              </a:rPr>
              <a:t>areas</a:t>
            </a:r>
            <a:r>
              <a:rPr lang="tr-TR" dirty="0" smtClean="0">
                <a:solidFill>
                  <a:schemeClr val="tx1"/>
                </a:solidFill>
              </a:rPr>
              <a:t>’’</a:t>
            </a:r>
            <a:r>
              <a:rPr lang="en-US" dirty="0" smtClean="0">
                <a:solidFill>
                  <a:schemeClr val="tx1"/>
                </a:solidFill>
              </a:rPr>
              <a:t> </a:t>
            </a:r>
            <a:r>
              <a:rPr lang="en-US" dirty="0">
                <a:solidFill>
                  <a:schemeClr val="tx1"/>
                </a:solidFill>
              </a:rPr>
              <a:t>(Deardorff, 2006, p.4). </a:t>
            </a:r>
            <a:endParaRPr lang="tr-TR" dirty="0">
              <a:solidFill>
                <a:schemeClr val="tx1"/>
              </a:solidFill>
            </a:endParaRPr>
          </a:p>
        </p:txBody>
      </p:sp>
      <p:sp>
        <p:nvSpPr>
          <p:cNvPr id="3" name="Title 2"/>
          <p:cNvSpPr>
            <a:spLocks noGrp="1"/>
          </p:cNvSpPr>
          <p:nvPr>
            <p:ph type="title"/>
          </p:nvPr>
        </p:nvSpPr>
        <p:spPr/>
        <p:txBody>
          <a:bodyPr>
            <a:noAutofit/>
          </a:bodyPr>
          <a:lstStyle/>
          <a:p>
            <a:r>
              <a:rPr lang="en-US" sz="2400" dirty="0"/>
              <a:t>Not only students but also travellers or immigrants can face the same troubles. There has been many studies on intercultural competence, and there should be more. </a:t>
            </a:r>
            <a:endParaRPr lang="tr-TR" sz="2400" dirty="0"/>
          </a:p>
        </p:txBody>
      </p:sp>
      <p:pic>
        <p:nvPicPr>
          <p:cNvPr id="1026" name="Picture 2" descr="C:\Users\bross\Downloads\culture-language-influence-UX.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690" y="2819400"/>
            <a:ext cx="3000375" cy="332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599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5800" y="2895600"/>
            <a:ext cx="4319108" cy="3090862"/>
          </a:xfrm>
        </p:spPr>
      </p:pic>
      <p:sp>
        <p:nvSpPr>
          <p:cNvPr id="3" name="Title 2"/>
          <p:cNvSpPr>
            <a:spLocks noGrp="1"/>
          </p:cNvSpPr>
          <p:nvPr>
            <p:ph type="title"/>
          </p:nvPr>
        </p:nvSpPr>
        <p:spPr/>
        <p:txBody>
          <a:bodyPr>
            <a:normAutofit/>
          </a:bodyPr>
          <a:lstStyle/>
          <a:p>
            <a:r>
              <a:rPr lang="en-US" sz="1800" dirty="0"/>
              <a:t>There are many studies on intercultural competence such as Bennett’s Intercultural Competence: A Way to Live In Common With Others.  She stated ,‘’It is a set of cognitive, affective, and behavioral skills and characteristics that support effective and appropriate interaction in a variety of cultural context ‘’ (Bennett, 2011, p.3). </a:t>
            </a:r>
            <a:endParaRPr lang="tr-TR" sz="1800" dirty="0"/>
          </a:p>
        </p:txBody>
      </p:sp>
      <p:sp>
        <p:nvSpPr>
          <p:cNvPr id="5" name="TextBox 4"/>
          <p:cNvSpPr txBox="1"/>
          <p:nvPr/>
        </p:nvSpPr>
        <p:spPr>
          <a:xfrm>
            <a:off x="5943600" y="3048000"/>
            <a:ext cx="2514600" cy="3139321"/>
          </a:xfrm>
          <a:prstGeom prst="rect">
            <a:avLst/>
          </a:prstGeom>
          <a:noFill/>
        </p:spPr>
        <p:txBody>
          <a:bodyPr wrap="square" rtlCol="0">
            <a:spAutoFit/>
          </a:bodyPr>
          <a:lstStyle/>
          <a:p>
            <a:r>
              <a:rPr lang="en-US" dirty="0"/>
              <a:t>In her perspective, Intercultural Competence is necessary to handle domestic and global differences. However, ‘’ Cultural knowledge does not necessarily lead to competence.’’ she adds (Bennett, 2011, p.5). </a:t>
            </a:r>
            <a:endParaRPr lang="tr-TR" dirty="0"/>
          </a:p>
        </p:txBody>
      </p:sp>
    </p:spTree>
    <p:extLst>
      <p:ext uri="{BB962C8B-B14F-4D97-AF65-F5344CB8AC3E}">
        <p14:creationId xmlns:p14="http://schemas.microsoft.com/office/powerpoint/2010/main" val="3659422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In this situation, </a:t>
            </a:r>
            <a:r>
              <a:rPr lang="en-US" sz="2000" dirty="0" smtClean="0"/>
              <a:t>eve</a:t>
            </a:r>
            <a:r>
              <a:rPr lang="tr-TR" sz="2000" dirty="0"/>
              <a:t>r</a:t>
            </a:r>
            <a:r>
              <a:rPr lang="en-US" sz="2000" dirty="0" err="1" smtClean="0"/>
              <a:t>yone</a:t>
            </a:r>
            <a:r>
              <a:rPr lang="en-US" sz="2000" dirty="0" smtClean="0"/>
              <a:t> </a:t>
            </a:r>
            <a:r>
              <a:rPr lang="en-US" sz="2000" dirty="0"/>
              <a:t>should agree with </a:t>
            </a:r>
            <a:r>
              <a:rPr lang="en-US" sz="2000" dirty="0" err="1"/>
              <a:t>Mrs.Bennett</a:t>
            </a:r>
            <a:r>
              <a:rPr lang="en-US" sz="2000" dirty="0"/>
              <a:t>, because just knowing someone’s culture does not mean you are going to get what they feel or want to say. </a:t>
            </a:r>
            <a:endParaRPr lang="tr-TR" sz="2000" dirty="0"/>
          </a:p>
        </p:txBody>
      </p:sp>
      <p:sp>
        <p:nvSpPr>
          <p:cNvPr id="4" name="Content Placeholder 3"/>
          <p:cNvSpPr>
            <a:spLocks noGrp="1"/>
          </p:cNvSpPr>
          <p:nvPr>
            <p:ph sz="half" idx="2"/>
          </p:nvPr>
        </p:nvSpPr>
        <p:spPr>
          <a:xfrm>
            <a:off x="457200" y="3048000"/>
            <a:ext cx="3820055" cy="2697163"/>
          </a:xfrm>
        </p:spPr>
        <p:txBody>
          <a:bodyPr>
            <a:normAutofit fontScale="92500" lnSpcReduction="20000"/>
          </a:bodyPr>
          <a:lstStyle/>
          <a:p>
            <a:pPr marL="0" indent="0">
              <a:buNone/>
            </a:pPr>
            <a:r>
              <a:rPr lang="en-US" dirty="0" smtClean="0">
                <a:solidFill>
                  <a:schemeClr val="tx1"/>
                </a:solidFill>
              </a:rPr>
              <a:t>According </a:t>
            </a:r>
            <a:r>
              <a:rPr lang="en-US" dirty="0">
                <a:solidFill>
                  <a:schemeClr val="tx1"/>
                </a:solidFill>
              </a:rPr>
              <a:t>to her (2011) , by  interrupting our presumptions and value judgments, working on cultural modesty, trying to have multiple point of views, asking questions that are culturally appropriate, and increasing our tolerance of uncertainty, we can develop our intercultural curiosity, which has a key role on developing intercultural competence. </a:t>
            </a:r>
            <a:endParaRPr lang="tr-TR" dirty="0">
              <a:solidFill>
                <a:schemeClr val="tx1"/>
              </a:solidFill>
            </a:endParaRPr>
          </a:p>
        </p:txBody>
      </p:sp>
      <p:pic>
        <p:nvPicPr>
          <p:cNvPr id="7" name="Content Placeholder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4645024" y="2819400"/>
            <a:ext cx="4270375" cy="2920935"/>
          </a:xfrm>
        </p:spPr>
      </p:pic>
    </p:spTree>
    <p:extLst>
      <p:ext uri="{BB962C8B-B14F-4D97-AF65-F5344CB8AC3E}">
        <p14:creationId xmlns:p14="http://schemas.microsoft.com/office/powerpoint/2010/main" val="446327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Intercultural competence not only helps you deal with other cultures but also helps you </a:t>
            </a:r>
            <a:r>
              <a:rPr lang="en-US" sz="2000" dirty="0" err="1"/>
              <a:t>analyse</a:t>
            </a:r>
            <a:r>
              <a:rPr lang="en-US" sz="2000" dirty="0"/>
              <a:t> your own culture, because differences are what make something </a:t>
            </a:r>
            <a:r>
              <a:rPr lang="en-US" sz="2000" dirty="0" smtClean="0"/>
              <a:t>unique</a:t>
            </a:r>
            <a:r>
              <a:rPr lang="tr-TR" sz="2000" dirty="0" smtClean="0"/>
              <a:t>.</a:t>
            </a:r>
            <a:endParaRPr lang="tr-TR" sz="2000" dirty="0"/>
          </a:p>
        </p:txBody>
      </p:sp>
      <p:sp>
        <p:nvSpPr>
          <p:cNvPr id="3" name="Text Placeholder 2"/>
          <p:cNvSpPr>
            <a:spLocks noGrp="1"/>
          </p:cNvSpPr>
          <p:nvPr>
            <p:ph type="body" idx="1"/>
          </p:nvPr>
        </p:nvSpPr>
        <p:spPr>
          <a:xfrm>
            <a:off x="304800" y="1676400"/>
            <a:ext cx="3657600" cy="1524000"/>
          </a:xfrm>
        </p:spPr>
        <p:txBody>
          <a:bodyPr>
            <a:noAutofit/>
          </a:bodyPr>
          <a:lstStyle/>
          <a:p>
            <a:r>
              <a:rPr lang="en-US" sz="1800" dirty="0">
                <a:solidFill>
                  <a:schemeClr val="tx1"/>
                </a:solidFill>
              </a:rPr>
              <a:t>There may be many hand signs that are used in your country and are also offensive in other countries</a:t>
            </a:r>
            <a:r>
              <a:rPr lang="en-US" sz="1800" dirty="0" smtClean="0">
                <a:solidFill>
                  <a:schemeClr val="tx1"/>
                </a:solidFill>
              </a:rPr>
              <a:t>.</a:t>
            </a:r>
            <a:endParaRPr lang="tr-TR" sz="1800" dirty="0">
              <a:solidFill>
                <a:schemeClr val="tx1"/>
              </a:solidFill>
            </a:endParaRPr>
          </a:p>
        </p:txBody>
      </p:sp>
      <p:sp>
        <p:nvSpPr>
          <p:cNvPr id="4" name="Content Placeholder 3"/>
          <p:cNvSpPr>
            <a:spLocks noGrp="1"/>
          </p:cNvSpPr>
          <p:nvPr>
            <p:ph sz="half" idx="2"/>
          </p:nvPr>
        </p:nvSpPr>
        <p:spPr>
          <a:xfrm>
            <a:off x="228600" y="3733800"/>
            <a:ext cx="3820055" cy="2971800"/>
          </a:xfrm>
        </p:spPr>
        <p:txBody>
          <a:bodyPr>
            <a:normAutofit/>
          </a:bodyPr>
          <a:lstStyle/>
          <a:p>
            <a:pPr marL="0" indent="0">
              <a:buNone/>
            </a:pPr>
            <a:r>
              <a:rPr lang="en-US" dirty="0" smtClean="0"/>
              <a:t>Tidwell </a:t>
            </a:r>
            <a:r>
              <a:rPr lang="en-US" dirty="0"/>
              <a:t>(2006) , whose study is fully based on the hand gestures and their meanings in different cultures, says that a common example of this is the use of hand to point out ''come here please</a:t>
            </a:r>
            <a:r>
              <a:rPr lang="en-US" dirty="0" smtClean="0"/>
              <a:t>'‘</a:t>
            </a:r>
            <a:r>
              <a:rPr lang="tr-TR" dirty="0" smtClean="0"/>
              <a:t>.</a:t>
            </a:r>
          </a:p>
          <a:p>
            <a:pPr marL="0" indent="0">
              <a:buNone/>
            </a:pPr>
            <a:r>
              <a:rPr lang="en-US" dirty="0"/>
              <a:t>This gesture is used to beckon dogs in some cultures and is offensive</a:t>
            </a:r>
            <a:endParaRPr lang="tr-TR" dirty="0"/>
          </a:p>
        </p:txBody>
      </p:sp>
      <p:sp>
        <p:nvSpPr>
          <p:cNvPr id="5" name="Text Placeholder 4"/>
          <p:cNvSpPr>
            <a:spLocks noGrp="1"/>
          </p:cNvSpPr>
          <p:nvPr>
            <p:ph type="body" sz="quarter" idx="3"/>
          </p:nvPr>
        </p:nvSpPr>
        <p:spPr>
          <a:xfrm>
            <a:off x="4724400" y="2590800"/>
            <a:ext cx="3822192" cy="639762"/>
          </a:xfrm>
        </p:spPr>
        <p:txBody>
          <a:bodyPr>
            <a:noAutofit/>
          </a:bodyPr>
          <a:lstStyle/>
          <a:p>
            <a:r>
              <a:rPr lang="en-US" sz="1800" dirty="0"/>
              <a:t>Pointing at something is also thought to be rude in cultures like such as Asian culture, Asians usually use their whole hand to </a:t>
            </a:r>
            <a:r>
              <a:rPr lang="en-US" sz="1800" dirty="0" err="1"/>
              <a:t>idicate</a:t>
            </a:r>
            <a:r>
              <a:rPr lang="en-US" sz="1800" dirty="0"/>
              <a:t> something</a:t>
            </a:r>
            <a:endParaRPr lang="tr-TR" sz="1800" dirty="0"/>
          </a:p>
        </p:txBody>
      </p:sp>
      <p:pic>
        <p:nvPicPr>
          <p:cNvPr id="7" name="Content Placeholder 6"/>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105400" y="3505200"/>
            <a:ext cx="3124200" cy="3124200"/>
          </a:xfrm>
        </p:spPr>
      </p:pic>
    </p:spTree>
    <p:extLst>
      <p:ext uri="{BB962C8B-B14F-4D97-AF65-F5344CB8AC3E}">
        <p14:creationId xmlns:p14="http://schemas.microsoft.com/office/powerpoint/2010/main" val="187368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48690" y="1783080"/>
            <a:ext cx="7433733" cy="1972733"/>
          </a:xfrm>
        </p:spPr>
        <p:txBody>
          <a:bodyPr/>
          <a:lstStyle/>
          <a:p>
            <a:pPr marL="0" indent="0">
              <a:buNone/>
            </a:pPr>
            <a:r>
              <a:rPr lang="en-US" dirty="0"/>
              <a:t>For example, if a </a:t>
            </a:r>
            <a:r>
              <a:rPr lang="tr-TR" dirty="0" smtClean="0"/>
              <a:t>bosnian </a:t>
            </a:r>
            <a:r>
              <a:rPr lang="en-US" dirty="0" smtClean="0"/>
              <a:t>travels t</a:t>
            </a:r>
            <a:r>
              <a:rPr lang="tr-TR" dirty="0" smtClean="0"/>
              <a:t>o Serbia</a:t>
            </a:r>
            <a:r>
              <a:rPr lang="en-US" dirty="0" smtClean="0"/>
              <a:t> </a:t>
            </a:r>
            <a:r>
              <a:rPr lang="tr-TR" dirty="0" smtClean="0"/>
              <a:t>,</a:t>
            </a:r>
            <a:r>
              <a:rPr lang="en-US" dirty="0" smtClean="0"/>
              <a:t>he </a:t>
            </a:r>
            <a:r>
              <a:rPr lang="en-US" dirty="0"/>
              <a:t>or she may face difficulties. The same goes for someone who </a:t>
            </a:r>
            <a:r>
              <a:rPr lang="en-US" dirty="0" smtClean="0"/>
              <a:t>visits</a:t>
            </a:r>
            <a:r>
              <a:rPr lang="tr-TR" dirty="0"/>
              <a:t> </a:t>
            </a:r>
            <a:r>
              <a:rPr lang="tr-TR" dirty="0" smtClean="0"/>
              <a:t>Bosnia </a:t>
            </a:r>
            <a:r>
              <a:rPr lang="en-US" dirty="0" smtClean="0"/>
              <a:t>. </a:t>
            </a:r>
            <a:r>
              <a:rPr lang="en-US" dirty="0"/>
              <a:t>Both regions had fight in the past due to some religious, economical and </a:t>
            </a:r>
            <a:r>
              <a:rPr lang="en-US" dirty="0" err="1" smtClean="0"/>
              <a:t>authori</a:t>
            </a:r>
            <a:r>
              <a:rPr lang="tr-TR" dirty="0" smtClean="0"/>
              <a:t>ti</a:t>
            </a:r>
            <a:r>
              <a:rPr lang="en-US" dirty="0" err="1" smtClean="0"/>
              <a:t>cal</a:t>
            </a:r>
            <a:r>
              <a:rPr lang="en-US" dirty="0" smtClean="0"/>
              <a:t> </a:t>
            </a:r>
            <a:r>
              <a:rPr lang="en-US" dirty="0"/>
              <a:t>problems. There are still traces of the past</a:t>
            </a:r>
            <a:endParaRPr lang="tr-TR" dirty="0"/>
          </a:p>
        </p:txBody>
      </p:sp>
      <p:sp>
        <p:nvSpPr>
          <p:cNvPr id="3" name="Title 2"/>
          <p:cNvSpPr>
            <a:spLocks noGrp="1"/>
          </p:cNvSpPr>
          <p:nvPr>
            <p:ph type="title"/>
          </p:nvPr>
        </p:nvSpPr>
        <p:spPr>
          <a:xfrm>
            <a:off x="457200" y="338328"/>
            <a:ext cx="8229600" cy="1490472"/>
          </a:xfrm>
        </p:spPr>
        <p:txBody>
          <a:bodyPr>
            <a:normAutofit/>
          </a:bodyPr>
          <a:lstStyle/>
          <a:p>
            <a:r>
              <a:rPr lang="en-US" sz="2000" dirty="0"/>
              <a:t>History is another thing that can be faced when travelling abroad. Racism, unfortunately, is one of  the bitter realities of life. It is a known fact that when the time is gone, it is really gone. However, what the ancestors left in this world still has importance. </a:t>
            </a:r>
            <a:endParaRPr lang="tr-TR" sz="2000" dirty="0"/>
          </a:p>
        </p:txBody>
      </p:sp>
      <p:pic>
        <p:nvPicPr>
          <p:cNvPr id="2050" name="Picture 2" descr="C:\Users\bross\Downloads\help-bosnia-n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810000"/>
            <a:ext cx="4275137" cy="2826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2684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752600"/>
            <a:ext cx="7408333" cy="3450696"/>
          </a:xfrm>
        </p:spPr>
        <p:txBody>
          <a:bodyPr/>
          <a:lstStyle/>
          <a:p>
            <a:pPr marL="0" indent="0">
              <a:buNone/>
            </a:pPr>
            <a:r>
              <a:rPr lang="en-US" dirty="0" smtClean="0"/>
              <a:t>‘’ </a:t>
            </a:r>
            <a:r>
              <a:rPr lang="en-US" dirty="0"/>
              <a:t>Racism rears its ugly head in many forms across university campuses throughout Canada every year’’ he tells in his article (Crosby, 2009, p.3). </a:t>
            </a:r>
            <a:endParaRPr lang="tr-TR" dirty="0"/>
          </a:p>
        </p:txBody>
      </p:sp>
      <p:sp>
        <p:nvSpPr>
          <p:cNvPr id="3" name="Title 2"/>
          <p:cNvSpPr>
            <a:spLocks noGrp="1"/>
          </p:cNvSpPr>
          <p:nvPr>
            <p:ph type="title"/>
          </p:nvPr>
        </p:nvSpPr>
        <p:spPr/>
        <p:txBody>
          <a:bodyPr>
            <a:normAutofit/>
          </a:bodyPr>
          <a:lstStyle/>
          <a:p>
            <a:r>
              <a:rPr lang="en-US" sz="1600" dirty="0"/>
              <a:t>To deal with both cultural and historical matters, Intercultural Competence should be developed even more. For example, in his study about the racism in Canadian campuses, Crosby gives voice to the fact that Intercultural Competence is so important. </a:t>
            </a:r>
            <a:endParaRPr lang="tr-TR" sz="1600" dirty="0"/>
          </a:p>
        </p:txBody>
      </p:sp>
      <p:pic>
        <p:nvPicPr>
          <p:cNvPr id="3074" name="Picture 2" descr="C:\Users\bross\Downloads\racism-ruins-lives-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276600"/>
            <a:ext cx="4724400" cy="30756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236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In </a:t>
            </a:r>
            <a:r>
              <a:rPr lang="en-US" sz="1800" dirty="0"/>
              <a:t>accordance with his article, the only way to spread anti-racism is Intercultural Cross Competence. In many countries, including Canada about which Crosby wrote an article, there is racism. </a:t>
            </a:r>
            <a:r>
              <a:rPr lang="en-US" sz="1800" dirty="0" smtClean="0"/>
              <a:t>A</a:t>
            </a:r>
            <a:r>
              <a:rPr lang="tr-TR" sz="1800" dirty="0" smtClean="0"/>
              <a:t>nd</a:t>
            </a:r>
            <a:r>
              <a:rPr lang="en-US" sz="1800" dirty="0" smtClean="0"/>
              <a:t> </a:t>
            </a:r>
            <a:r>
              <a:rPr lang="en-US" sz="1800" dirty="0"/>
              <a:t>Crosby </a:t>
            </a:r>
            <a:r>
              <a:rPr lang="en-US" sz="1800" dirty="0" smtClean="0"/>
              <a:t>suggests</a:t>
            </a:r>
            <a:r>
              <a:rPr lang="tr-TR" sz="1800" dirty="0" smtClean="0"/>
              <a:t> that </a:t>
            </a:r>
            <a:r>
              <a:rPr lang="en-US" sz="1800" dirty="0" smtClean="0"/>
              <a:t>Intercultural </a:t>
            </a:r>
            <a:r>
              <a:rPr lang="en-US" sz="1800" dirty="0"/>
              <a:t>Competence should be taught more at schools  in early grades</a:t>
            </a:r>
            <a:endParaRPr lang="tr-TR" sz="1800"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828800" y="2819400"/>
            <a:ext cx="4957942" cy="3830012"/>
          </a:xfrm>
        </p:spPr>
      </p:pic>
    </p:spTree>
    <p:extLst>
      <p:ext uri="{BB962C8B-B14F-4D97-AF65-F5344CB8AC3E}">
        <p14:creationId xmlns:p14="http://schemas.microsoft.com/office/powerpoint/2010/main" val="1030273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80</TotalTime>
  <Words>860</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Waveform</vt:lpstr>
      <vt:lpstr>Intercultural Competence </vt:lpstr>
      <vt:lpstr>. Thanks to the development of technology, the world is now a small place. For we can travel whenever we want and visit wherever we wish. Because travelling is easier now, being educated in another country has become a trend. </vt:lpstr>
      <vt:lpstr>Not only students but also travellers or immigrants can face the same troubles. There has been many studies on intercultural competence, and there should be more. </vt:lpstr>
      <vt:lpstr>There are many studies on intercultural competence such as Bennett’s Intercultural Competence: A Way to Live In Common With Others.  She stated ,‘’It is a set of cognitive, affective, and behavioral skills and characteristics that support effective and appropriate interaction in a variety of cultural context ‘’ (Bennett, 2011, p.3). </vt:lpstr>
      <vt:lpstr>In this situation, everyone should agree with Mrs.Bennett, because just knowing someone’s culture does not mean you are going to get what they feel or want to say. </vt:lpstr>
      <vt:lpstr>Intercultural competence not only helps you deal with other cultures but also helps you analyse your own culture, because differences are what make something unique.</vt:lpstr>
      <vt:lpstr>History is another thing that can be faced when travelling abroad. Racism, unfortunately, is one of  the bitter realities of life. It is a known fact that when the time is gone, it is really gone. However, what the ancestors left in this world still has importance. </vt:lpstr>
      <vt:lpstr>To deal with both cultural and historical matters, Intercultural Competence should be developed even more. For example, in his study about the racism in Canadian campuses, Crosby gives voice to the fact that Intercultural Competence is so important. </vt:lpstr>
      <vt:lpstr>In accordance with his article, the only way to spread anti-racism is Intercultural Cross Competence. In many countries, including Canada about which Crosby wrote an article, there is racism. And Crosby suggests that Intercultural Competence should be taught more at schools  in early grades</vt:lpstr>
      <vt:lpstr>References</vt:lpstr>
      <vt:lpstr>Yagmur Kucukbekir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Intercultural Competence</dc:title>
  <dc:creator>bross</dc:creator>
  <cp:lastModifiedBy>bross</cp:lastModifiedBy>
  <cp:revision>10</cp:revision>
  <dcterms:created xsi:type="dcterms:W3CDTF">2006-08-16T00:00:00Z</dcterms:created>
  <dcterms:modified xsi:type="dcterms:W3CDTF">2015-05-22T12:57:36Z</dcterms:modified>
</cp:coreProperties>
</file>