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sp>
        <p:nvSpPr>
          <p:cNvPr id="8" name="7 Dikdörtgen"/>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Düz Bağlayıcı"/>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Başlık"/>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tr-TR" smtClean="0"/>
              <a:t>Asıl başlık stili için tıklatın</a:t>
            </a:r>
            <a:endParaRPr kumimoji="0" lang="en-US"/>
          </a:p>
        </p:txBody>
      </p:sp>
      <p:sp>
        <p:nvSpPr>
          <p:cNvPr id="25" name="24 Alt Başlık"/>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tr-TR" smtClean="0"/>
              <a:t>Asıl alt başlık stilini düzenlemek için tıklatın</a:t>
            </a:r>
            <a:endParaRPr kumimoji="0" lang="en-US"/>
          </a:p>
        </p:txBody>
      </p:sp>
      <p:sp>
        <p:nvSpPr>
          <p:cNvPr id="31" name="30 Veri Yer Tutucusu"/>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D9F75050-0E15-4C5B-92B0-66D068882F1F}" type="datetimeFigureOut">
              <a:rPr lang="tr-TR" smtClean="0"/>
              <a:pPr/>
              <a:t>19.10.2012</a:t>
            </a:fld>
            <a:endParaRPr lang="tr-TR"/>
          </a:p>
        </p:txBody>
      </p:sp>
      <p:sp>
        <p:nvSpPr>
          <p:cNvPr id="18" name="17 Altbilgi Yer Tutucusu"/>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tr-TR"/>
          </a:p>
        </p:txBody>
      </p:sp>
      <p:sp>
        <p:nvSpPr>
          <p:cNvPr id="29" name="28 Slayt Numarası Yer Tutucusu"/>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extLs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D9F75050-0E15-4C5B-92B0-66D068882F1F}" type="datetimeFigureOut">
              <a:rPr lang="tr-TR" smtClean="0"/>
              <a:pPr/>
              <a:t>19.10.2012</a:t>
            </a:fld>
            <a:endParaRPr lang="tr-TR"/>
          </a:p>
        </p:txBody>
      </p:sp>
      <p:sp>
        <p:nvSpPr>
          <p:cNvPr id="5" name="4 Altbilgi Yer Tutucusu"/>
          <p:cNvSpPr>
            <a:spLocks noGrp="1"/>
          </p:cNvSpPr>
          <p:nvPr>
            <p:ph type="ftr" sz="quarter" idx="11"/>
          </p:nvPr>
        </p:nvSpPr>
        <p:spPr/>
        <p:txBody>
          <a:bodyPr/>
          <a:lstStyle>
            <a:extLst/>
          </a:lstStyle>
          <a:p>
            <a:endParaRPr lang="tr-TR"/>
          </a:p>
        </p:txBody>
      </p:sp>
      <p:sp>
        <p:nvSpPr>
          <p:cNvPr id="6" name="5 Slayt Numarası Yer Tutucusu"/>
          <p:cNvSpPr>
            <a:spLocks noGrp="1"/>
          </p:cNvSpPr>
          <p:nvPr>
            <p:ph type="sldNum" sz="quarter" idx="12"/>
          </p:nvPr>
        </p:nvSpPr>
        <p:spPr/>
        <p:txBody>
          <a:bodyPr/>
          <a:lstStyle>
            <a:extLst/>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553200" y="274955"/>
            <a:ext cx="1524000" cy="5851525"/>
          </a:xfrm>
        </p:spPr>
        <p:txBody>
          <a:bodyPr vert="eaVert" anchor="t"/>
          <a:lstStyle>
            <a:extLs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274642"/>
            <a:ext cx="6019800" cy="5851525"/>
          </a:xfrm>
        </p:spPr>
        <p:txBody>
          <a:bodyPr vert="eaVert"/>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a:xfrm>
            <a:off x="4242816" y="6557946"/>
            <a:ext cx="2002464" cy="226902"/>
          </a:xfrm>
        </p:spPr>
        <p:txBody>
          <a:bodyPr/>
          <a:lstStyle>
            <a:extLst/>
          </a:lstStyle>
          <a:p>
            <a:fld id="{D9F75050-0E15-4C5B-92B0-66D068882F1F}" type="datetimeFigureOut">
              <a:rPr lang="tr-TR" smtClean="0"/>
              <a:pPr/>
              <a:t>19.10.2012</a:t>
            </a:fld>
            <a:endParaRPr lang="tr-TR"/>
          </a:p>
        </p:txBody>
      </p:sp>
      <p:sp>
        <p:nvSpPr>
          <p:cNvPr id="5" name="4 Altbilgi Yer Tutucusu"/>
          <p:cNvSpPr>
            <a:spLocks noGrp="1"/>
          </p:cNvSpPr>
          <p:nvPr>
            <p:ph type="ftr" sz="quarter" idx="11"/>
          </p:nvPr>
        </p:nvSpPr>
        <p:spPr>
          <a:xfrm>
            <a:off x="457200" y="6556248"/>
            <a:ext cx="3657600" cy="228600"/>
          </a:xfrm>
        </p:spPr>
        <p:txBody>
          <a:bodyPr/>
          <a:lstStyle>
            <a:extLst/>
          </a:lstStyle>
          <a:p>
            <a:endParaRPr lang="tr-TR"/>
          </a:p>
        </p:txBody>
      </p:sp>
      <p:sp>
        <p:nvSpPr>
          <p:cNvPr id="6" name="5 Slayt Numarası Yer Tutucusu"/>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extLst/>
          </a:lstStyle>
          <a:p>
            <a:r>
              <a:rPr kumimoji="0" lang="tr-TR" smtClean="0"/>
              <a:t>Asıl başlık stili için tıklatın</a:t>
            </a:r>
            <a:endParaRPr kumimoji="0" lang="en-US"/>
          </a:p>
        </p:txBody>
      </p:sp>
      <p:sp>
        <p:nvSpPr>
          <p:cNvPr id="3" name="2 İçerik Yer Tutucusu"/>
          <p:cNvSpPr>
            <a:spLocks noGrp="1"/>
          </p:cNvSpPr>
          <p:nvPr>
            <p:ph idx="1"/>
          </p:nvPr>
        </p:nvSpPr>
        <p:spPr/>
        <p:txBody>
          <a:bodyPr/>
          <a:lstStyle>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extLst/>
          </a:lstStyle>
          <a:p>
            <a:fld id="{D9F75050-0E15-4C5B-92B0-66D068882F1F}" type="datetimeFigureOut">
              <a:rPr lang="tr-TR" smtClean="0"/>
              <a:pPr/>
              <a:t>19.10.2012</a:t>
            </a:fld>
            <a:endParaRPr lang="tr-TR"/>
          </a:p>
        </p:txBody>
      </p:sp>
      <p:sp>
        <p:nvSpPr>
          <p:cNvPr id="5" name="4 Altbilgi Yer Tutucusu"/>
          <p:cNvSpPr>
            <a:spLocks noGrp="1"/>
          </p:cNvSpPr>
          <p:nvPr>
            <p:ph type="ftr" sz="quarter" idx="11"/>
          </p:nvPr>
        </p:nvSpPr>
        <p:spPr/>
        <p:txBody>
          <a:bodyPr/>
          <a:lstStyle>
            <a:extLst/>
          </a:lstStyle>
          <a:p>
            <a:endParaRPr lang="tr-TR"/>
          </a:p>
        </p:txBody>
      </p:sp>
      <p:sp>
        <p:nvSpPr>
          <p:cNvPr id="6" name="5 Slayt Numarası Yer Tutucusu"/>
          <p:cNvSpPr>
            <a:spLocks noGrp="1"/>
          </p:cNvSpPr>
          <p:nvPr>
            <p:ph type="sldNum" sz="quarter" idx="12"/>
          </p:nvPr>
        </p:nvSpPr>
        <p:spPr/>
        <p:txBody>
          <a:bodyPr/>
          <a:lstStyle>
            <a:extLst/>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D9F75050-0E15-4C5B-92B0-66D068882F1F}" type="datetimeFigureOut">
              <a:rPr lang="tr-TR" smtClean="0"/>
              <a:pPr/>
              <a:t>19.10.2012</a:t>
            </a:fld>
            <a:endParaRPr lang="tr-TR"/>
          </a:p>
        </p:txBody>
      </p:sp>
      <p:sp>
        <p:nvSpPr>
          <p:cNvPr id="5" name="4 Altbilgi Yer Tutucusu"/>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tr-TR"/>
          </a:p>
        </p:txBody>
      </p:sp>
      <p:sp>
        <p:nvSpPr>
          <p:cNvPr id="6" name="5 Slayt Numarası Yer Tutucusu"/>
          <p:cNvSpPr>
            <a:spLocks noGrp="1"/>
          </p:cNvSpPr>
          <p:nvPr>
            <p:ph type="sldNum" sz="quarter" idx="12"/>
          </p:nvPr>
        </p:nvSpPr>
        <p:spPr>
          <a:xfrm>
            <a:off x="6733952" y="6555112"/>
            <a:ext cx="588336" cy="228600"/>
          </a:xfrm>
        </p:spPr>
        <p:txBody>
          <a:bodyPr/>
          <a:lstStyle>
            <a:extLst/>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320040"/>
            <a:ext cx="7242048" cy="1143000"/>
          </a:xfrm>
        </p:spPr>
        <p:txBody>
          <a:bodyPr/>
          <a:lstStyle>
            <a:extLst/>
          </a:lstStyle>
          <a:p>
            <a:r>
              <a:rPr kumimoji="0" lang="tr-TR" smtClean="0"/>
              <a:t>Asıl başlık stili için tıklatın</a:t>
            </a:r>
            <a:endParaRPr kumimoji="0" lang="en-US"/>
          </a:p>
        </p:txBody>
      </p:sp>
      <p:sp>
        <p:nvSpPr>
          <p:cNvPr id="3" name="2 İçerik Yer Tutucusu"/>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extLst/>
          </a:lstStyle>
          <a:p>
            <a:fld id="{D9F75050-0E15-4C5B-92B0-66D068882F1F}" type="datetimeFigureOut">
              <a:rPr lang="tr-TR" smtClean="0"/>
              <a:pPr/>
              <a:t>19.10.2012</a:t>
            </a:fld>
            <a:endParaRPr lang="tr-TR"/>
          </a:p>
        </p:txBody>
      </p:sp>
      <p:sp>
        <p:nvSpPr>
          <p:cNvPr id="6" name="5 Altbilgi Yer Tutucusu"/>
          <p:cNvSpPr>
            <a:spLocks noGrp="1"/>
          </p:cNvSpPr>
          <p:nvPr>
            <p:ph type="ftr" sz="quarter" idx="11"/>
          </p:nvPr>
        </p:nvSpPr>
        <p:spPr/>
        <p:txBody>
          <a:bodyPr/>
          <a:lstStyle>
            <a:extLst/>
          </a:lstStyle>
          <a:p>
            <a:endParaRPr lang="tr-TR"/>
          </a:p>
        </p:txBody>
      </p:sp>
      <p:sp>
        <p:nvSpPr>
          <p:cNvPr id="7" name="6 Slayt Numarası Yer Tutucusu"/>
          <p:cNvSpPr>
            <a:spLocks noGrp="1"/>
          </p:cNvSpPr>
          <p:nvPr>
            <p:ph type="sldNum" sz="quarter" idx="12"/>
          </p:nvPr>
        </p:nvSpPr>
        <p:spPr/>
        <p:txBody>
          <a:bodyPr/>
          <a:lstStyle>
            <a:extLst/>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320040"/>
            <a:ext cx="7242048" cy="1143000"/>
          </a:xfrm>
        </p:spPr>
        <p:txBody>
          <a:bodyPr anchor="b"/>
          <a:lstStyle>
            <a:lvl1pPr>
              <a:defRPr/>
            </a:lvl1pPr>
            <a:extLst/>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extLst/>
          </a:lstStyle>
          <a:p>
            <a:fld id="{D9F75050-0E15-4C5B-92B0-66D068882F1F}" type="datetimeFigureOut">
              <a:rPr lang="tr-TR" smtClean="0"/>
              <a:pPr/>
              <a:t>19.10.2012</a:t>
            </a:fld>
            <a:endParaRPr lang="tr-TR"/>
          </a:p>
        </p:txBody>
      </p:sp>
      <p:sp>
        <p:nvSpPr>
          <p:cNvPr id="8" name="7 Altbilgi Yer Tutucusu"/>
          <p:cNvSpPr>
            <a:spLocks noGrp="1"/>
          </p:cNvSpPr>
          <p:nvPr>
            <p:ph type="ftr" sz="quarter" idx="11"/>
          </p:nvPr>
        </p:nvSpPr>
        <p:spPr/>
        <p:txBody>
          <a:bodyPr/>
          <a:lstStyle>
            <a:extLst/>
          </a:lstStyle>
          <a:p>
            <a:endParaRPr lang="tr-TR"/>
          </a:p>
        </p:txBody>
      </p:sp>
      <p:sp>
        <p:nvSpPr>
          <p:cNvPr id="9" name="8 Slayt Numarası Yer Tutucusu"/>
          <p:cNvSpPr>
            <a:spLocks noGrp="1"/>
          </p:cNvSpPr>
          <p:nvPr>
            <p:ph type="sldNum" sz="quarter" idx="12"/>
          </p:nvPr>
        </p:nvSpPr>
        <p:spPr/>
        <p:txBody>
          <a:bodyPr/>
          <a:lstStyle>
            <a:extLst/>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320040"/>
            <a:ext cx="7242048" cy="1143000"/>
          </a:xfrm>
        </p:spPr>
        <p:txBody>
          <a:bodyPr/>
          <a:lstStyle>
            <a:extLst/>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extLst/>
          </a:lstStyle>
          <a:p>
            <a:fld id="{D9F75050-0E15-4C5B-92B0-66D068882F1F}" type="datetimeFigureOut">
              <a:rPr lang="tr-TR" smtClean="0"/>
              <a:pPr/>
              <a:t>19.10.2012</a:t>
            </a:fld>
            <a:endParaRPr lang="tr-TR"/>
          </a:p>
        </p:txBody>
      </p:sp>
      <p:sp>
        <p:nvSpPr>
          <p:cNvPr id="4" name="3 Altbilgi Yer Tutucusu"/>
          <p:cNvSpPr>
            <a:spLocks noGrp="1"/>
          </p:cNvSpPr>
          <p:nvPr>
            <p:ph type="ftr" sz="quarter" idx="11"/>
          </p:nvPr>
        </p:nvSpPr>
        <p:spPr/>
        <p:txBody>
          <a:bodyPr/>
          <a:lstStyle>
            <a:extLst/>
          </a:lstStyle>
          <a:p>
            <a:endParaRPr lang="tr-TR"/>
          </a:p>
        </p:txBody>
      </p:sp>
      <p:sp>
        <p:nvSpPr>
          <p:cNvPr id="5" name="4 Slayt Numarası Yer Tutucusu"/>
          <p:cNvSpPr>
            <a:spLocks noGrp="1"/>
          </p:cNvSpPr>
          <p:nvPr>
            <p:ph type="sldNum" sz="quarter" idx="12"/>
          </p:nvPr>
        </p:nvSpPr>
        <p:spPr/>
        <p:txBody>
          <a:bodyPr/>
          <a:lstStyle>
            <a:extLst/>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lvl1pPr>
              <a:defRPr>
                <a:solidFill>
                  <a:schemeClr val="tx2"/>
                </a:solidFill>
              </a:defRPr>
            </a:lvl1pPr>
            <a:extLst/>
          </a:lstStyle>
          <a:p>
            <a:fld id="{D9F75050-0E15-4C5B-92B0-66D068882F1F}" type="datetimeFigureOut">
              <a:rPr lang="tr-TR" smtClean="0"/>
              <a:pPr/>
              <a:t>19.10.2012</a:t>
            </a:fld>
            <a:endParaRPr lang="tr-TR"/>
          </a:p>
        </p:txBody>
      </p:sp>
      <p:sp>
        <p:nvSpPr>
          <p:cNvPr id="3" name="2 Altbilgi Yer Tutucusu"/>
          <p:cNvSpPr>
            <a:spLocks noGrp="1"/>
          </p:cNvSpPr>
          <p:nvPr>
            <p:ph type="ftr" sz="quarter" idx="11"/>
          </p:nvPr>
        </p:nvSpPr>
        <p:spPr/>
        <p:txBody>
          <a:bodyPr/>
          <a:lstStyle>
            <a:lvl1pPr>
              <a:defRPr>
                <a:solidFill>
                  <a:schemeClr val="tx2"/>
                </a:solidFill>
              </a:defRPr>
            </a:lvl1pPr>
            <a:extLst/>
          </a:lstStyle>
          <a:p>
            <a:endParaRPr lang="tr-TR"/>
          </a:p>
        </p:txBody>
      </p:sp>
      <p:sp>
        <p:nvSpPr>
          <p:cNvPr id="4" name="3 Slayt Numarası Yer Tutucusu"/>
          <p:cNvSpPr>
            <a:spLocks noGrp="1"/>
          </p:cNvSpPr>
          <p:nvPr>
            <p:ph type="sldNum" sz="quarter" idx="12"/>
          </p:nvPr>
        </p:nvSpPr>
        <p:spPr/>
        <p:txBody>
          <a:bodyPr/>
          <a:lstStyle>
            <a:extLst/>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extLst/>
          </a:lstStyle>
          <a:p>
            <a:fld id="{D9F75050-0E15-4C5B-92B0-66D068882F1F}" type="datetimeFigureOut">
              <a:rPr lang="tr-TR" smtClean="0"/>
              <a:pPr/>
              <a:t>19.10.2012</a:t>
            </a:fld>
            <a:endParaRPr lang="tr-TR"/>
          </a:p>
        </p:txBody>
      </p:sp>
      <p:sp>
        <p:nvSpPr>
          <p:cNvPr id="6" name="5 Altbilgi Yer Tutucusu"/>
          <p:cNvSpPr>
            <a:spLocks noGrp="1"/>
          </p:cNvSpPr>
          <p:nvPr>
            <p:ph type="ftr" sz="quarter" idx="11"/>
          </p:nvPr>
        </p:nvSpPr>
        <p:spPr/>
        <p:txBody>
          <a:bodyPr/>
          <a:lstStyle>
            <a:extLst/>
          </a:lstStyle>
          <a:p>
            <a:endParaRPr lang="tr-TR"/>
          </a:p>
        </p:txBody>
      </p:sp>
      <p:sp>
        <p:nvSpPr>
          <p:cNvPr id="7" name="6 Slayt Numarası Yer Tutucusu"/>
          <p:cNvSpPr>
            <a:spLocks noGrp="1"/>
          </p:cNvSpPr>
          <p:nvPr>
            <p:ph type="sldNum" sz="quarter" idx="12"/>
          </p:nvPr>
        </p:nvSpPr>
        <p:spPr/>
        <p:txBody>
          <a:bodyPr/>
          <a:lstStyle>
            <a:extLst/>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8" name="7 Dikdörtgen"/>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Dikdörtgen"/>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Başlık"/>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tr-TR" smtClean="0"/>
              <a:t>Asıl başlık stili için tıklatın</a:t>
            </a:r>
            <a:endParaRPr kumimoji="0" lang="en-US" dirty="0"/>
          </a:p>
        </p:txBody>
      </p:sp>
      <p:sp>
        <p:nvSpPr>
          <p:cNvPr id="4" name="3 Metin Yer Tutucusu"/>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tr-TR" smtClean="0"/>
              <a:t>Asıl metin stillerini düzenlemek için tıklatın</a:t>
            </a:r>
          </a:p>
        </p:txBody>
      </p:sp>
      <p:sp>
        <p:nvSpPr>
          <p:cNvPr id="5" name="4 Veri Yer Tutucusu"/>
          <p:cNvSpPr>
            <a:spLocks noGrp="1"/>
          </p:cNvSpPr>
          <p:nvPr>
            <p:ph type="dt" sz="half" idx="10"/>
          </p:nvPr>
        </p:nvSpPr>
        <p:spPr/>
        <p:txBody>
          <a:bodyPr/>
          <a:lstStyle>
            <a:extLst/>
          </a:lstStyle>
          <a:p>
            <a:fld id="{D9F75050-0E15-4C5B-92B0-66D068882F1F}" type="datetimeFigureOut">
              <a:rPr lang="tr-TR" smtClean="0"/>
              <a:pPr/>
              <a:t>19.10.2012</a:t>
            </a:fld>
            <a:endParaRPr lang="tr-TR"/>
          </a:p>
        </p:txBody>
      </p:sp>
      <p:sp>
        <p:nvSpPr>
          <p:cNvPr id="6" name="5 Altbilgi Yer Tutucusu"/>
          <p:cNvSpPr>
            <a:spLocks noGrp="1"/>
          </p:cNvSpPr>
          <p:nvPr>
            <p:ph type="ftr" sz="quarter" idx="11"/>
          </p:nvPr>
        </p:nvSpPr>
        <p:spPr/>
        <p:txBody>
          <a:bodyPr/>
          <a:lstStyle>
            <a:extLst/>
          </a:lstStyle>
          <a:p>
            <a:endParaRPr lang="tr-TR"/>
          </a:p>
        </p:txBody>
      </p:sp>
      <p:sp>
        <p:nvSpPr>
          <p:cNvPr id="7" name="6 Slayt Numarası Yer Tutucusu"/>
          <p:cNvSpPr>
            <a:spLocks noGrp="1"/>
          </p:cNvSpPr>
          <p:nvPr>
            <p:ph type="sldNum" sz="quarter" idx="12"/>
          </p:nvPr>
        </p:nvSpPr>
        <p:spPr/>
        <p:txBody>
          <a:bodyPr/>
          <a:lstStyle>
            <a:extLst/>
          </a:lstStyle>
          <a:p>
            <a:fld id="{B1DEFA8C-F947-479F-BE07-76B6B3F80BF1}" type="slidenum">
              <a:rPr lang="tr-TR" smtClean="0"/>
              <a:pPr/>
              <a:t>‹#›</a:t>
            </a:fld>
            <a:endParaRPr lang="tr-TR"/>
          </a:p>
        </p:txBody>
      </p:sp>
      <p:sp>
        <p:nvSpPr>
          <p:cNvPr id="10" name="9 Resim Yer Tutucusu"/>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tr-TR" smtClean="0"/>
              <a:t>Resim eklemek için simgeyi tıklatın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9" name="8 Dikdörtgen"/>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Başlık Yer Tutucusu"/>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tr-TR" smtClean="0"/>
              <a:t>Asıl başlık stili için tıklatın</a:t>
            </a:r>
            <a:endParaRPr kumimoji="0" lang="en-US"/>
          </a:p>
        </p:txBody>
      </p:sp>
      <p:sp>
        <p:nvSpPr>
          <p:cNvPr id="31" name="30 Metin Yer Tutucusu"/>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27" name="26 Veri Yer Tutucusu"/>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D9F75050-0E15-4C5B-92B0-66D068882F1F}" type="datetimeFigureOut">
              <a:rPr lang="tr-TR" smtClean="0"/>
              <a:pPr/>
              <a:t>19.10.2012</a:t>
            </a:fld>
            <a:endParaRPr lang="tr-TR"/>
          </a:p>
        </p:txBody>
      </p:sp>
      <p:sp>
        <p:nvSpPr>
          <p:cNvPr id="4" name="3 Altbilgi Yer Tutucusu"/>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tr-TR"/>
          </a:p>
        </p:txBody>
      </p:sp>
      <p:sp>
        <p:nvSpPr>
          <p:cNvPr id="16" name="15 Slayt Numarası Yer Tutucusu"/>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homeworktips.about.com/od/satwritingsection/a/parallelism.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320040"/>
            <a:ext cx="7267604" cy="608630"/>
          </a:xfrm>
        </p:spPr>
        <p:txBody>
          <a:bodyPr>
            <a:normAutofit/>
          </a:bodyPr>
          <a:lstStyle/>
          <a:p>
            <a:r>
              <a:rPr lang="tr-TR" sz="2000" dirty="0" smtClean="0">
                <a:latin typeface="Comic Sans MS" pitchFamily="66" charset="0"/>
              </a:rPr>
              <a:t>Comma Splices</a:t>
            </a:r>
            <a:endParaRPr lang="tr-TR" sz="2000" dirty="0">
              <a:latin typeface="Comic Sans MS" pitchFamily="66" charset="0"/>
            </a:endParaRPr>
          </a:p>
        </p:txBody>
      </p:sp>
      <p:sp>
        <p:nvSpPr>
          <p:cNvPr id="3" name="2 İçerik Yer Tutucusu"/>
          <p:cNvSpPr>
            <a:spLocks noGrp="1"/>
          </p:cNvSpPr>
          <p:nvPr>
            <p:ph idx="1"/>
          </p:nvPr>
        </p:nvSpPr>
        <p:spPr>
          <a:xfrm>
            <a:off x="357158" y="1142984"/>
            <a:ext cx="7339042" cy="5312752"/>
          </a:xfrm>
        </p:spPr>
        <p:txBody>
          <a:bodyPr>
            <a:normAutofit fontScale="92500" lnSpcReduction="20000"/>
          </a:bodyPr>
          <a:lstStyle/>
          <a:p>
            <a:r>
              <a:rPr lang="tr-TR" sz="2100" dirty="0" smtClean="0">
                <a:latin typeface="Comic Sans MS" pitchFamily="66" charset="0"/>
              </a:rPr>
              <a:t>A comma splice occurs when you use a comma to join two complete sentences without placing an appropriate joining word between them. The comma just isn't strong enough to do the job of making one grammatical sentence out of two. Learn to recognize what comma splices look like, and be sure to avoid them in your essays.</a:t>
            </a:r>
            <a:r>
              <a:rPr lang="tr-TR" dirty="0" smtClean="0"/>
              <a:t/>
            </a:r>
            <a:br>
              <a:rPr lang="tr-TR" dirty="0" smtClean="0"/>
            </a:br>
            <a:r>
              <a:rPr lang="tr-TR" dirty="0" smtClean="0"/>
              <a:t>Examples:</a:t>
            </a:r>
          </a:p>
          <a:p>
            <a:pPr>
              <a:buNone/>
            </a:pPr>
            <a:r>
              <a:rPr lang="tr-TR" sz="2100" dirty="0" smtClean="0">
                <a:latin typeface="Comic Sans MS" pitchFamily="66" charset="0"/>
              </a:rPr>
              <a:t>Comma Splice: My family bakes together nearly every night, we then get to enjoy everything we make together.</a:t>
            </a:r>
          </a:p>
          <a:p>
            <a:r>
              <a:rPr lang="tr-TR" sz="2100" dirty="0" smtClean="0">
                <a:latin typeface="Comic Sans MS" pitchFamily="66" charset="0"/>
              </a:rPr>
              <a:t>Correction 1: My family bakes together nearly every night. We then get to enjoy everything we make together. </a:t>
            </a:r>
          </a:p>
          <a:p>
            <a:pPr>
              <a:buNone/>
            </a:pPr>
            <a:r>
              <a:rPr lang="tr-TR" sz="2100" dirty="0" smtClean="0">
                <a:latin typeface="Comic Sans MS" pitchFamily="66" charset="0"/>
              </a:rPr>
              <a:t>The comma splice has been corrected by breaking the sentence into two separate sentences.</a:t>
            </a:r>
          </a:p>
          <a:p>
            <a:r>
              <a:rPr lang="tr-TR" sz="2100" dirty="0" smtClean="0">
                <a:latin typeface="Comic Sans MS" pitchFamily="66" charset="0"/>
              </a:rPr>
              <a:t>Correction 2: My family bakes together nearly every night, and we then get to enjoy everything we make together. </a:t>
            </a:r>
          </a:p>
          <a:p>
            <a:pPr>
              <a:buNone/>
            </a:pPr>
            <a:r>
              <a:rPr lang="tr-TR" sz="2100" dirty="0" smtClean="0">
                <a:latin typeface="Comic Sans MS" pitchFamily="66" charset="0"/>
              </a:rPr>
              <a:t>The comma splice has been corrected by adding a coordinating conjunction and a comma.</a:t>
            </a:r>
          </a:p>
          <a:p>
            <a:r>
              <a:rPr lang="tr-TR" sz="2100" dirty="0" smtClean="0">
                <a:latin typeface="Comic Sans MS" pitchFamily="66" charset="0"/>
              </a:rPr>
              <a:t>Correction 3: </a:t>
            </a:r>
            <a:r>
              <a:rPr lang="tr-TR" sz="2100" u="sng" dirty="0" smtClean="0">
                <a:latin typeface="Comic Sans MS" pitchFamily="66" charset="0"/>
              </a:rPr>
              <a:t>After</a:t>
            </a:r>
            <a:r>
              <a:rPr lang="tr-TR" sz="2100" dirty="0" smtClean="0">
                <a:latin typeface="Comic Sans MS" pitchFamily="66" charset="0"/>
              </a:rPr>
              <a:t> my family bakes together nearly every night, we get to enjoy everything we make together. </a:t>
            </a:r>
          </a:p>
          <a:p>
            <a:endParaRPr lang="tr-T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320040"/>
            <a:ext cx="7267604" cy="608630"/>
          </a:xfrm>
        </p:spPr>
        <p:txBody>
          <a:bodyPr>
            <a:normAutofit/>
          </a:bodyPr>
          <a:lstStyle/>
          <a:p>
            <a:r>
              <a:rPr lang="tr-TR" sz="2000" dirty="0" smtClean="0">
                <a:latin typeface="Comic Sans MS" pitchFamily="66" charset="0"/>
              </a:rPr>
              <a:t>EXAMPLES :</a:t>
            </a:r>
            <a:endParaRPr lang="tr-TR" sz="2000" dirty="0"/>
          </a:p>
        </p:txBody>
      </p:sp>
      <p:sp>
        <p:nvSpPr>
          <p:cNvPr id="3" name="2 İçerik Yer Tutucusu"/>
          <p:cNvSpPr>
            <a:spLocks noGrp="1"/>
          </p:cNvSpPr>
          <p:nvPr>
            <p:ph idx="1"/>
          </p:nvPr>
        </p:nvSpPr>
        <p:spPr>
          <a:xfrm>
            <a:off x="457200" y="1071546"/>
            <a:ext cx="7239000" cy="5384190"/>
          </a:xfrm>
        </p:spPr>
        <p:txBody>
          <a:bodyPr>
            <a:normAutofit/>
          </a:bodyPr>
          <a:lstStyle/>
          <a:p>
            <a:r>
              <a:rPr lang="tr-TR" sz="1800" dirty="0" smtClean="0">
                <a:latin typeface="Comic Sans MS" pitchFamily="66" charset="0"/>
              </a:rPr>
              <a:t>The reward rests not in the task but in the play.</a:t>
            </a:r>
          </a:p>
          <a:p>
            <a:r>
              <a:rPr lang="tr-TR" sz="1800" dirty="0" smtClean="0">
                <a:latin typeface="Comic Sans MS" pitchFamily="66" charset="0"/>
              </a:rPr>
              <a:t>The reward rests not in the task but </a:t>
            </a:r>
            <a:r>
              <a:rPr lang="tr-TR" sz="1800" dirty="0" smtClean="0">
                <a:latin typeface="Comic Sans MS" pitchFamily="66" charset="0"/>
              </a:rPr>
              <a:t>in how you do it.</a:t>
            </a:r>
          </a:p>
          <a:p>
            <a:r>
              <a:rPr lang="tr-TR" sz="1800" dirty="0" smtClean="0">
                <a:latin typeface="Comic Sans MS" pitchFamily="66" charset="0"/>
              </a:rPr>
              <a:t>Whether at home or at work, he was always busy.</a:t>
            </a:r>
          </a:p>
          <a:p>
            <a:r>
              <a:rPr lang="tr-TR" sz="1800" dirty="0" smtClean="0">
                <a:latin typeface="Comic Sans MS" pitchFamily="66" charset="0"/>
              </a:rPr>
              <a:t>Whether at home </a:t>
            </a:r>
            <a:r>
              <a:rPr lang="tr-TR" sz="1800" dirty="0" smtClean="0">
                <a:latin typeface="Comic Sans MS" pitchFamily="66" charset="0"/>
              </a:rPr>
              <a:t>while he was working, </a:t>
            </a:r>
            <a:r>
              <a:rPr lang="tr-TR" sz="1800" dirty="0" smtClean="0">
                <a:latin typeface="Comic Sans MS" pitchFamily="66" charset="0"/>
              </a:rPr>
              <a:t>he was always busy</a:t>
            </a:r>
            <a:r>
              <a:rPr lang="tr-TR" sz="1800" dirty="0" smtClean="0">
                <a:latin typeface="Comic Sans MS" pitchFamily="66" charset="0"/>
              </a:rPr>
              <a:t>.</a:t>
            </a:r>
          </a:p>
          <a:p>
            <a:r>
              <a:rPr lang="tr-TR" sz="1800" dirty="0" smtClean="0">
                <a:latin typeface="Comic Sans MS" pitchFamily="66" charset="0"/>
              </a:rPr>
              <a:t>I remember Carla’s sister Morgan who had so many dreams and who saw the best in everyone.</a:t>
            </a:r>
          </a:p>
          <a:p>
            <a:r>
              <a:rPr lang="tr-TR" sz="1800" dirty="0" smtClean="0">
                <a:latin typeface="Comic Sans MS" pitchFamily="66" charset="0"/>
              </a:rPr>
              <a:t>I remember Carla’s sister Morgan who had so many dreams </a:t>
            </a:r>
            <a:r>
              <a:rPr lang="tr-TR" sz="1800" dirty="0" smtClean="0">
                <a:latin typeface="Comic Sans MS" pitchFamily="66" charset="0"/>
              </a:rPr>
              <a:t>and was trying to see good in everyone.</a:t>
            </a:r>
            <a:endParaRPr lang="tr-TR" sz="1800" dirty="0" smtClean="0">
              <a:latin typeface="Comic Sans MS" pitchFamily="66" charset="0"/>
            </a:endParaRPr>
          </a:p>
          <a:p>
            <a:endParaRPr lang="tr-TR" sz="1800" dirty="0" smtClean="0">
              <a:latin typeface="Comic Sans MS" pitchFamily="66" charset="0"/>
            </a:endParaRPr>
          </a:p>
          <a:p>
            <a:endParaRPr lang="tr-TR" sz="1800" dirty="0" smtClean="0">
              <a:latin typeface="Comic Sans MS" pitchFamily="66" charset="0"/>
            </a:endParaRPr>
          </a:p>
          <a:p>
            <a:endParaRPr lang="tr-TR" sz="1800" dirty="0">
              <a:latin typeface="Comic Sans MS" pitchFamily="66"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320040"/>
            <a:ext cx="7267604" cy="608630"/>
          </a:xfrm>
        </p:spPr>
        <p:txBody>
          <a:bodyPr>
            <a:normAutofit/>
          </a:bodyPr>
          <a:lstStyle/>
          <a:p>
            <a:r>
              <a:rPr lang="tr-TR" sz="2000" dirty="0" smtClean="0">
                <a:latin typeface="Comic Sans MS" pitchFamily="66" charset="0"/>
              </a:rPr>
              <a:t>Sentence Fragments </a:t>
            </a:r>
            <a:endParaRPr lang="tr-TR" sz="2000" dirty="0">
              <a:latin typeface="Comic Sans MS" pitchFamily="66" charset="0"/>
            </a:endParaRPr>
          </a:p>
        </p:txBody>
      </p:sp>
      <p:sp>
        <p:nvSpPr>
          <p:cNvPr id="3" name="2 İçerik Yer Tutucusu"/>
          <p:cNvSpPr>
            <a:spLocks noGrp="1"/>
          </p:cNvSpPr>
          <p:nvPr>
            <p:ph idx="1"/>
          </p:nvPr>
        </p:nvSpPr>
        <p:spPr>
          <a:xfrm>
            <a:off x="457200" y="928670"/>
            <a:ext cx="7239000" cy="5527066"/>
          </a:xfrm>
        </p:spPr>
        <p:txBody>
          <a:bodyPr>
            <a:normAutofit lnSpcReduction="10000"/>
          </a:bodyPr>
          <a:lstStyle/>
          <a:p>
            <a:r>
              <a:rPr lang="tr-TR" sz="2000" dirty="0" smtClean="0">
                <a:latin typeface="Comic Sans MS" pitchFamily="66" charset="0"/>
              </a:rPr>
              <a:t>Sentence </a:t>
            </a:r>
            <a:r>
              <a:rPr lang="tr-TR" sz="2000" dirty="0" smtClean="0">
                <a:latin typeface="Comic Sans MS" pitchFamily="66" charset="0"/>
              </a:rPr>
              <a:t>fragment EITHER lacks a crucial element, such as a subject or verb, OR it includes a subordinating conjunction. Here are examples, with suggestions for correcting the </a:t>
            </a:r>
            <a:r>
              <a:rPr lang="tr-TR" sz="2000" dirty="0" smtClean="0">
                <a:latin typeface="Comic Sans MS" pitchFamily="66" charset="0"/>
              </a:rPr>
              <a:t>errors.</a:t>
            </a:r>
            <a:r>
              <a:rPr lang="tr-TR" sz="1900" dirty="0" smtClean="0">
                <a:latin typeface="Comic Sans MS" pitchFamily="66" charset="0"/>
              </a:rPr>
              <a:t>Fragments </a:t>
            </a:r>
            <a:r>
              <a:rPr lang="tr-TR" sz="1900" dirty="0" smtClean="0">
                <a:latin typeface="Comic Sans MS" pitchFamily="66" charset="0"/>
              </a:rPr>
              <a:t>are sentences that do not have all of their parts. They lack either a subject or a predicate. There are other improper sentences that are missing words, or have the wrong form of a verb, but these are not </a:t>
            </a:r>
            <a:r>
              <a:rPr lang="tr-TR" sz="1900" dirty="0" smtClean="0">
                <a:latin typeface="Comic Sans MS" pitchFamily="66" charset="0"/>
              </a:rPr>
              <a:t>fragments.</a:t>
            </a:r>
            <a:endParaRPr lang="tr-TR" sz="2000" dirty="0" smtClean="0"/>
          </a:p>
          <a:p>
            <a:r>
              <a:rPr lang="tr-TR" sz="2000" dirty="0" smtClean="0">
                <a:latin typeface="Comic Sans MS" pitchFamily="66" charset="0"/>
              </a:rPr>
              <a:t>EXAMPLES :</a:t>
            </a:r>
          </a:p>
          <a:p>
            <a:r>
              <a:rPr lang="tr-TR" sz="1800" dirty="0" smtClean="0">
                <a:latin typeface="Comic Sans MS" pitchFamily="66" charset="0"/>
              </a:rPr>
              <a:t>Helena's car being the only one that could carry all of our equipment</a:t>
            </a:r>
            <a:r>
              <a:rPr lang="tr-TR" sz="1800" dirty="0" smtClean="0">
                <a:latin typeface="Comic Sans MS" pitchFamily="66" charset="0"/>
              </a:rPr>
              <a:t>.</a:t>
            </a:r>
          </a:p>
          <a:p>
            <a:r>
              <a:rPr lang="tr-TR" sz="1800" dirty="0" smtClean="0">
                <a:latin typeface="Comic Sans MS" pitchFamily="66" charset="0"/>
              </a:rPr>
              <a:t>Helen's car </a:t>
            </a:r>
            <a:r>
              <a:rPr lang="tr-TR" sz="1800" i="1" dirty="0" smtClean="0">
                <a:latin typeface="Comic Sans MS" pitchFamily="66" charset="0"/>
              </a:rPr>
              <a:t>was</a:t>
            </a:r>
            <a:r>
              <a:rPr lang="tr-TR" sz="1800" dirty="0" smtClean="0">
                <a:latin typeface="Comic Sans MS" pitchFamily="66" charset="0"/>
              </a:rPr>
              <a:t> the only one that could carry all of our </a:t>
            </a:r>
            <a:r>
              <a:rPr lang="tr-TR" sz="1800" dirty="0" smtClean="0">
                <a:latin typeface="Comic Sans MS" pitchFamily="66" charset="0"/>
              </a:rPr>
              <a:t>equipment</a:t>
            </a:r>
          </a:p>
          <a:p>
            <a:r>
              <a:rPr lang="tr-TR" sz="1800" dirty="0" smtClean="0">
                <a:latin typeface="Comic Sans MS" pitchFamily="66" charset="0"/>
              </a:rPr>
              <a:t>Going with our biology teacher to visit the marine aquarium research lab.</a:t>
            </a:r>
          </a:p>
          <a:p>
            <a:r>
              <a:rPr lang="tr-TR" sz="1800" i="1" dirty="0" smtClean="0">
                <a:latin typeface="Comic Sans MS" pitchFamily="66" charset="0"/>
              </a:rPr>
              <a:t>We </a:t>
            </a:r>
            <a:r>
              <a:rPr lang="tr-TR" sz="1800" i="1" dirty="0" smtClean="0">
                <a:latin typeface="Comic Sans MS" pitchFamily="66" charset="0"/>
              </a:rPr>
              <a:t>are</a:t>
            </a:r>
            <a:r>
              <a:rPr lang="tr-TR" sz="1800" dirty="0" smtClean="0">
                <a:latin typeface="Comic Sans MS" pitchFamily="66" charset="0"/>
              </a:rPr>
              <a:t> going with our biology teacher to visit the marine aquarium research lab. </a:t>
            </a:r>
          </a:p>
          <a:p>
            <a:r>
              <a:rPr lang="tr-TR" sz="1800" dirty="0" smtClean="0">
                <a:latin typeface="Comic Sans MS" pitchFamily="66" charset="0"/>
              </a:rPr>
              <a:t>Alice is busy tonight. Working on her French essay</a:t>
            </a:r>
            <a:r>
              <a:rPr lang="tr-TR" sz="1800" dirty="0" smtClean="0">
                <a:latin typeface="Comic Sans MS" pitchFamily="66" charset="0"/>
              </a:rPr>
              <a:t>.</a:t>
            </a:r>
          </a:p>
          <a:p>
            <a:r>
              <a:rPr lang="tr-TR" sz="1800" dirty="0" smtClean="0">
                <a:latin typeface="Comic Sans MS" pitchFamily="66" charset="0"/>
              </a:rPr>
              <a:t>Alice is busy tonight, working on her French essay</a:t>
            </a:r>
            <a:r>
              <a:rPr lang="tr-TR" sz="1800" dirty="0" smtClean="0">
                <a:latin typeface="Comic Sans MS" pitchFamily="66" charset="0"/>
              </a:rPr>
              <a:t>.</a:t>
            </a:r>
            <a:endParaRPr lang="tr-TR" sz="1800" dirty="0">
              <a:latin typeface="Comic Sans MS" pitchFamily="66"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320040"/>
            <a:ext cx="7267604" cy="608630"/>
          </a:xfrm>
        </p:spPr>
        <p:txBody>
          <a:bodyPr>
            <a:normAutofit fontScale="90000"/>
          </a:bodyPr>
          <a:lstStyle/>
          <a:p>
            <a:r>
              <a:rPr lang="tr-TR" sz="2000" dirty="0" smtClean="0">
                <a:latin typeface="Comic Sans MS" pitchFamily="66" charset="0"/>
              </a:rPr>
              <a:t>EXAMPLES :</a:t>
            </a:r>
            <a:br>
              <a:rPr lang="tr-TR" sz="2000" dirty="0" smtClean="0">
                <a:latin typeface="Comic Sans MS" pitchFamily="66" charset="0"/>
              </a:rPr>
            </a:br>
            <a:endParaRPr lang="tr-TR" sz="2000" dirty="0">
              <a:latin typeface="Comic Sans MS" pitchFamily="66" charset="0"/>
            </a:endParaRPr>
          </a:p>
        </p:txBody>
      </p:sp>
      <p:sp>
        <p:nvSpPr>
          <p:cNvPr id="3" name="2 İçerik Yer Tutucusu"/>
          <p:cNvSpPr>
            <a:spLocks noGrp="1"/>
          </p:cNvSpPr>
          <p:nvPr>
            <p:ph idx="1"/>
          </p:nvPr>
        </p:nvSpPr>
        <p:spPr>
          <a:xfrm>
            <a:off x="457200" y="785794"/>
            <a:ext cx="7239000" cy="5669942"/>
          </a:xfrm>
        </p:spPr>
        <p:txBody>
          <a:bodyPr>
            <a:normAutofit lnSpcReduction="10000"/>
          </a:bodyPr>
          <a:lstStyle/>
          <a:p>
            <a:r>
              <a:rPr lang="tr-TR" sz="1800" dirty="0" smtClean="0">
                <a:latin typeface="Comic Sans MS" pitchFamily="66" charset="0"/>
              </a:rPr>
              <a:t>Purdue offers many majors in engineering. Such as electrical, chemical, and industrial engineering. </a:t>
            </a:r>
            <a:endParaRPr lang="tr-TR" sz="1800" dirty="0" smtClean="0">
              <a:latin typeface="Comic Sans MS" pitchFamily="66" charset="0"/>
            </a:endParaRPr>
          </a:p>
          <a:p>
            <a:r>
              <a:rPr lang="tr-TR" sz="1800" dirty="0" smtClean="0">
                <a:latin typeface="Comic Sans MS" pitchFamily="66" charset="0"/>
              </a:rPr>
              <a:t>Purdue </a:t>
            </a:r>
            <a:r>
              <a:rPr lang="tr-TR" sz="1800" dirty="0" smtClean="0">
                <a:latin typeface="Comic Sans MS" pitchFamily="66" charset="0"/>
              </a:rPr>
              <a:t>offers many majors in engineering</a:t>
            </a:r>
            <a:r>
              <a:rPr lang="tr-TR" sz="1800" b="1" dirty="0" smtClean="0">
                <a:latin typeface="Comic Sans MS" pitchFamily="66" charset="0"/>
              </a:rPr>
              <a:t>, s</a:t>
            </a:r>
            <a:r>
              <a:rPr lang="tr-TR" sz="1800" dirty="0" smtClean="0">
                <a:latin typeface="Comic Sans MS" pitchFamily="66" charset="0"/>
              </a:rPr>
              <a:t>uch as electrical, chemical, and industrial engineering. </a:t>
            </a:r>
            <a:endParaRPr lang="tr-TR" sz="1800" dirty="0" smtClean="0">
              <a:latin typeface="Comic Sans MS" pitchFamily="66" charset="0"/>
            </a:endParaRPr>
          </a:p>
          <a:p>
            <a:r>
              <a:rPr lang="tr-TR" sz="1800" dirty="0" smtClean="0">
                <a:latin typeface="Comic Sans MS" pitchFamily="66" charset="0"/>
              </a:rPr>
              <a:t>Coach Dietz exemplified this behavior by walking off the field in the middle of a game. Leaving her team at a time when we needed </a:t>
            </a:r>
            <a:r>
              <a:rPr lang="tr-TR" sz="1800" dirty="0" smtClean="0">
                <a:latin typeface="Comic Sans MS" pitchFamily="66" charset="0"/>
              </a:rPr>
              <a:t>her.</a:t>
            </a:r>
          </a:p>
          <a:p>
            <a:r>
              <a:rPr lang="tr-TR" sz="1800" dirty="0" smtClean="0">
                <a:latin typeface="Comic Sans MS" pitchFamily="66" charset="0"/>
              </a:rPr>
              <a:t>Coach </a:t>
            </a:r>
            <a:r>
              <a:rPr lang="tr-TR" sz="1800" dirty="0" smtClean="0">
                <a:latin typeface="Comic Sans MS" pitchFamily="66" charset="0"/>
              </a:rPr>
              <a:t>Dietz exemplified this behavior by walking off the field in the middle of a game</a:t>
            </a:r>
            <a:r>
              <a:rPr lang="tr-TR" sz="1800" b="1" dirty="0" smtClean="0">
                <a:latin typeface="Comic Sans MS" pitchFamily="66" charset="0"/>
              </a:rPr>
              <a:t>, l</a:t>
            </a:r>
            <a:r>
              <a:rPr lang="tr-TR" sz="1800" dirty="0" smtClean="0">
                <a:latin typeface="Comic Sans MS" pitchFamily="66" charset="0"/>
              </a:rPr>
              <a:t>eaving her team at a time when we needed her. </a:t>
            </a:r>
            <a:endParaRPr lang="tr-TR" sz="1800" dirty="0" smtClean="0">
              <a:latin typeface="Comic Sans MS" pitchFamily="66" charset="0"/>
            </a:endParaRPr>
          </a:p>
          <a:p>
            <a:r>
              <a:rPr lang="tr-TR" sz="1800" dirty="0" smtClean="0">
                <a:latin typeface="Comic Sans MS" pitchFamily="66" charset="0"/>
              </a:rPr>
              <a:t>I </a:t>
            </a:r>
            <a:r>
              <a:rPr lang="tr-TR" sz="1800" dirty="0" smtClean="0">
                <a:latin typeface="Comic Sans MS" pitchFamily="66" charset="0"/>
              </a:rPr>
              <a:t>need to find a new roommate. Because the one I have now isn't working out too well. </a:t>
            </a:r>
            <a:endParaRPr lang="tr-TR" sz="1800" dirty="0" smtClean="0">
              <a:latin typeface="Comic Sans MS" pitchFamily="66" charset="0"/>
            </a:endParaRPr>
          </a:p>
          <a:p>
            <a:r>
              <a:rPr lang="tr-TR" sz="1800" dirty="0" smtClean="0">
                <a:latin typeface="Comic Sans MS" pitchFamily="66" charset="0"/>
              </a:rPr>
              <a:t>I </a:t>
            </a:r>
            <a:r>
              <a:rPr lang="tr-TR" sz="1800" dirty="0" smtClean="0">
                <a:latin typeface="Comic Sans MS" pitchFamily="66" charset="0"/>
              </a:rPr>
              <a:t>need to find a new roommate </a:t>
            </a:r>
            <a:r>
              <a:rPr lang="tr-TR" sz="1800" b="1" dirty="0" smtClean="0">
                <a:latin typeface="Comic Sans MS" pitchFamily="66" charset="0"/>
              </a:rPr>
              <a:t>b</a:t>
            </a:r>
            <a:r>
              <a:rPr lang="tr-TR" sz="1800" dirty="0" smtClean="0">
                <a:latin typeface="Comic Sans MS" pitchFamily="66" charset="0"/>
              </a:rPr>
              <a:t>ecause the one I have now isn't working out too well. </a:t>
            </a:r>
            <a:endParaRPr lang="tr-TR" sz="1800" dirty="0" smtClean="0">
              <a:latin typeface="Comic Sans MS" pitchFamily="66" charset="0"/>
            </a:endParaRPr>
          </a:p>
          <a:p>
            <a:r>
              <a:rPr lang="tr-TR" sz="1800" dirty="0" smtClean="0">
                <a:latin typeface="Comic Sans MS" pitchFamily="66" charset="0"/>
              </a:rPr>
              <a:t>The </a:t>
            </a:r>
            <a:r>
              <a:rPr lang="tr-TR" sz="1800" dirty="0" smtClean="0">
                <a:latin typeface="Comic Sans MS" pitchFamily="66" charset="0"/>
              </a:rPr>
              <a:t>current city policy on housing is incomplete as it stands. Which is why we believe the proposed amendments should be passed. </a:t>
            </a:r>
            <a:endParaRPr lang="tr-TR" sz="1800" dirty="0" smtClean="0">
              <a:latin typeface="Comic Sans MS" pitchFamily="66" charset="0"/>
            </a:endParaRPr>
          </a:p>
          <a:p>
            <a:r>
              <a:rPr lang="tr-TR" sz="1800" b="1" dirty="0" smtClean="0">
                <a:latin typeface="Comic Sans MS" pitchFamily="66" charset="0"/>
              </a:rPr>
              <a:t>Because </a:t>
            </a:r>
            <a:r>
              <a:rPr lang="tr-TR" sz="1800" b="1" dirty="0" smtClean="0">
                <a:latin typeface="Comic Sans MS" pitchFamily="66" charset="0"/>
              </a:rPr>
              <a:t>t</a:t>
            </a:r>
            <a:r>
              <a:rPr lang="tr-TR" sz="1800" dirty="0" smtClean="0">
                <a:latin typeface="Comic Sans MS" pitchFamily="66" charset="0"/>
              </a:rPr>
              <a:t>he current city policy on housing is incomplete as it stands, we believe the proposed amendments should be passed. </a:t>
            </a:r>
            <a:br>
              <a:rPr lang="tr-TR" sz="1800" dirty="0" smtClean="0">
                <a:latin typeface="Comic Sans MS" pitchFamily="66" charset="0"/>
              </a:rPr>
            </a:br>
            <a:endParaRPr lang="tr-TR" sz="1800" dirty="0">
              <a:latin typeface="Comic Sans MS" pitchFamily="66"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320040"/>
            <a:ext cx="7267604" cy="608630"/>
          </a:xfrm>
        </p:spPr>
        <p:txBody>
          <a:bodyPr>
            <a:normAutofit/>
          </a:bodyPr>
          <a:lstStyle/>
          <a:p>
            <a:r>
              <a:rPr lang="tr-TR" sz="2000" dirty="0" smtClean="0">
                <a:latin typeface="Comic Sans MS" pitchFamily="66" charset="0"/>
              </a:rPr>
              <a:t>EXAMPLES :</a:t>
            </a:r>
            <a:endParaRPr lang="tr-TR" sz="2000" dirty="0"/>
          </a:p>
        </p:txBody>
      </p:sp>
      <p:sp>
        <p:nvSpPr>
          <p:cNvPr id="3" name="2 İçerik Yer Tutucusu"/>
          <p:cNvSpPr>
            <a:spLocks noGrp="1"/>
          </p:cNvSpPr>
          <p:nvPr>
            <p:ph idx="1"/>
          </p:nvPr>
        </p:nvSpPr>
        <p:spPr>
          <a:xfrm>
            <a:off x="457200" y="928670"/>
            <a:ext cx="7239000" cy="5527066"/>
          </a:xfrm>
        </p:spPr>
        <p:txBody>
          <a:bodyPr/>
          <a:lstStyle/>
          <a:p>
            <a:r>
              <a:rPr lang="tr-TR" sz="1800" dirty="0" smtClean="0">
                <a:latin typeface="Comic Sans MS" pitchFamily="66" charset="0"/>
              </a:rPr>
              <a:t>A story with deep thoughts and emotions. </a:t>
            </a:r>
            <a:endParaRPr lang="tr-TR" sz="1800" dirty="0" smtClean="0">
              <a:latin typeface="Comic Sans MS" pitchFamily="66" charset="0"/>
            </a:endParaRPr>
          </a:p>
          <a:p>
            <a:r>
              <a:rPr lang="tr-TR" sz="1800" dirty="0" smtClean="0">
                <a:latin typeface="Comic Sans MS" pitchFamily="66" charset="0"/>
              </a:rPr>
              <a:t>She told a story with deep thoughts and emotions. </a:t>
            </a:r>
            <a:endParaRPr lang="tr-TR" sz="1800" dirty="0" smtClean="0">
              <a:latin typeface="Comic Sans MS" pitchFamily="66" charset="0"/>
            </a:endParaRPr>
          </a:p>
          <a:p>
            <a:r>
              <a:rPr lang="tr-TR" sz="1800" dirty="0" smtClean="0">
                <a:latin typeface="Comic Sans MS" pitchFamily="66" charset="0"/>
              </a:rPr>
              <a:t>Toys of all kinds thrown everywhere. </a:t>
            </a:r>
            <a:endParaRPr lang="tr-TR" sz="1800" dirty="0" smtClean="0">
              <a:latin typeface="Comic Sans MS" pitchFamily="66" charset="0"/>
            </a:endParaRPr>
          </a:p>
          <a:p>
            <a:r>
              <a:rPr lang="tr-TR" sz="1800" dirty="0" smtClean="0">
                <a:latin typeface="Comic Sans MS" pitchFamily="66" charset="0"/>
              </a:rPr>
              <a:t>They found toys of all kinds thrown everywhere </a:t>
            </a:r>
            <a:r>
              <a:rPr lang="tr-TR" sz="1800" dirty="0" smtClean="0">
                <a:latin typeface="Comic Sans MS" pitchFamily="66" charset="0"/>
              </a:rPr>
              <a:t>.</a:t>
            </a:r>
          </a:p>
          <a:p>
            <a:r>
              <a:rPr lang="tr-TR" sz="1800" dirty="0" smtClean="0">
                <a:latin typeface="Comic Sans MS" pitchFamily="66" charset="0"/>
              </a:rPr>
              <a:t>A record of accomplishment beginning when you were first hired. </a:t>
            </a:r>
            <a:endParaRPr lang="tr-TR" sz="1800" dirty="0" smtClean="0">
              <a:latin typeface="Comic Sans MS" pitchFamily="66" charset="0"/>
            </a:endParaRPr>
          </a:p>
          <a:p>
            <a:r>
              <a:rPr lang="tr-TR" sz="1800" dirty="0" smtClean="0">
                <a:latin typeface="Comic Sans MS" pitchFamily="66" charset="0"/>
              </a:rPr>
              <a:t>I've noticed a record of accomplishment beginning when you were first hired </a:t>
            </a:r>
            <a:r>
              <a:rPr lang="tr-TR" dirty="0" smtClean="0"/>
              <a:t/>
            </a:r>
            <a:br>
              <a:rPr lang="tr-TR" dirty="0" smtClean="0"/>
            </a:br>
            <a:endParaRPr lang="tr-T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pPr algn="l"/>
            <a:r>
              <a:rPr lang="tr-TR" sz="2400" dirty="0" smtClean="0">
                <a:latin typeface="Comic Sans MS" pitchFamily="66" charset="0"/>
              </a:rPr>
              <a:t>Name: fatmanur taşdelen </a:t>
            </a:r>
            <a:br>
              <a:rPr lang="tr-TR" sz="2400" dirty="0" smtClean="0">
                <a:latin typeface="Comic Sans MS" pitchFamily="66" charset="0"/>
              </a:rPr>
            </a:br>
            <a:r>
              <a:rPr lang="tr-TR" sz="2400" dirty="0" smtClean="0">
                <a:latin typeface="Comic Sans MS" pitchFamily="66" charset="0"/>
              </a:rPr>
              <a:t>no:265568</a:t>
            </a:r>
            <a:br>
              <a:rPr lang="tr-TR" sz="2400" dirty="0" smtClean="0">
                <a:latin typeface="Comic Sans MS" pitchFamily="66" charset="0"/>
              </a:rPr>
            </a:br>
            <a:r>
              <a:rPr lang="tr-TR" sz="2400" dirty="0" smtClean="0">
                <a:latin typeface="Comic Sans MS" pitchFamily="66" charset="0"/>
              </a:rPr>
              <a:t>subject: comman sentence errors</a:t>
            </a:r>
            <a:endParaRPr lang="tr-TR" sz="2400" dirty="0">
              <a:latin typeface="Comic Sans MS" pitchFamily="66" charset="0"/>
            </a:endParaRPr>
          </a:p>
        </p:txBody>
      </p:sp>
      <p:sp>
        <p:nvSpPr>
          <p:cNvPr id="3" name="2 Alt Başlık"/>
          <p:cNvSpPr>
            <a:spLocks noGrp="1"/>
          </p:cNvSpPr>
          <p:nvPr>
            <p:ph type="subTitle" idx="1"/>
          </p:nvPr>
        </p:nvSpPr>
        <p:spPr>
          <a:xfrm>
            <a:off x="3354442" y="4000504"/>
            <a:ext cx="5114778" cy="640608"/>
          </a:xfrm>
        </p:spPr>
        <p:txBody>
          <a:bodyPr>
            <a:normAutofit lnSpcReduction="10000"/>
          </a:bodyPr>
          <a:lstStyle/>
          <a:p>
            <a:pPr algn="l"/>
            <a:r>
              <a:rPr lang="tr-TR" dirty="0" smtClean="0"/>
              <a:t>OUT OF CLASS ASSIGNMENT FOR WEEK 4-1ST YEAR WRITING CLASS</a:t>
            </a:r>
            <a:endParaRPr lang="tr-T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320040"/>
            <a:ext cx="7267604" cy="537192"/>
          </a:xfrm>
        </p:spPr>
        <p:txBody>
          <a:bodyPr>
            <a:normAutofit/>
          </a:bodyPr>
          <a:lstStyle/>
          <a:p>
            <a:r>
              <a:rPr lang="tr-TR" sz="2000" dirty="0" smtClean="0">
                <a:latin typeface="Comic Sans MS" pitchFamily="66" charset="0"/>
              </a:rPr>
              <a:t>Examples:</a:t>
            </a:r>
            <a:endParaRPr lang="tr-TR" sz="2000" dirty="0">
              <a:latin typeface="Comic Sans MS" pitchFamily="66" charset="0"/>
            </a:endParaRPr>
          </a:p>
        </p:txBody>
      </p:sp>
      <p:sp>
        <p:nvSpPr>
          <p:cNvPr id="3" name="2 İçerik Yer Tutucusu"/>
          <p:cNvSpPr>
            <a:spLocks noGrp="1"/>
          </p:cNvSpPr>
          <p:nvPr>
            <p:ph idx="1"/>
          </p:nvPr>
        </p:nvSpPr>
        <p:spPr>
          <a:xfrm>
            <a:off x="457200" y="1000108"/>
            <a:ext cx="7239000" cy="5455628"/>
          </a:xfrm>
        </p:spPr>
        <p:txBody>
          <a:bodyPr>
            <a:normAutofit/>
          </a:bodyPr>
          <a:lstStyle/>
          <a:p>
            <a:r>
              <a:rPr lang="tr-TR" sz="1800" dirty="0" smtClean="0">
                <a:latin typeface="Comic Sans MS" pitchFamily="66" charset="0"/>
              </a:rPr>
              <a:t>I didn’t like the movie, it was way too long.</a:t>
            </a:r>
          </a:p>
          <a:p>
            <a:r>
              <a:rPr lang="tr-TR" sz="1800" i="1" dirty="0" smtClean="0">
                <a:latin typeface="Comic Sans MS" pitchFamily="66" charset="0"/>
              </a:rPr>
              <a:t>I didn’t like the movie, it was way too long</a:t>
            </a:r>
            <a:r>
              <a:rPr lang="tr-TR" sz="1800" dirty="0" smtClean="0">
                <a:latin typeface="Comic Sans MS" pitchFamily="66" charset="0"/>
              </a:rPr>
              <a:t>. Possible revision 1: I didn’t like the movie. It was way too long. Possible revision 2: I didn’t like the movie because it was way too long.</a:t>
            </a:r>
            <a:endParaRPr lang="tr-TR" sz="1800" dirty="0" smtClean="0"/>
          </a:p>
          <a:p>
            <a:r>
              <a:rPr lang="tr-TR" sz="1800" dirty="0" smtClean="0">
                <a:latin typeface="Comic Sans MS" pitchFamily="66" charset="0"/>
              </a:rPr>
              <a:t>She and Jerry are getting married in the fall, they didn’t want a summer wedding.</a:t>
            </a:r>
          </a:p>
          <a:p>
            <a:r>
              <a:rPr lang="tr-TR" sz="1800" i="1" dirty="0" smtClean="0">
                <a:latin typeface="Comic Sans MS" pitchFamily="66" charset="0"/>
              </a:rPr>
              <a:t>She and Jerry are getting married in the fall, they didn’t want a summer wedding</a:t>
            </a:r>
            <a:r>
              <a:rPr lang="tr-TR" sz="1800" dirty="0" smtClean="0">
                <a:latin typeface="Comic Sans MS" pitchFamily="66" charset="0"/>
              </a:rPr>
              <a:t>. Possible revision 1: Because they didn’t want a summer wedding, she and jerry are getting married in the fall. Possible revision 2: She and Jerry didn’t want a summer wedding, so they are getting married in the fall. </a:t>
            </a:r>
            <a:endParaRPr lang="tr-TR" sz="1800" dirty="0" smtClean="0"/>
          </a:p>
          <a:p>
            <a:r>
              <a:rPr lang="tr-TR" sz="1800" dirty="0" smtClean="0">
                <a:latin typeface="Comic Sans MS" pitchFamily="66" charset="0"/>
              </a:rPr>
              <a:t>My favorite bands are all really loud, playing loud music is good for stress relief.</a:t>
            </a:r>
          </a:p>
          <a:p>
            <a:r>
              <a:rPr lang="tr-TR" sz="1800" i="1" dirty="0" smtClean="0">
                <a:latin typeface="Comic Sans MS" pitchFamily="66" charset="0"/>
              </a:rPr>
              <a:t>My favorite bands are all really loud, playing loud music is good for stress relief</a:t>
            </a:r>
            <a:r>
              <a:rPr lang="tr-TR" sz="1800" dirty="0" smtClean="0">
                <a:latin typeface="Comic Sans MS" pitchFamily="66" charset="0"/>
              </a:rPr>
              <a:t>. Possible revision 1: My favorite bands are all really loud; playing loud music is good for stress relief. Possible revision 2: My favorite bands are all really loud because playing loud music is good for stress relief.</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320040"/>
            <a:ext cx="7267604" cy="537192"/>
          </a:xfrm>
        </p:spPr>
        <p:txBody>
          <a:bodyPr>
            <a:normAutofit/>
          </a:bodyPr>
          <a:lstStyle/>
          <a:p>
            <a:r>
              <a:rPr lang="tr-TR" sz="2000" dirty="0" smtClean="0">
                <a:latin typeface="Comic Sans MS" pitchFamily="66" charset="0"/>
              </a:rPr>
              <a:t>Examples:</a:t>
            </a:r>
            <a:endParaRPr lang="tr-TR" sz="2000" dirty="0"/>
          </a:p>
        </p:txBody>
      </p:sp>
      <p:sp>
        <p:nvSpPr>
          <p:cNvPr id="3" name="2 İçerik Yer Tutucusu"/>
          <p:cNvSpPr>
            <a:spLocks noGrp="1"/>
          </p:cNvSpPr>
          <p:nvPr>
            <p:ph idx="1"/>
          </p:nvPr>
        </p:nvSpPr>
        <p:spPr>
          <a:xfrm>
            <a:off x="457200" y="857232"/>
            <a:ext cx="7239000" cy="5598504"/>
          </a:xfrm>
        </p:spPr>
        <p:txBody>
          <a:bodyPr>
            <a:normAutofit/>
          </a:bodyPr>
          <a:lstStyle/>
          <a:p>
            <a:r>
              <a:rPr lang="tr-TR" sz="1800" dirty="0" smtClean="0">
                <a:latin typeface="Comic Sans MS" pitchFamily="66" charset="0"/>
              </a:rPr>
              <a:t>Fanning the slice of pizza with a napkin, Jolene waited for it to cool, she had already burned the roof of her mouth with the fried cheese sticks.</a:t>
            </a:r>
          </a:p>
          <a:p>
            <a:r>
              <a:rPr lang="tr-TR" sz="1800" dirty="0" smtClean="0">
                <a:latin typeface="Comic Sans MS" pitchFamily="66" charset="0"/>
              </a:rPr>
              <a:t>Fanning the slice of pizza with a napkin, Jolene waited for it to cool, for she had already burned the roof of her mouth with the fried cheese sticks.</a:t>
            </a:r>
          </a:p>
          <a:p>
            <a:r>
              <a:rPr lang="tr-TR" sz="1800" i="1" dirty="0" smtClean="0">
                <a:latin typeface="Comic Sans MS" pitchFamily="66" charset="0"/>
              </a:rPr>
              <a:t>It is nearly half past five. We cannot reach town before dark.</a:t>
            </a:r>
          </a:p>
          <a:p>
            <a:r>
              <a:rPr lang="tr-TR" sz="1800" i="1" dirty="0" smtClean="0">
                <a:latin typeface="Comic Sans MS" pitchFamily="66" charset="0"/>
              </a:rPr>
              <a:t>It is nearly half past five, so we cannot reach town before dark.</a:t>
            </a:r>
          </a:p>
          <a:p>
            <a:r>
              <a:rPr lang="tr-TR" sz="1800" dirty="0" smtClean="0">
                <a:latin typeface="Comic Sans MS" pitchFamily="66" charset="0"/>
              </a:rPr>
              <a:t>I got up late this morning, I didn't have time for breakfast.</a:t>
            </a:r>
          </a:p>
          <a:p>
            <a:r>
              <a:rPr lang="tr-TR" sz="1800" dirty="0" smtClean="0">
                <a:latin typeface="Comic Sans MS" pitchFamily="66" charset="0"/>
              </a:rPr>
              <a:t>I got up late this morning, and I didn't have time for breakfast.</a:t>
            </a:r>
          </a:p>
          <a:p>
            <a:r>
              <a:rPr lang="tr-TR" sz="1900" dirty="0" smtClean="0">
                <a:latin typeface="Comic Sans MS" pitchFamily="66" charset="0"/>
              </a:rPr>
              <a:t>Entrepreneurship is the study of small businesses, college students are embracing it enthusiastically.</a:t>
            </a:r>
          </a:p>
          <a:p>
            <a:r>
              <a:rPr lang="tr-TR" sz="1800" dirty="0" smtClean="0">
                <a:latin typeface="Comic Sans MS" pitchFamily="66" charset="0"/>
              </a:rPr>
              <a:t>Entrepreneurship is the study of small businesses. College students are embracing it enthusiastically.</a:t>
            </a:r>
            <a:r>
              <a:rPr lang="tr-TR" sz="1800" dirty="0" smtClean="0"/>
              <a:t/>
            </a:r>
            <a:br>
              <a:rPr lang="tr-TR" sz="1800" dirty="0" smtClean="0"/>
            </a:br>
            <a:endParaRPr lang="tr-TR" sz="1800" dirty="0" smtClean="0"/>
          </a:p>
          <a:p>
            <a:endParaRPr lang="tr-TR" sz="1800" dirty="0">
              <a:latin typeface="Comic Sans MS"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320040"/>
            <a:ext cx="7267604" cy="608630"/>
          </a:xfrm>
        </p:spPr>
        <p:txBody>
          <a:bodyPr>
            <a:normAutofit/>
          </a:bodyPr>
          <a:lstStyle/>
          <a:p>
            <a:r>
              <a:rPr lang="tr-TR" sz="2000" dirty="0" smtClean="0">
                <a:latin typeface="Comic Sans MS" pitchFamily="66" charset="0"/>
              </a:rPr>
              <a:t>Examples:</a:t>
            </a:r>
            <a:endParaRPr lang="tr-TR" sz="2000" dirty="0"/>
          </a:p>
        </p:txBody>
      </p:sp>
      <p:sp>
        <p:nvSpPr>
          <p:cNvPr id="3" name="2 İçerik Yer Tutucusu"/>
          <p:cNvSpPr>
            <a:spLocks noGrp="1"/>
          </p:cNvSpPr>
          <p:nvPr>
            <p:ph idx="1"/>
          </p:nvPr>
        </p:nvSpPr>
        <p:spPr>
          <a:xfrm>
            <a:off x="457200" y="928670"/>
            <a:ext cx="7239000" cy="5527066"/>
          </a:xfrm>
        </p:spPr>
        <p:txBody>
          <a:bodyPr>
            <a:normAutofit/>
          </a:bodyPr>
          <a:lstStyle/>
          <a:p>
            <a:r>
              <a:rPr lang="tr-TR" sz="1800" dirty="0" smtClean="0">
                <a:latin typeface="Comic Sans MS" pitchFamily="66" charset="0"/>
              </a:rPr>
              <a:t>My father is chairman of the Committee on Foreign Relations, he also heads the Warrant Commission.</a:t>
            </a:r>
          </a:p>
          <a:p>
            <a:r>
              <a:rPr lang="tr-TR" sz="1800" dirty="0" smtClean="0">
                <a:latin typeface="Comic Sans MS" pitchFamily="66" charset="0"/>
              </a:rPr>
              <a:t>My father is chairman of the committee on Foreign Relations; he also heads the Warrant Commission.</a:t>
            </a:r>
          </a:p>
          <a:p>
            <a:r>
              <a:rPr lang="tr-TR" sz="1800" dirty="0" smtClean="0">
                <a:latin typeface="Comic Sans MS" pitchFamily="66" charset="0"/>
              </a:rPr>
              <a:t>All over the country, people sell products over the Internet, these people are making impressive profits.</a:t>
            </a:r>
          </a:p>
          <a:p>
            <a:r>
              <a:rPr lang="tr-TR" sz="1800" dirty="0" smtClean="0">
                <a:latin typeface="Comic Sans MS" pitchFamily="66" charset="0"/>
              </a:rPr>
              <a:t>All over the country, people sell products over the Internet. These people are making impressive profits.</a:t>
            </a:r>
            <a:endParaRPr lang="tr-TR" sz="1800" dirty="0">
              <a:latin typeface="Comic Sans MS" pitchFamily="66"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320040"/>
            <a:ext cx="7267604" cy="608630"/>
          </a:xfrm>
        </p:spPr>
        <p:txBody>
          <a:bodyPr>
            <a:normAutofit/>
          </a:bodyPr>
          <a:lstStyle/>
          <a:p>
            <a:r>
              <a:rPr lang="tr-TR" sz="2000" dirty="0" smtClean="0">
                <a:latin typeface="Comic Sans MS" pitchFamily="66" charset="0"/>
              </a:rPr>
              <a:t>Run-on Sentences</a:t>
            </a:r>
            <a:endParaRPr lang="tr-TR" sz="2000" dirty="0">
              <a:latin typeface="Comic Sans MS" pitchFamily="66" charset="0"/>
            </a:endParaRPr>
          </a:p>
        </p:txBody>
      </p:sp>
      <p:sp>
        <p:nvSpPr>
          <p:cNvPr id="3" name="2 İçerik Yer Tutucusu"/>
          <p:cNvSpPr>
            <a:spLocks noGrp="1"/>
          </p:cNvSpPr>
          <p:nvPr>
            <p:ph idx="1"/>
          </p:nvPr>
        </p:nvSpPr>
        <p:spPr>
          <a:xfrm>
            <a:off x="457200" y="928670"/>
            <a:ext cx="7239000" cy="5527066"/>
          </a:xfrm>
        </p:spPr>
        <p:txBody>
          <a:bodyPr>
            <a:normAutofit fontScale="92500" lnSpcReduction="10000"/>
          </a:bodyPr>
          <a:lstStyle/>
          <a:p>
            <a:r>
              <a:rPr lang="tr-TR" sz="1800" dirty="0" smtClean="0">
                <a:latin typeface="Comic Sans MS" pitchFamily="66" charset="0"/>
              </a:rPr>
              <a:t>A </a:t>
            </a:r>
            <a:r>
              <a:rPr lang="tr-TR" sz="1800" b="1" dirty="0" smtClean="0">
                <a:latin typeface="Comic Sans MS" pitchFamily="66" charset="0"/>
              </a:rPr>
              <a:t>run-on sentence</a:t>
            </a:r>
            <a:r>
              <a:rPr lang="tr-TR" sz="1800" dirty="0" smtClean="0">
                <a:latin typeface="Comic Sans MS" pitchFamily="66" charset="0"/>
              </a:rPr>
              <a:t> is a sentence in which two or more independent clauses(i.e., complete sentences) are joined without appropriate punctuation or conjunction. It is generally considered a stylistic error, though it is occasionally used in literature and may be used as a rhetorical device. An example of a run-on is a comma splice, in which two independent clauses are joined with a comma without an accompanying coordinating conjunction.Some prescriptivistsexclude comma splices from the definition of a run-on sentence,but this does not imply that they consider comma splices to be acceptable.</a:t>
            </a:r>
          </a:p>
          <a:p>
            <a:pPr>
              <a:buNone/>
            </a:pPr>
            <a:r>
              <a:rPr lang="tr-TR" sz="1800" dirty="0" smtClean="0">
                <a:latin typeface="Comic Sans MS" pitchFamily="66" charset="0"/>
              </a:rPr>
              <a:t>EXAMPLES:</a:t>
            </a:r>
          </a:p>
          <a:p>
            <a:pPr>
              <a:buNone/>
            </a:pPr>
            <a:r>
              <a:rPr lang="tr-TR" sz="1800" dirty="0" smtClean="0"/>
              <a:t>We were really busy at the restaurant tonight. </a:t>
            </a:r>
            <a:r>
              <a:rPr lang="tr-TR" sz="1800" i="1" dirty="0" smtClean="0"/>
              <a:t>I waited tables straight through from 3:30 to 11:30 I never sat down for even one break</a:t>
            </a:r>
            <a:r>
              <a:rPr lang="tr-TR" sz="1800" dirty="0" smtClean="0"/>
              <a:t>. (I waited tables straight through from 3:30 to 11:30, and I never sat down for even one break.)</a:t>
            </a:r>
          </a:p>
          <a:p>
            <a:pPr>
              <a:buNone/>
            </a:pPr>
            <a:r>
              <a:rPr lang="tr-TR" sz="1800" dirty="0" smtClean="0"/>
              <a:t>My dog had to go to the vet today. She cried and cried when they clipped her toenails, but then she was fine when they gave her a shot!</a:t>
            </a:r>
          </a:p>
          <a:p>
            <a:pPr>
              <a:buNone/>
            </a:pPr>
            <a:r>
              <a:rPr lang="tr-TR" sz="1800" i="1" dirty="0" smtClean="0"/>
              <a:t>The book we had to read for class was really long my teacher doesn’t seem to understand that we have other classes to read for too</a:t>
            </a:r>
            <a:r>
              <a:rPr lang="tr-TR" sz="1800" dirty="0" smtClean="0"/>
              <a:t>. (The book we had to read for class was really long. My teacher doesn’t seem to understand that we have other classes to read for too.)</a:t>
            </a:r>
          </a:p>
          <a:p>
            <a:pPr>
              <a:buNone/>
            </a:pPr>
            <a:endParaRPr lang="tr-TR" sz="1800" dirty="0">
              <a:latin typeface="Comic Sans MS" pitchFamily="66"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320040"/>
            <a:ext cx="7267604" cy="608630"/>
          </a:xfrm>
        </p:spPr>
        <p:txBody>
          <a:bodyPr>
            <a:normAutofit/>
          </a:bodyPr>
          <a:lstStyle/>
          <a:p>
            <a:r>
              <a:rPr lang="tr-TR" sz="2000" dirty="0" smtClean="0">
                <a:latin typeface="Comic Sans MS" pitchFamily="66" charset="0"/>
              </a:rPr>
              <a:t>Examples:</a:t>
            </a:r>
            <a:endParaRPr lang="tr-TR" sz="2000" dirty="0"/>
          </a:p>
        </p:txBody>
      </p:sp>
      <p:sp>
        <p:nvSpPr>
          <p:cNvPr id="3" name="2 İçerik Yer Tutucusu"/>
          <p:cNvSpPr>
            <a:spLocks noGrp="1"/>
          </p:cNvSpPr>
          <p:nvPr>
            <p:ph idx="1"/>
          </p:nvPr>
        </p:nvSpPr>
        <p:spPr>
          <a:xfrm>
            <a:off x="457200" y="1000108"/>
            <a:ext cx="7239000" cy="5455628"/>
          </a:xfrm>
        </p:spPr>
        <p:txBody>
          <a:bodyPr>
            <a:normAutofit/>
          </a:bodyPr>
          <a:lstStyle/>
          <a:p>
            <a:r>
              <a:rPr lang="tr-TR" sz="1800" dirty="0" smtClean="0">
                <a:latin typeface="Comic Sans MS" pitchFamily="66" charset="0"/>
              </a:rPr>
              <a:t>Judy leads a charmed life she never seems to have a serious accident.</a:t>
            </a:r>
          </a:p>
          <a:p>
            <a:r>
              <a:rPr lang="tr-TR" sz="1800" dirty="0" smtClean="0">
                <a:latin typeface="Comic Sans MS" pitchFamily="66" charset="0"/>
              </a:rPr>
              <a:t>Judy leads a charmed life ;she never seems to have a serious accident.</a:t>
            </a:r>
          </a:p>
          <a:p>
            <a:r>
              <a:rPr lang="tr-TR" sz="1800" dirty="0" smtClean="0">
                <a:latin typeface="Comic Sans MS" pitchFamily="66" charset="0"/>
              </a:rPr>
              <a:t>The airport is about to shut down because of the snow and if the plane doesn't land soon it will have to go on to Boston.</a:t>
            </a:r>
          </a:p>
          <a:p>
            <a:r>
              <a:rPr lang="tr-TR" sz="1800" dirty="0" smtClean="0">
                <a:latin typeface="Comic Sans MS" pitchFamily="66" charset="0"/>
              </a:rPr>
              <a:t>The airport is about to shut down because of the snow ,and if the plane doesn't land soon it will have to go on to Boston.</a:t>
            </a:r>
          </a:p>
          <a:p>
            <a:r>
              <a:rPr lang="tr-TR" sz="1800" dirty="0" smtClean="0">
                <a:latin typeface="Comic Sans MS" pitchFamily="66" charset="0"/>
              </a:rPr>
              <a:t>The show begins at 7:30 make sure you're there before 7:15</a:t>
            </a:r>
          </a:p>
          <a:p>
            <a:r>
              <a:rPr lang="tr-TR" sz="1800" dirty="0" smtClean="0">
                <a:latin typeface="Comic Sans MS" pitchFamily="66" charset="0"/>
              </a:rPr>
              <a:t>The show begins at 7:30 .Make sure you're there before 7:15</a:t>
            </a:r>
          </a:p>
          <a:p>
            <a:r>
              <a:rPr lang="tr-TR" sz="1800" dirty="0" smtClean="0">
                <a:latin typeface="Comic Sans MS" pitchFamily="66" charset="0"/>
              </a:rPr>
              <a:t>Marcellino always knew his way around the woods this is something he could always depend on. </a:t>
            </a:r>
          </a:p>
          <a:p>
            <a:r>
              <a:rPr lang="tr-TR" sz="1800" dirty="0" smtClean="0">
                <a:latin typeface="Comic Sans MS" pitchFamily="66" charset="0"/>
              </a:rPr>
              <a:t>Marcellino always knew his way around the woods; this is something he could always depend on. </a:t>
            </a:r>
          </a:p>
          <a:p>
            <a:pPr>
              <a:buNone/>
            </a:pPr>
            <a:endParaRPr lang="tr-TR" sz="1800" dirty="0">
              <a:latin typeface="Comic Sans MS" pitchFamily="66"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320040"/>
            <a:ext cx="7267604" cy="608630"/>
          </a:xfrm>
        </p:spPr>
        <p:txBody>
          <a:bodyPr>
            <a:normAutofit/>
          </a:bodyPr>
          <a:lstStyle/>
          <a:p>
            <a:r>
              <a:rPr lang="tr-TR" sz="2000" dirty="0" smtClean="0">
                <a:latin typeface="Comic Sans MS" pitchFamily="66" charset="0"/>
              </a:rPr>
              <a:t>Examples:</a:t>
            </a:r>
            <a:endParaRPr lang="tr-TR" sz="2000" dirty="0"/>
          </a:p>
        </p:txBody>
      </p:sp>
      <p:sp>
        <p:nvSpPr>
          <p:cNvPr id="3" name="2 İçerik Yer Tutucusu"/>
          <p:cNvSpPr>
            <a:spLocks noGrp="1"/>
          </p:cNvSpPr>
          <p:nvPr>
            <p:ph idx="1"/>
          </p:nvPr>
        </p:nvSpPr>
        <p:spPr>
          <a:xfrm>
            <a:off x="457200" y="1000108"/>
            <a:ext cx="7239000" cy="5455628"/>
          </a:xfrm>
        </p:spPr>
        <p:txBody>
          <a:bodyPr>
            <a:normAutofit/>
          </a:bodyPr>
          <a:lstStyle/>
          <a:p>
            <a:pPr>
              <a:buNone/>
            </a:pPr>
            <a:r>
              <a:rPr lang="tr-TR" sz="1800" dirty="0" smtClean="0">
                <a:latin typeface="Comic Sans MS" pitchFamily="66" charset="0"/>
              </a:rPr>
              <a:t>I went to school in Ankara it is the capital of Turkey.</a:t>
            </a:r>
          </a:p>
          <a:p>
            <a:pPr>
              <a:buNone/>
            </a:pPr>
            <a:r>
              <a:rPr lang="tr-TR" sz="1800" dirty="0" smtClean="0">
                <a:latin typeface="Comic Sans MS" pitchFamily="66" charset="0"/>
              </a:rPr>
              <a:t>I went to school in Ankara. It is the capital of Turkey</a:t>
            </a:r>
          </a:p>
          <a:p>
            <a:pPr>
              <a:buNone/>
            </a:pPr>
            <a:endParaRPr lang="tr-TR" sz="1800" dirty="0" smtClean="0"/>
          </a:p>
          <a:p>
            <a:pPr>
              <a:buNone/>
            </a:pPr>
            <a:r>
              <a:rPr lang="tr-TR" sz="1800" dirty="0" smtClean="0">
                <a:latin typeface="Comic Sans MS" pitchFamily="66" charset="0"/>
              </a:rPr>
              <a:t>Mr. Baker used to teach arts in Memorial High School I used to be a student there.</a:t>
            </a:r>
          </a:p>
          <a:p>
            <a:pPr>
              <a:buNone/>
            </a:pPr>
            <a:r>
              <a:rPr lang="tr-TR" sz="1800" dirty="0" smtClean="0">
                <a:latin typeface="Comic Sans MS" pitchFamily="66" charset="0"/>
              </a:rPr>
              <a:t>Mr. Baker used to teach arts in memorial High School, where I used to be a student.</a:t>
            </a:r>
          </a:p>
          <a:p>
            <a:pPr>
              <a:buNone/>
            </a:pPr>
            <a:r>
              <a:rPr lang="tr-TR" sz="1800" dirty="0" smtClean="0">
                <a:latin typeface="Comic Sans MS" pitchFamily="66" charset="0"/>
              </a:rPr>
              <a:t>Corruption, which is widespread in Turkey, is something most of the people complain about.</a:t>
            </a:r>
          </a:p>
          <a:p>
            <a:pPr>
              <a:buNone/>
            </a:pPr>
            <a:r>
              <a:rPr lang="tr-TR" sz="1800" dirty="0" smtClean="0">
                <a:latin typeface="Comic Sans MS" pitchFamily="66" charset="0"/>
              </a:rPr>
              <a:t>Corruption is widespread in Turkey is something most of the people complain about.</a:t>
            </a:r>
          </a:p>
          <a:p>
            <a:pPr>
              <a:buNone/>
            </a:pPr>
            <a:endParaRPr lang="tr-TR" sz="1800" dirty="0">
              <a:latin typeface="Comic Sans MS" pitchFamily="66"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357158" y="285728"/>
            <a:ext cx="7267604" cy="608630"/>
          </a:xfrm>
          <a:ln>
            <a:solidFill>
              <a:schemeClr val="tx1"/>
            </a:solidFill>
          </a:ln>
        </p:spPr>
        <p:txBody>
          <a:bodyPr>
            <a:normAutofit/>
          </a:bodyPr>
          <a:lstStyle/>
          <a:p>
            <a:r>
              <a:rPr lang="tr-TR" sz="2000" b="0" dirty="0" smtClean="0">
                <a:latin typeface="Comic Sans MS" pitchFamily="66" charset="0"/>
                <a:hlinkClick r:id="rId2"/>
              </a:rPr>
              <a:t>Sentences That Are Not Parallel</a:t>
            </a:r>
            <a:endParaRPr lang="tr-TR" sz="2000" b="0" dirty="0">
              <a:latin typeface="Comic Sans MS" pitchFamily="66" charset="0"/>
            </a:endParaRPr>
          </a:p>
        </p:txBody>
      </p:sp>
      <p:sp>
        <p:nvSpPr>
          <p:cNvPr id="3" name="2 İçerik Yer Tutucusu"/>
          <p:cNvSpPr>
            <a:spLocks noGrp="1"/>
          </p:cNvSpPr>
          <p:nvPr>
            <p:ph idx="1"/>
          </p:nvPr>
        </p:nvSpPr>
        <p:spPr>
          <a:xfrm>
            <a:off x="457200" y="1000108"/>
            <a:ext cx="7239000" cy="5455628"/>
          </a:xfrm>
        </p:spPr>
        <p:txBody>
          <a:bodyPr>
            <a:normAutofit lnSpcReduction="10000"/>
          </a:bodyPr>
          <a:lstStyle/>
          <a:p>
            <a:r>
              <a:rPr lang="tr-TR" sz="1800" dirty="0" smtClean="0">
                <a:latin typeface="Comic Sans MS" pitchFamily="66" charset="0"/>
              </a:rPr>
              <a:t>One portion of the SAT writing test requires students to find and improve poorly-written sentences. It’s important for students to know what problems appear frequently within these sentences, in order to improve their chances of scoring well. One common sentence problem involves non-parallel </a:t>
            </a:r>
            <a:r>
              <a:rPr lang="tr-TR" sz="1800" dirty="0" smtClean="0">
                <a:latin typeface="Comic Sans MS" pitchFamily="66" charset="0"/>
              </a:rPr>
              <a:t>structure.</a:t>
            </a:r>
            <a:r>
              <a:rPr lang="tr-TR" sz="1800" dirty="0" smtClean="0"/>
              <a:t> </a:t>
            </a:r>
            <a:r>
              <a:rPr lang="tr-TR" sz="1800" dirty="0" smtClean="0">
                <a:latin typeface="Comic Sans MS" pitchFamily="66" charset="0"/>
              </a:rPr>
              <a:t>Parallelism concerns the balance of a sentence, or the similarity of words, phrases, or clauses in a list or series. Sound complicated? It’s not, really. </a:t>
            </a:r>
            <a:endParaRPr lang="tr-TR" sz="1800" dirty="0" smtClean="0">
              <a:latin typeface="Comic Sans MS" pitchFamily="66" charset="0"/>
            </a:endParaRPr>
          </a:p>
          <a:p>
            <a:r>
              <a:rPr lang="tr-TR" sz="1800" dirty="0" smtClean="0">
                <a:latin typeface="Comic Sans MS" pitchFamily="66" charset="0"/>
              </a:rPr>
              <a:t>EXAMPLES :</a:t>
            </a:r>
          </a:p>
          <a:p>
            <a:r>
              <a:rPr lang="tr-TR" sz="1800" b="1" dirty="0" smtClean="0">
                <a:latin typeface="Comic Sans MS" pitchFamily="66" charset="0"/>
              </a:rPr>
              <a:t>Incorrect:</a:t>
            </a:r>
            <a:r>
              <a:rPr lang="tr-TR" sz="1800" dirty="0" smtClean="0">
                <a:latin typeface="Comic Sans MS" pitchFamily="66" charset="0"/>
              </a:rPr>
              <a:t> The candidate’s goals include winning the election, a health program, and </a:t>
            </a:r>
            <a:r>
              <a:rPr lang="tr-TR" sz="1800" dirty="0" smtClean="0">
                <a:latin typeface="Comic Sans MS" pitchFamily="66" charset="0"/>
              </a:rPr>
              <a:t>education.</a:t>
            </a:r>
          </a:p>
          <a:p>
            <a:r>
              <a:rPr lang="tr-TR" sz="1800" b="1" dirty="0" smtClean="0">
                <a:latin typeface="Comic Sans MS" pitchFamily="66" charset="0"/>
              </a:rPr>
              <a:t>Revised</a:t>
            </a:r>
            <a:r>
              <a:rPr lang="tr-TR" sz="1800" b="1" dirty="0" smtClean="0">
                <a:latin typeface="Comic Sans MS" pitchFamily="66" charset="0"/>
              </a:rPr>
              <a:t>:</a:t>
            </a:r>
            <a:r>
              <a:rPr lang="tr-TR" sz="1800" dirty="0" smtClean="0">
                <a:latin typeface="Comic Sans MS" pitchFamily="66" charset="0"/>
              </a:rPr>
              <a:t> The candidate’s goals include winning the election, enacting a national health program, and improving the educational </a:t>
            </a:r>
            <a:r>
              <a:rPr lang="tr-TR" sz="1800" dirty="0" smtClean="0">
                <a:latin typeface="Comic Sans MS" pitchFamily="66" charset="0"/>
              </a:rPr>
              <a:t>system.</a:t>
            </a:r>
          </a:p>
          <a:p>
            <a:r>
              <a:rPr lang="tr-TR" sz="1800" b="1" dirty="0" smtClean="0">
                <a:latin typeface="Comic Sans MS" pitchFamily="66" charset="0"/>
              </a:rPr>
              <a:t>Incorrect</a:t>
            </a:r>
            <a:r>
              <a:rPr lang="tr-TR" sz="1800" b="1" dirty="0" smtClean="0">
                <a:latin typeface="Comic Sans MS" pitchFamily="66" charset="0"/>
              </a:rPr>
              <a:t>:</a:t>
            </a:r>
            <a:r>
              <a:rPr lang="tr-TR" sz="1800" dirty="0" smtClean="0">
                <a:latin typeface="Comic Sans MS" pitchFamily="66" charset="0"/>
              </a:rPr>
              <a:t> Some critics are not so much opposed to capital punishment as postponing it for so </a:t>
            </a:r>
            <a:r>
              <a:rPr lang="tr-TR" sz="1800" dirty="0" smtClean="0">
                <a:latin typeface="Comic Sans MS" pitchFamily="66" charset="0"/>
              </a:rPr>
              <a:t>long.</a:t>
            </a:r>
          </a:p>
          <a:p>
            <a:r>
              <a:rPr lang="tr-TR" sz="1800" b="1" dirty="0" smtClean="0">
                <a:latin typeface="Comic Sans MS" pitchFamily="66" charset="0"/>
              </a:rPr>
              <a:t>Revised</a:t>
            </a:r>
            <a:r>
              <a:rPr lang="tr-TR" sz="1800" b="1" dirty="0" smtClean="0">
                <a:latin typeface="Comic Sans MS" pitchFamily="66" charset="0"/>
              </a:rPr>
              <a:t>:</a:t>
            </a:r>
            <a:r>
              <a:rPr lang="tr-TR" sz="1800" dirty="0" smtClean="0">
                <a:latin typeface="Comic Sans MS" pitchFamily="66" charset="0"/>
              </a:rPr>
              <a:t> Some critics are not so much opposed to sentencing convicts to capital punishment as they are to postponing executions for so long.</a:t>
            </a:r>
          </a:p>
          <a:p>
            <a:endParaRPr lang="tr-TR" sz="1800" dirty="0">
              <a:latin typeface="Comic Sans MS" pitchFamily="66"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00034" y="320040"/>
            <a:ext cx="7196166" cy="608630"/>
          </a:xfrm>
        </p:spPr>
        <p:txBody>
          <a:bodyPr>
            <a:normAutofit/>
          </a:bodyPr>
          <a:lstStyle/>
          <a:p>
            <a:r>
              <a:rPr lang="tr-TR" sz="2000" dirty="0" smtClean="0">
                <a:latin typeface="Comic Sans MS" pitchFamily="66" charset="0"/>
              </a:rPr>
              <a:t>EXAMPLES :</a:t>
            </a:r>
            <a:endParaRPr lang="tr-TR" sz="2000" dirty="0">
              <a:latin typeface="Comic Sans MS" pitchFamily="66" charset="0"/>
            </a:endParaRPr>
          </a:p>
        </p:txBody>
      </p:sp>
      <p:sp>
        <p:nvSpPr>
          <p:cNvPr id="3" name="2 İçerik Yer Tutucusu"/>
          <p:cNvSpPr>
            <a:spLocks noGrp="1"/>
          </p:cNvSpPr>
          <p:nvPr>
            <p:ph idx="1"/>
          </p:nvPr>
        </p:nvSpPr>
        <p:spPr>
          <a:xfrm>
            <a:off x="457200" y="1000108"/>
            <a:ext cx="7239000" cy="5455628"/>
          </a:xfrm>
        </p:spPr>
        <p:txBody>
          <a:bodyPr/>
          <a:lstStyle/>
          <a:p>
            <a:r>
              <a:rPr lang="tr-TR" sz="1800" i="1" dirty="0" smtClean="0">
                <a:latin typeface="Comic Sans MS" pitchFamily="66" charset="0"/>
              </a:rPr>
              <a:t>Bethany enjoys baking cakes, cookies, and </a:t>
            </a:r>
            <a:r>
              <a:rPr lang="tr-TR" sz="1800" i="1" dirty="0" smtClean="0">
                <a:latin typeface="Comic Sans MS" pitchFamily="66" charset="0"/>
              </a:rPr>
              <a:t>brownies</a:t>
            </a:r>
          </a:p>
          <a:p>
            <a:r>
              <a:rPr lang="tr-TR" sz="1800" i="1" dirty="0" smtClean="0">
                <a:latin typeface="Comic Sans MS" pitchFamily="66" charset="0"/>
              </a:rPr>
              <a:t>Bethany enjoys baking cakes, cookies, and to make brownies. </a:t>
            </a:r>
            <a:endParaRPr lang="tr-TR" sz="1800" i="1" dirty="0" smtClean="0">
              <a:latin typeface="Comic Sans MS" pitchFamily="66" charset="0"/>
            </a:endParaRPr>
          </a:p>
          <a:p>
            <a:r>
              <a:rPr lang="tr-TR" sz="1800" i="1" dirty="0" smtClean="0">
                <a:latin typeface="Comic Sans MS" pitchFamily="66" charset="0"/>
              </a:rPr>
              <a:t>The British Museum is a wonderful place to see ancient Egyptian art, you can explore African artifacts, and beautiful find textiles </a:t>
            </a:r>
            <a:r>
              <a:rPr lang="tr-TR" sz="1800" i="1" dirty="0" smtClean="0">
                <a:latin typeface="Comic Sans MS" pitchFamily="66" charset="0"/>
              </a:rPr>
              <a:t>from </a:t>
            </a:r>
            <a:r>
              <a:rPr lang="tr-TR" sz="1800" i="1" dirty="0" smtClean="0">
                <a:latin typeface="Comic Sans MS" pitchFamily="66" charset="0"/>
              </a:rPr>
              <a:t>around the world</a:t>
            </a:r>
            <a:r>
              <a:rPr lang="tr-TR" sz="1800" i="1" dirty="0" smtClean="0">
                <a:latin typeface="Comic Sans MS" pitchFamily="66" charset="0"/>
              </a:rPr>
              <a:t>.</a:t>
            </a:r>
          </a:p>
          <a:p>
            <a:r>
              <a:rPr lang="tr-TR" sz="1800" i="1" dirty="0" smtClean="0">
                <a:latin typeface="Comic Sans MS" pitchFamily="66" charset="0"/>
              </a:rPr>
              <a:t>The British Museum is a wonderful place where you can find ancient Egyptian art, explore African artifacts, and discover </a:t>
            </a:r>
            <a:r>
              <a:rPr lang="tr-TR" sz="1800" i="1" dirty="0" smtClean="0">
                <a:latin typeface="Comic Sans MS" pitchFamily="66" charset="0"/>
              </a:rPr>
              <a:t>beautiful </a:t>
            </a:r>
            <a:r>
              <a:rPr lang="tr-TR" sz="1800" i="1" dirty="0" smtClean="0">
                <a:latin typeface="Comic Sans MS" pitchFamily="66" charset="0"/>
              </a:rPr>
              <a:t>textiles from around the world. </a:t>
            </a:r>
            <a:endParaRPr lang="tr-TR" sz="1800" i="1" dirty="0" smtClean="0">
              <a:latin typeface="Comic Sans MS" pitchFamily="66" charset="0"/>
            </a:endParaRPr>
          </a:p>
          <a:p>
            <a:r>
              <a:rPr lang="tr-TR" sz="1800" i="1" dirty="0" smtClean="0">
                <a:latin typeface="Comic Sans MS" pitchFamily="66" charset="0"/>
              </a:rPr>
              <a:t>Her children like to swim, hike and ride dirt bikes.</a:t>
            </a:r>
          </a:p>
          <a:p>
            <a:r>
              <a:rPr lang="tr-TR" sz="1800" i="1" dirty="0" smtClean="0">
                <a:latin typeface="Comic Sans MS" pitchFamily="66" charset="0"/>
              </a:rPr>
              <a:t>Her children like to swim</a:t>
            </a:r>
            <a:r>
              <a:rPr lang="tr-TR" sz="1800" i="1" dirty="0" smtClean="0">
                <a:latin typeface="Comic Sans MS" pitchFamily="66" charset="0"/>
              </a:rPr>
              <a:t>, hike </a:t>
            </a:r>
            <a:r>
              <a:rPr lang="tr-TR" sz="1800" i="1" dirty="0" smtClean="0">
                <a:latin typeface="Comic Sans MS" pitchFamily="66" charset="0"/>
              </a:rPr>
              <a:t>and </a:t>
            </a:r>
            <a:r>
              <a:rPr lang="tr-TR" sz="1800" i="1" dirty="0" smtClean="0">
                <a:latin typeface="Comic Sans MS" pitchFamily="66" charset="0"/>
              </a:rPr>
              <a:t>ridingdirt bikes.</a:t>
            </a:r>
          </a:p>
          <a:p>
            <a:r>
              <a:rPr lang="tr-TR" sz="1800" i="1" dirty="0" smtClean="0">
                <a:latin typeface="Comic Sans MS" pitchFamily="66" charset="0"/>
              </a:rPr>
              <a:t>The manager wrote his report quickly , accurately and thoroughly.</a:t>
            </a:r>
          </a:p>
          <a:p>
            <a:r>
              <a:rPr lang="tr-TR" sz="1800" i="1" dirty="0" smtClean="0">
                <a:latin typeface="Comic Sans MS" pitchFamily="66" charset="0"/>
              </a:rPr>
              <a:t>The manager wrote his report quickly , accurately </a:t>
            </a:r>
            <a:r>
              <a:rPr lang="tr-TR" sz="1800" i="1" dirty="0" smtClean="0">
                <a:latin typeface="Comic Sans MS" pitchFamily="66" charset="0"/>
              </a:rPr>
              <a:t>,and  in detail.</a:t>
            </a:r>
          </a:p>
          <a:p>
            <a:r>
              <a:rPr lang="tr-TR" sz="1800" i="1" dirty="0" smtClean="0">
                <a:latin typeface="Comic Sans MS" pitchFamily="66" charset="0"/>
              </a:rPr>
              <a:t>She had no time to be human to be happy.</a:t>
            </a:r>
          </a:p>
          <a:p>
            <a:r>
              <a:rPr lang="tr-TR" sz="1800" i="1" dirty="0" smtClean="0">
                <a:latin typeface="Comic Sans MS" pitchFamily="66" charset="0"/>
              </a:rPr>
              <a:t>She had no time to be human </a:t>
            </a:r>
            <a:r>
              <a:rPr lang="tr-TR" sz="1800" i="1" dirty="0" smtClean="0">
                <a:latin typeface="Comic Sans MS" pitchFamily="66" charset="0"/>
              </a:rPr>
              <a:t>or for being </a:t>
            </a:r>
            <a:r>
              <a:rPr lang="tr-TR" sz="1800" i="1" dirty="0" smtClean="0">
                <a:latin typeface="Comic Sans MS" pitchFamily="66" charset="0"/>
              </a:rPr>
              <a:t>happy.</a:t>
            </a:r>
          </a:p>
          <a:p>
            <a:endParaRPr lang="tr-TR" sz="1800" i="1" dirty="0" smtClean="0">
              <a:latin typeface="Comic Sans MS" pitchFamily="66" charset="0"/>
            </a:endParaRPr>
          </a:p>
          <a:p>
            <a:endParaRPr lang="tr-TR" sz="1800" i="1" dirty="0" smtClean="0">
              <a:latin typeface="Comic Sans MS" pitchFamily="66" charset="0"/>
            </a:endParaRPr>
          </a:p>
          <a:p>
            <a:endParaRPr lang="tr-TR" sz="1800" i="1" dirty="0" smtClean="0">
              <a:latin typeface="Comic Sans MS" pitchFamily="66" charset="0"/>
            </a:endParaRPr>
          </a:p>
          <a:p>
            <a:endParaRPr lang="tr-TR" sz="1800" i="1" dirty="0" smtClean="0">
              <a:latin typeface="Comic Sans MS" pitchFamily="66" charset="0"/>
            </a:endParaRPr>
          </a:p>
          <a:p>
            <a:endParaRPr lang="tr-TR" sz="1800" dirty="0">
              <a:latin typeface="Comic Sans MS" pitchFamily="66"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Zengin">
  <a:themeElements>
    <a:clrScheme name="Gündönümü">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Gezinti">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110</TotalTime>
  <Words>1800</Words>
  <PresentationFormat>Ekran Gösterisi (4:3)</PresentationFormat>
  <Paragraphs>108</Paragraphs>
  <Slides>14</Slides>
  <Notes>0</Notes>
  <HiddenSlides>0</HiddenSlides>
  <MMClips>0</MMClips>
  <ScaleCrop>false</ScaleCrop>
  <HeadingPairs>
    <vt:vector size="4" baseType="variant">
      <vt:variant>
        <vt:lpstr>Tema</vt:lpstr>
      </vt:variant>
      <vt:variant>
        <vt:i4>1</vt:i4>
      </vt:variant>
      <vt:variant>
        <vt:lpstr>Slayt Başlıkları</vt:lpstr>
      </vt:variant>
      <vt:variant>
        <vt:i4>14</vt:i4>
      </vt:variant>
    </vt:vector>
  </HeadingPairs>
  <TitlesOfParts>
    <vt:vector size="15" baseType="lpstr">
      <vt:lpstr>Zengin</vt:lpstr>
      <vt:lpstr>Comma Splices</vt:lpstr>
      <vt:lpstr>Examples:</vt:lpstr>
      <vt:lpstr>Examples:</vt:lpstr>
      <vt:lpstr>Examples:</vt:lpstr>
      <vt:lpstr>Run-on Sentences</vt:lpstr>
      <vt:lpstr>Examples:</vt:lpstr>
      <vt:lpstr>Examples:</vt:lpstr>
      <vt:lpstr>Sentences That Are Not Parallel</vt:lpstr>
      <vt:lpstr>EXAMPLES :</vt:lpstr>
      <vt:lpstr>EXAMPLES :</vt:lpstr>
      <vt:lpstr>Sentence Fragments </vt:lpstr>
      <vt:lpstr>EXAMPLES : </vt:lpstr>
      <vt:lpstr>EXAMPLES :</vt:lpstr>
      <vt:lpstr>Name: fatmanur taşdelen  no:265568 subject: comman sentence errors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Comma Splices</dc:title>
  <cp:lastModifiedBy>YurtNET</cp:lastModifiedBy>
  <cp:revision>13</cp:revision>
  <dcterms:modified xsi:type="dcterms:W3CDTF">2012-10-19T10:27:54Z</dcterms:modified>
</cp:coreProperties>
</file>