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8"/>
  </p:notesMasterIdLst>
  <p:sldIdLst>
    <p:sldId id="257" r:id="rId2"/>
    <p:sldId id="259" r:id="rId3"/>
    <p:sldId id="258" r:id="rId4"/>
    <p:sldId id="261" r:id="rId5"/>
    <p:sldId id="262" r:id="rId6"/>
    <p:sldId id="263" r:id="rId7"/>
    <p:sldId id="264" r:id="rId8"/>
    <p:sldId id="265" r:id="rId9"/>
    <p:sldId id="266" r:id="rId10"/>
    <p:sldId id="267" r:id="rId11"/>
    <p:sldId id="268" r:id="rId12"/>
    <p:sldId id="273" r:id="rId13"/>
    <p:sldId id="278" r:id="rId14"/>
    <p:sldId id="269" r:id="rId15"/>
    <p:sldId id="279" r:id="rId16"/>
    <p:sldId id="270" r:id="rId17"/>
    <p:sldId id="271" r:id="rId18"/>
    <p:sldId id="272" r:id="rId19"/>
    <p:sldId id="274" r:id="rId20"/>
    <p:sldId id="275" r:id="rId21"/>
    <p:sldId id="276" r:id="rId22"/>
    <p:sldId id="277" r:id="rId23"/>
    <p:sldId id="280" r:id="rId24"/>
    <p:sldId id="281" r:id="rId25"/>
    <p:sldId id="282" r:id="rId26"/>
    <p:sldId id="283" r:id="rId27"/>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24"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2 Veri Yer Tutucusu"/>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F4BA87-DFE5-4A5A-90B5-E80D99AB75F1}" type="datetimeFigureOut">
              <a:rPr lang="tr-TR" smtClean="0"/>
              <a:pPr/>
              <a:t>14.10.2012</a:t>
            </a:fld>
            <a:endParaRPr lang="tr-TR"/>
          </a:p>
        </p:txBody>
      </p:sp>
      <p:sp>
        <p:nvSpPr>
          <p:cNvPr id="4" name="3 Slayt Görüntüsü Yer Tutucusu"/>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4 Not Yer Tutucusu"/>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5 Altbilgi Yer Tutucusu"/>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6 Slayt Numarası Yer Tutucusu"/>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2ECBA5-655A-430F-B92B-B78B18EC87DB}" type="slidenum">
              <a:rPr lang="tr-TR" smtClean="0"/>
              <a:pPr/>
              <a:t>‹#›</a:t>
            </a:fld>
            <a:endParaRPr lang="tr-T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9" name="8 Başlık"/>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tr-TR" smtClean="0"/>
              <a:t>Asıl başlık stili için tıklatın</a:t>
            </a:r>
            <a:endParaRPr kumimoji="0" lang="en-US"/>
          </a:p>
        </p:txBody>
      </p:sp>
      <p:sp>
        <p:nvSpPr>
          <p:cNvPr id="17" name="16 Alt Başlık"/>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tr-TR" smtClean="0"/>
              <a:t>Asıl alt başlık stilini düzenlemek için tıklatın</a:t>
            </a:r>
            <a:endParaRPr kumimoji="0" lang="en-US"/>
          </a:p>
        </p:txBody>
      </p:sp>
      <p:sp>
        <p:nvSpPr>
          <p:cNvPr id="30" name="29 Veri Yer Tutucusu"/>
          <p:cNvSpPr>
            <a:spLocks noGrp="1"/>
          </p:cNvSpPr>
          <p:nvPr>
            <p:ph type="dt" sz="half" idx="10"/>
          </p:nvPr>
        </p:nvSpPr>
        <p:spPr/>
        <p:txBody>
          <a:bodyPr/>
          <a:lstStyle/>
          <a:p>
            <a:fld id="{5FB7031C-D98E-4D4B-A8E6-FFB32959B24E}" type="datetimeFigureOut">
              <a:rPr lang="tr-TR" smtClean="0"/>
              <a:pPr/>
              <a:t>14.10.2012</a:t>
            </a:fld>
            <a:endParaRPr lang="tr-TR"/>
          </a:p>
        </p:txBody>
      </p:sp>
      <p:sp>
        <p:nvSpPr>
          <p:cNvPr id="19" name="18 Altbilgi Yer Tutucusu"/>
          <p:cNvSpPr>
            <a:spLocks noGrp="1"/>
          </p:cNvSpPr>
          <p:nvPr>
            <p:ph type="ftr" sz="quarter" idx="11"/>
          </p:nvPr>
        </p:nvSpPr>
        <p:spPr/>
        <p:txBody>
          <a:bodyPr/>
          <a:lstStyle/>
          <a:p>
            <a:endParaRPr lang="tr-TR"/>
          </a:p>
        </p:txBody>
      </p:sp>
      <p:sp>
        <p:nvSpPr>
          <p:cNvPr id="27" name="26 Slayt Numarası Yer Tutucusu"/>
          <p:cNvSpPr>
            <a:spLocks noGrp="1"/>
          </p:cNvSpPr>
          <p:nvPr>
            <p:ph type="sldNum" sz="quarter" idx="12"/>
          </p:nvPr>
        </p:nvSpPr>
        <p:spPr/>
        <p:txBody>
          <a:bodyPr/>
          <a:lstStyle/>
          <a:p>
            <a:fld id="{B3303BF9-1E8A-4353-B8B2-ED4EE4A3AA9D}" type="slidenum">
              <a:rPr lang="tr-TR" smtClean="0"/>
              <a:pPr/>
              <a:t>‹#›</a:t>
            </a:fld>
            <a:endParaRPr lang="tr-TR"/>
          </a:p>
        </p:txBody>
      </p:sp>
    </p:spTree>
  </p:cSld>
  <p:clrMapOvr>
    <a:overrideClrMapping bg1="dk1" tx1="lt1" bg2="dk2" tx2="lt2" accent1="accent1" accent2="accent2" accent3="accent3" accent4="accent4" accent5="accent5" accent6="accent6" hlink="hlink" folHlink="folHlink"/>
  </p:clrMapOvr>
  <p:transition spd="med">
    <p:randomBar dir="vert"/>
    <p:sndAc>
      <p:stSnd>
        <p:snd r:embed="rId1" name="chimes.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5FB7031C-D98E-4D4B-A8E6-FFB32959B24E}" type="datetimeFigureOut">
              <a:rPr lang="tr-TR" smtClean="0"/>
              <a:pPr/>
              <a:t>14.10.2012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3303BF9-1E8A-4353-B8B2-ED4EE4A3AA9D}" type="slidenum">
              <a:rPr lang="tr-TR" smtClean="0"/>
              <a:pPr/>
              <a:t>‹#›</a:t>
            </a:fld>
            <a:endParaRPr lang="tr-TR"/>
          </a:p>
        </p:txBody>
      </p:sp>
    </p:spTree>
  </p:cSld>
  <p:clrMapOvr>
    <a:masterClrMapping/>
  </p:clrMapOvr>
  <p:transition spd="med">
    <p:randomBar dir="vert"/>
    <p:sndAc>
      <p:stSnd>
        <p:snd r:embed="rId1" name="chimes.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914401"/>
            <a:ext cx="2057400" cy="5211763"/>
          </a:xfrm>
        </p:spPr>
        <p:txBody>
          <a:bodyPr vert="eaVer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a:xfrm>
            <a:off x="457200" y="914401"/>
            <a:ext cx="6019800" cy="5211763"/>
          </a:xfrm>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5FB7031C-D98E-4D4B-A8E6-FFB32959B24E}" type="datetimeFigureOut">
              <a:rPr lang="tr-TR" smtClean="0"/>
              <a:pPr/>
              <a:t>14.10.2012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3303BF9-1E8A-4353-B8B2-ED4EE4A3AA9D}" type="slidenum">
              <a:rPr lang="tr-TR" smtClean="0"/>
              <a:pPr/>
              <a:t>‹#›</a:t>
            </a:fld>
            <a:endParaRPr lang="tr-TR"/>
          </a:p>
        </p:txBody>
      </p:sp>
    </p:spTree>
  </p:cSld>
  <p:clrMapOvr>
    <a:masterClrMapping/>
  </p:clrMapOvr>
  <p:transition spd="med">
    <p:randomBar dir="vert"/>
    <p:sndAc>
      <p:stSnd>
        <p:snd r:embed="rId1" name="chimes.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İçerik Yer Tutucusu"/>
          <p:cNvSpPr>
            <a:spLocks noGrp="1"/>
          </p:cNvSpPr>
          <p:nvPr>
            <p:ph idx="1"/>
          </p:nvPr>
        </p:nvSpPr>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5FB7031C-D98E-4D4B-A8E6-FFB32959B24E}" type="datetimeFigureOut">
              <a:rPr lang="tr-TR" smtClean="0"/>
              <a:pPr/>
              <a:t>14.10.2012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3303BF9-1E8A-4353-B8B2-ED4EE4A3AA9D}" type="slidenum">
              <a:rPr lang="tr-TR" smtClean="0"/>
              <a:pPr/>
              <a:t>‹#›</a:t>
            </a:fld>
            <a:endParaRPr lang="tr-TR"/>
          </a:p>
        </p:txBody>
      </p:sp>
    </p:spTree>
  </p:cSld>
  <p:clrMapOvr>
    <a:masterClrMapping/>
  </p:clrMapOvr>
  <p:transition spd="med">
    <p:randomBar dir="vert"/>
    <p:sndAc>
      <p:stSnd>
        <p:snd r:embed="rId1" name="chimes.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tr-TR" smtClean="0"/>
              <a:t>Asıl metin stillerini düzenlemek için tıklatın</a:t>
            </a:r>
          </a:p>
        </p:txBody>
      </p:sp>
      <p:sp>
        <p:nvSpPr>
          <p:cNvPr id="4" name="3 Veri Yer Tutucusu"/>
          <p:cNvSpPr>
            <a:spLocks noGrp="1"/>
          </p:cNvSpPr>
          <p:nvPr>
            <p:ph type="dt" sz="half" idx="10"/>
          </p:nvPr>
        </p:nvSpPr>
        <p:spPr/>
        <p:txBody>
          <a:bodyPr/>
          <a:lstStyle/>
          <a:p>
            <a:fld id="{5FB7031C-D98E-4D4B-A8E6-FFB32959B24E}" type="datetimeFigureOut">
              <a:rPr lang="tr-TR" smtClean="0"/>
              <a:pPr/>
              <a:t>14.10.2012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3303BF9-1E8A-4353-B8B2-ED4EE4A3AA9D}" type="slidenum">
              <a:rPr lang="tr-TR" smtClean="0"/>
              <a:pPr/>
              <a:t>‹#›</a:t>
            </a:fld>
            <a:endParaRPr lang="tr-TR"/>
          </a:p>
        </p:txBody>
      </p:sp>
    </p:spTree>
  </p:cSld>
  <p:clrMapOvr>
    <a:overrideClrMapping bg1="dk1" tx1="lt1" bg2="dk2" tx2="lt2" accent1="accent1" accent2="accent2" accent3="accent3" accent4="accent4" accent5="accent5" accent6="accent6" hlink="hlink" folHlink="folHlink"/>
  </p:clrMapOvr>
  <p:transition spd="med">
    <p:randomBar dir="vert"/>
    <p:sndAc>
      <p:stSnd>
        <p:snd r:embed="rId1" name="chimes.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229600" cy="1143000"/>
          </a:xfrm>
        </p:spPr>
        <p:txBody>
          <a:bodyPr/>
          <a:lstStyle/>
          <a:p>
            <a:r>
              <a:rPr kumimoji="0" lang="tr-TR" smtClean="0"/>
              <a:t>Asıl başlık stili için tıklatın</a:t>
            </a:r>
            <a:endParaRPr kumimoji="0" lang="en-US"/>
          </a:p>
        </p:txBody>
      </p:sp>
      <p:sp>
        <p:nvSpPr>
          <p:cNvPr id="3" name="2 İçerik Yer Tutucusu"/>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İçerik Yer Tutucusu"/>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p:txBody>
          <a:bodyPr/>
          <a:lstStyle/>
          <a:p>
            <a:fld id="{5FB7031C-D98E-4D4B-A8E6-FFB32959B24E}" type="datetimeFigureOut">
              <a:rPr lang="tr-TR" smtClean="0"/>
              <a:pPr/>
              <a:t>14.10.2012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3303BF9-1E8A-4353-B8B2-ED4EE4A3AA9D}" type="slidenum">
              <a:rPr lang="tr-TR" smtClean="0"/>
              <a:pPr/>
              <a:t>‹#›</a:t>
            </a:fld>
            <a:endParaRPr lang="tr-TR"/>
          </a:p>
        </p:txBody>
      </p:sp>
    </p:spTree>
  </p:cSld>
  <p:clrMapOvr>
    <a:masterClrMapping/>
  </p:clrMapOvr>
  <p:transition spd="med">
    <p:randomBar dir="vert"/>
    <p:sndAc>
      <p:stSnd>
        <p:snd r:embed="rId1" name="chimes.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229600" cy="1143000"/>
          </a:xfrm>
        </p:spPr>
        <p:txBody>
          <a:bodyPr tIns="45720" anchor="b"/>
          <a:lstStyle>
            <a:lvl1pPr>
              <a:defRPr/>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4" name="3 Metin Yer Tutucusu"/>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5" name="4 İçerik Yer Tutucusu"/>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6" name="5 İçerik Yer Tutucusu"/>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7" name="6 Veri Yer Tutucusu"/>
          <p:cNvSpPr>
            <a:spLocks noGrp="1"/>
          </p:cNvSpPr>
          <p:nvPr>
            <p:ph type="dt" sz="half" idx="10"/>
          </p:nvPr>
        </p:nvSpPr>
        <p:spPr/>
        <p:txBody>
          <a:bodyPr/>
          <a:lstStyle/>
          <a:p>
            <a:fld id="{5FB7031C-D98E-4D4B-A8E6-FFB32959B24E}" type="datetimeFigureOut">
              <a:rPr lang="tr-TR" smtClean="0"/>
              <a:pPr/>
              <a:t>14.10.2012</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B3303BF9-1E8A-4353-B8B2-ED4EE4A3AA9D}" type="slidenum">
              <a:rPr lang="tr-TR" smtClean="0"/>
              <a:pPr/>
              <a:t>‹#›</a:t>
            </a:fld>
            <a:endParaRPr lang="tr-TR"/>
          </a:p>
        </p:txBody>
      </p:sp>
    </p:spTree>
  </p:cSld>
  <p:clrMapOvr>
    <a:masterClrMapping/>
  </p:clrMapOvr>
  <p:transition spd="med">
    <p:randomBar dir="vert"/>
    <p:sndAc>
      <p:stSnd>
        <p:snd r:embed="rId1" name="chimes.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tr-TR" smtClean="0"/>
              <a:t>Asıl başlık stili için tıklatın</a:t>
            </a:r>
            <a:endParaRPr kumimoji="0" lang="en-US"/>
          </a:p>
        </p:txBody>
      </p:sp>
      <p:sp>
        <p:nvSpPr>
          <p:cNvPr id="3" name="2 Veri Yer Tutucusu"/>
          <p:cNvSpPr>
            <a:spLocks noGrp="1"/>
          </p:cNvSpPr>
          <p:nvPr>
            <p:ph type="dt" sz="half" idx="10"/>
          </p:nvPr>
        </p:nvSpPr>
        <p:spPr/>
        <p:txBody>
          <a:bodyPr/>
          <a:lstStyle/>
          <a:p>
            <a:fld id="{5FB7031C-D98E-4D4B-A8E6-FFB32959B24E}" type="datetimeFigureOut">
              <a:rPr lang="tr-TR" smtClean="0"/>
              <a:pPr/>
              <a:t>14.10.2012</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B3303BF9-1E8A-4353-B8B2-ED4EE4A3AA9D}" type="slidenum">
              <a:rPr lang="tr-TR" smtClean="0"/>
              <a:pPr/>
              <a:t>‹#›</a:t>
            </a:fld>
            <a:endParaRPr lang="tr-TR"/>
          </a:p>
        </p:txBody>
      </p:sp>
    </p:spTree>
  </p:cSld>
  <p:clrMapOvr>
    <a:masterClrMapping/>
  </p:clrMapOvr>
  <p:transition spd="med">
    <p:randomBar dir="vert"/>
    <p:sndAc>
      <p:stSnd>
        <p:snd r:embed="rId1" name="chimes.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5FB7031C-D98E-4D4B-A8E6-FFB32959B24E}" type="datetimeFigureOut">
              <a:rPr lang="tr-TR" smtClean="0"/>
              <a:pPr/>
              <a:t>14.10.2012</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B3303BF9-1E8A-4353-B8B2-ED4EE4A3AA9D}" type="slidenum">
              <a:rPr lang="tr-TR" smtClean="0"/>
              <a:pPr/>
              <a:t>‹#›</a:t>
            </a:fld>
            <a:endParaRPr lang="tr-TR"/>
          </a:p>
        </p:txBody>
      </p:sp>
    </p:spTree>
  </p:cSld>
  <p:clrMapOvr>
    <a:masterClrMapping/>
  </p:clrMapOvr>
  <p:transition spd="med">
    <p:randomBar dir="vert"/>
    <p:sndAc>
      <p:stSnd>
        <p:snd r:embed="rId1" name="chimes.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tr-TR" smtClean="0"/>
              <a:t>Asıl başlık stili için tıklatın</a:t>
            </a:r>
            <a:endParaRPr kumimoji="0" lang="en-US"/>
          </a:p>
        </p:txBody>
      </p:sp>
      <p:sp>
        <p:nvSpPr>
          <p:cNvPr id="3" name="2 Metin Yer Tutucusu"/>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tr-TR" smtClean="0"/>
              <a:t>Asıl metin stillerini düzenlemek için tıklatın</a:t>
            </a:r>
          </a:p>
        </p:txBody>
      </p:sp>
      <p:sp>
        <p:nvSpPr>
          <p:cNvPr id="4" name="3 İçerik Yer Tutucusu"/>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p:txBody>
          <a:bodyPr/>
          <a:lstStyle/>
          <a:p>
            <a:fld id="{5FB7031C-D98E-4D4B-A8E6-FFB32959B24E}" type="datetimeFigureOut">
              <a:rPr lang="tr-TR" smtClean="0"/>
              <a:pPr/>
              <a:t>14.10.2012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3303BF9-1E8A-4353-B8B2-ED4EE4A3AA9D}" type="slidenum">
              <a:rPr lang="tr-TR" smtClean="0"/>
              <a:pPr/>
              <a:t>‹#›</a:t>
            </a:fld>
            <a:endParaRPr lang="tr-TR"/>
          </a:p>
        </p:txBody>
      </p:sp>
    </p:spTree>
  </p:cSld>
  <p:clrMapOvr>
    <a:masterClrMapping/>
  </p:clrMapOvr>
  <p:transition spd="med">
    <p:randomBar dir="vert"/>
    <p:sndAc>
      <p:stSnd>
        <p:snd r:embed="rId1" name="chimes.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9" name="8 Tek Köşesi Kesik ve Yuvarlatılmış Dikdörtgen"/>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Dik Üçgen"/>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Başlık"/>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tr-TR" smtClean="0"/>
              <a:t>Asıl başlık stili için tıklatın</a:t>
            </a:r>
            <a:endParaRPr kumimoji="0" lang="en-US"/>
          </a:p>
        </p:txBody>
      </p:sp>
      <p:sp>
        <p:nvSpPr>
          <p:cNvPr id="4" name="3 Metin Yer Tutucusu"/>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tr-TR" smtClean="0"/>
              <a:t>Asıl metin stillerini düzenlemek için tıklatın</a:t>
            </a:r>
          </a:p>
        </p:txBody>
      </p:sp>
      <p:sp>
        <p:nvSpPr>
          <p:cNvPr id="5" name="4 Veri Yer Tutucusu"/>
          <p:cNvSpPr>
            <a:spLocks noGrp="1"/>
          </p:cNvSpPr>
          <p:nvPr>
            <p:ph type="dt" sz="half" idx="10"/>
          </p:nvPr>
        </p:nvSpPr>
        <p:spPr/>
        <p:txBody>
          <a:bodyPr/>
          <a:lstStyle/>
          <a:p>
            <a:fld id="{5FB7031C-D98E-4D4B-A8E6-FFB32959B24E}" type="datetimeFigureOut">
              <a:rPr lang="tr-TR" smtClean="0"/>
              <a:pPr/>
              <a:t>14.10.2012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a:xfrm>
            <a:off x="8077200" y="6356350"/>
            <a:ext cx="609600" cy="365125"/>
          </a:xfrm>
        </p:spPr>
        <p:txBody>
          <a:bodyPr/>
          <a:lstStyle/>
          <a:p>
            <a:fld id="{B3303BF9-1E8A-4353-B8B2-ED4EE4A3AA9D}" type="slidenum">
              <a:rPr lang="tr-TR" smtClean="0"/>
              <a:pPr/>
              <a:t>‹#›</a:t>
            </a:fld>
            <a:endParaRPr lang="tr-TR"/>
          </a:p>
        </p:txBody>
      </p:sp>
      <p:sp>
        <p:nvSpPr>
          <p:cNvPr id="3" name="2 Resim Yer Tutucusu"/>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tr-TR" smtClean="0"/>
              <a:t>Resim eklemek için simgeyi tıklatın</a:t>
            </a:r>
            <a:endParaRPr kumimoji="0" lang="en-US" dirty="0"/>
          </a:p>
        </p:txBody>
      </p:sp>
      <p:sp>
        <p:nvSpPr>
          <p:cNvPr id="10" name="9 Serbest Form"/>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Serbest Form"/>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spd="med">
    <p:randomBar dir="vert"/>
    <p:sndAc>
      <p:stSnd>
        <p:snd r:embed="rId1" name="chimes.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srcRect/>
          <a:tile tx="0" ty="0" sx="100000" sy="100000" flip="none" algn="tl"/>
        </a:blipFill>
        <a:effectLst/>
      </p:bgPr>
    </p:bg>
    <p:spTree>
      <p:nvGrpSpPr>
        <p:cNvPr id="1" name=""/>
        <p:cNvGrpSpPr/>
        <p:nvPr/>
      </p:nvGrpSpPr>
      <p:grpSpPr>
        <a:xfrm>
          <a:off x="0" y="0"/>
          <a:ext cx="0" cy="0"/>
          <a:chOff x="0" y="0"/>
          <a:chExt cx="0" cy="0"/>
        </a:xfrm>
      </p:grpSpPr>
      <p:sp>
        <p:nvSpPr>
          <p:cNvPr id="7" name="6 Serbest Form"/>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Serbest Form"/>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Başlık Yer Tutucusu"/>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tr-TR" smtClean="0"/>
              <a:t>Asıl başlık stili için tıklatın</a:t>
            </a:r>
            <a:endParaRPr kumimoji="0" lang="en-US"/>
          </a:p>
        </p:txBody>
      </p:sp>
      <p:sp>
        <p:nvSpPr>
          <p:cNvPr id="30" name="29 Metin Yer Tutucusu"/>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tr-TR" smtClean="0"/>
              <a:t>Asıl metin stillerini düzenlemek için tıklatın</a:t>
            </a:r>
          </a:p>
          <a:p>
            <a:pPr lvl="1" eaLnBrk="1" latinLnBrk="0" hangingPunct="1"/>
            <a:r>
              <a:rPr kumimoji="0" lang="tr-TR" smtClean="0"/>
              <a:t>İkinci düzey</a:t>
            </a:r>
          </a:p>
          <a:p>
            <a:pPr lvl="2" eaLnBrk="1" latinLnBrk="0" hangingPunct="1"/>
            <a:r>
              <a:rPr kumimoji="0" lang="tr-TR" smtClean="0"/>
              <a:t>Üçüncü düzey</a:t>
            </a:r>
          </a:p>
          <a:p>
            <a:pPr lvl="3" eaLnBrk="1" latinLnBrk="0" hangingPunct="1"/>
            <a:r>
              <a:rPr kumimoji="0" lang="tr-TR" smtClean="0"/>
              <a:t>Dördüncü düzey</a:t>
            </a:r>
          </a:p>
          <a:p>
            <a:pPr lvl="4" eaLnBrk="1" latinLnBrk="0" hangingPunct="1"/>
            <a:r>
              <a:rPr kumimoji="0" lang="tr-TR" smtClean="0"/>
              <a:t>Beşinci düzey</a:t>
            </a:r>
            <a:endParaRPr kumimoji="0" lang="en-US"/>
          </a:p>
        </p:txBody>
      </p:sp>
      <p:sp>
        <p:nvSpPr>
          <p:cNvPr id="10" name="9 Veri Yer Tutucusu"/>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FB7031C-D98E-4D4B-A8E6-FFB32959B24E}" type="datetimeFigureOut">
              <a:rPr lang="tr-TR" smtClean="0"/>
              <a:pPr/>
              <a:t>14.10.2012</a:t>
            </a:fld>
            <a:endParaRPr lang="tr-TR"/>
          </a:p>
        </p:txBody>
      </p:sp>
      <p:sp>
        <p:nvSpPr>
          <p:cNvPr id="22" name="21 Altbilgi Yer Tutucusu"/>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tr-TR"/>
          </a:p>
        </p:txBody>
      </p:sp>
      <p:sp>
        <p:nvSpPr>
          <p:cNvPr id="18" name="17 Slayt Numarası Yer Tutucusu"/>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3303BF9-1E8A-4353-B8B2-ED4EE4A3AA9D}" type="slidenum">
              <a:rPr lang="tr-TR" smtClean="0"/>
              <a:pPr/>
              <a:t>‹#›</a:t>
            </a:fld>
            <a:endParaRPr lang="tr-TR"/>
          </a:p>
        </p:txBody>
      </p:sp>
      <p:grpSp>
        <p:nvGrpSpPr>
          <p:cNvPr id="2" name="1 Grup"/>
          <p:cNvGrpSpPr/>
          <p:nvPr/>
        </p:nvGrpSpPr>
        <p:grpSpPr>
          <a:xfrm>
            <a:off x="-19017" y="202408"/>
            <a:ext cx="9180548" cy="649224"/>
            <a:chOff x="-19045" y="216550"/>
            <a:chExt cx="9180548" cy="649224"/>
          </a:xfrm>
        </p:grpSpPr>
        <p:sp>
          <p:nvSpPr>
            <p:cNvPr id="12" name="11 Serbest Form"/>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Serbest Form"/>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spd="med">
    <p:randomBar dir="vert"/>
    <p:sndAc>
      <p:stSnd>
        <p:snd r:embed="rId13" name="chimes.wav"/>
      </p:stSnd>
    </p:sndAc>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çerik Yer Tutucusu" descr="9781404823891.jpg"/>
          <p:cNvPicPr>
            <a:picLocks noGrp="1" noChangeAspect="1"/>
          </p:cNvPicPr>
          <p:nvPr>
            <p:ph idx="1"/>
          </p:nvPr>
        </p:nvPicPr>
        <p:blipFill>
          <a:blip r:embed="rId3" cstate="print"/>
          <a:stretch>
            <a:fillRect/>
          </a:stretch>
        </p:blipFill>
        <p:spPr>
          <a:xfrm>
            <a:off x="0" y="17724"/>
            <a:ext cx="9144000" cy="6840276"/>
          </a:xfrm>
        </p:spPr>
      </p:pic>
    </p:spTree>
  </p:cSld>
  <p:clrMapOvr>
    <a:masterClrMapping/>
  </p:clrMapOvr>
  <p:transition spd="med">
    <p:randomBar dir="vert"/>
    <p:sndAc>
      <p:stSnd>
        <p:snd r:embed="rId2" name="chimes.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etin kutusu"/>
          <p:cNvSpPr txBox="1"/>
          <p:nvPr/>
        </p:nvSpPr>
        <p:spPr>
          <a:xfrm>
            <a:off x="611560" y="908720"/>
            <a:ext cx="7632848" cy="584775"/>
          </a:xfrm>
          <a:prstGeom prst="rect">
            <a:avLst/>
          </a:prstGeom>
          <a:noFill/>
        </p:spPr>
        <p:txBody>
          <a:bodyPr wrap="square" rtlCol="0">
            <a:spAutoFit/>
          </a:bodyPr>
          <a:lstStyle/>
          <a:p>
            <a:r>
              <a:rPr lang="en-US" sz="3200" dirty="0" smtClean="0"/>
              <a:t>So suggests that a consequence will follow</a:t>
            </a:r>
            <a:endParaRPr lang="en-US" sz="3200" dirty="0"/>
          </a:p>
        </p:txBody>
      </p:sp>
      <p:sp>
        <p:nvSpPr>
          <p:cNvPr id="7" name="6 Metin kutusu"/>
          <p:cNvSpPr txBox="1"/>
          <p:nvPr/>
        </p:nvSpPr>
        <p:spPr>
          <a:xfrm>
            <a:off x="251520" y="2132856"/>
            <a:ext cx="8496944" cy="3108543"/>
          </a:xfrm>
          <a:prstGeom prst="rect">
            <a:avLst/>
          </a:prstGeom>
          <a:noFill/>
        </p:spPr>
        <p:txBody>
          <a:bodyPr wrap="square" rtlCol="0">
            <a:spAutoFit/>
          </a:bodyPr>
          <a:lstStyle/>
          <a:p>
            <a:r>
              <a:rPr lang="en-US" sz="2800" dirty="0" smtClean="0">
                <a:solidFill>
                  <a:srgbClr val="FF0000"/>
                </a:solidFill>
              </a:rPr>
              <a:t>Examples;</a:t>
            </a:r>
          </a:p>
          <a:p>
            <a:endParaRPr lang="en-US" sz="2800" dirty="0" smtClean="0"/>
          </a:p>
          <a:p>
            <a:r>
              <a:rPr lang="en-US" sz="2800" dirty="0" smtClean="0"/>
              <a:t>Soto </a:t>
            </a:r>
            <a:r>
              <a:rPr lang="en-US" sz="2800" dirty="0" smtClean="0"/>
              <a:t>is not the only Olympic athlete in his family, so are his brother, sister, and his Uncle Chet</a:t>
            </a:r>
            <a:r>
              <a:rPr lang="en-US" sz="2800" dirty="0" smtClean="0"/>
              <a:t>.</a:t>
            </a:r>
          </a:p>
          <a:p>
            <a:endParaRPr lang="en-US" sz="2800" dirty="0" smtClean="0"/>
          </a:p>
          <a:p>
            <a:r>
              <a:rPr lang="en-US" sz="2800" dirty="0" smtClean="0"/>
              <a:t>Linda turned the light on so she could see where she was walking.</a:t>
            </a:r>
            <a:endParaRPr lang="en-US" sz="2800" dirty="0"/>
          </a:p>
        </p:txBody>
      </p:sp>
    </p:spTree>
  </p:cSld>
  <p:clrMapOvr>
    <a:masterClrMapping/>
  </p:clrMapOvr>
  <p:transition spd="med">
    <p:randomBar dir="vert"/>
    <p:sndAc>
      <p:stSnd>
        <p:snd r:embed="rId2" name="chimes.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çerik Yer Tutucusu" descr="Conjunctions-main_Full.jpg"/>
          <p:cNvPicPr>
            <a:picLocks noGrp="1" noChangeAspect="1"/>
          </p:cNvPicPr>
          <p:nvPr>
            <p:ph idx="1"/>
          </p:nvPr>
        </p:nvPicPr>
        <p:blipFill>
          <a:blip r:embed="rId3" cstate="print"/>
          <a:stretch>
            <a:fillRect/>
          </a:stretch>
        </p:blipFill>
        <p:spPr>
          <a:xfrm>
            <a:off x="0" y="980728"/>
            <a:ext cx="9144000" cy="5877272"/>
          </a:xfrm>
        </p:spPr>
      </p:pic>
      <p:sp>
        <p:nvSpPr>
          <p:cNvPr id="5" name="4 Metin kutusu"/>
          <p:cNvSpPr txBox="1"/>
          <p:nvPr/>
        </p:nvSpPr>
        <p:spPr>
          <a:xfrm>
            <a:off x="179512" y="188640"/>
            <a:ext cx="8964488" cy="707886"/>
          </a:xfrm>
          <a:prstGeom prst="rect">
            <a:avLst/>
          </a:prstGeom>
          <a:noFill/>
        </p:spPr>
        <p:txBody>
          <a:bodyPr wrap="square" rtlCol="0">
            <a:spAutoFit/>
          </a:bodyPr>
          <a:lstStyle/>
          <a:p>
            <a:r>
              <a:rPr lang="tr-TR" sz="4000" b="1" dirty="0" smtClean="0">
                <a:solidFill>
                  <a:schemeClr val="accent1">
                    <a:lumMod val="75000"/>
                  </a:schemeClr>
                </a:solidFill>
              </a:rPr>
              <a:t>SUBORDINATING CONJUNCTIONS</a:t>
            </a:r>
            <a:endParaRPr lang="tr-TR" sz="4000" b="1" dirty="0">
              <a:solidFill>
                <a:schemeClr val="accent1">
                  <a:lumMod val="75000"/>
                </a:schemeClr>
              </a:solidFill>
            </a:endParaRPr>
          </a:p>
        </p:txBody>
      </p:sp>
    </p:spTree>
  </p:cSld>
  <p:clrMapOvr>
    <a:masterClrMapping/>
  </p:clrMapOvr>
  <p:transition spd="med">
    <p:randomBar dir="vert"/>
    <p:sndAc>
      <p:stSnd>
        <p:snd r:embed="rId2" name="chimes.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çerik Yer Tutucusu" descr="sc-1.jpg"/>
          <p:cNvPicPr>
            <a:picLocks noGrp="1" noChangeAspect="1"/>
          </p:cNvPicPr>
          <p:nvPr>
            <p:ph idx="1"/>
          </p:nvPr>
        </p:nvPicPr>
        <p:blipFill>
          <a:blip r:embed="rId3" cstate="print"/>
          <a:stretch>
            <a:fillRect/>
          </a:stretch>
        </p:blipFill>
        <p:spPr>
          <a:xfrm>
            <a:off x="611560" y="1097966"/>
            <a:ext cx="7992888" cy="568484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randomBar dir="vert"/>
    <p:sndAc>
      <p:stSnd>
        <p:snd r:embed="rId2" name="chimes.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420888"/>
            <a:ext cx="8229600" cy="3903712"/>
          </a:xfrm>
        </p:spPr>
        <p:txBody>
          <a:bodyPr/>
          <a:lstStyle/>
          <a:p>
            <a:r>
              <a:rPr lang="en-US" dirty="0" smtClean="0"/>
              <a:t>Louisa will wash the sink full of her dirty dishes </a:t>
            </a:r>
            <a:r>
              <a:rPr lang="en-US" b="1" i="1" dirty="0" smtClean="0">
                <a:solidFill>
                  <a:srgbClr val="FF0000"/>
                </a:solidFill>
              </a:rPr>
              <a:t>once</a:t>
            </a:r>
            <a:r>
              <a:rPr lang="en-US" dirty="0" smtClean="0">
                <a:solidFill>
                  <a:srgbClr val="FF0000"/>
                </a:solidFill>
              </a:rPr>
              <a:t> </a:t>
            </a:r>
            <a:r>
              <a:rPr lang="en-US" dirty="0" smtClean="0"/>
              <a:t>her roommate Shane cleans his stubble and globs of shaving cream from the bathroom sink.</a:t>
            </a:r>
            <a:endParaRPr lang="tr-TR" dirty="0" smtClean="0"/>
          </a:p>
          <a:p>
            <a:endParaRPr lang="tr-TR" dirty="0" smtClean="0"/>
          </a:p>
          <a:p>
            <a:r>
              <a:rPr lang="en-US" b="1" i="1" dirty="0" smtClean="0">
                <a:solidFill>
                  <a:srgbClr val="FF0000"/>
                </a:solidFill>
              </a:rPr>
              <a:t>Because</a:t>
            </a:r>
            <a:r>
              <a:rPr lang="en-US" dirty="0" smtClean="0">
                <a:solidFill>
                  <a:srgbClr val="FF0000"/>
                </a:solidFill>
              </a:rPr>
              <a:t> </a:t>
            </a:r>
            <a:r>
              <a:rPr lang="en-US" dirty="0" smtClean="0"/>
              <a:t>her teeth were chattering in fear, Lynda clenched her jaw muscle while waiting for her turn to audition.</a:t>
            </a:r>
            <a:endParaRPr lang="tr-TR" dirty="0" smtClean="0"/>
          </a:p>
          <a:p>
            <a:r>
              <a:rPr lang="en-US" dirty="0" smtClean="0"/>
              <a:t>Ronnie begins to sneeze violently</a:t>
            </a:r>
            <a:r>
              <a:rPr lang="en-US" b="1" i="1" dirty="0" smtClean="0"/>
              <a:t> </a:t>
            </a:r>
            <a:r>
              <a:rPr lang="en-US" b="1" i="1" dirty="0" smtClean="0">
                <a:solidFill>
                  <a:srgbClr val="FF0000"/>
                </a:solidFill>
              </a:rPr>
              <a:t>whenever</a:t>
            </a:r>
            <a:r>
              <a:rPr lang="en-US" b="1" i="1" dirty="0" smtClean="0"/>
              <a:t> </a:t>
            </a:r>
            <a:r>
              <a:rPr lang="en-US" dirty="0" smtClean="0"/>
              <a:t>he opens the door to greet a fresh spring day.</a:t>
            </a:r>
            <a:endParaRPr lang="tr-TR" dirty="0" smtClean="0"/>
          </a:p>
          <a:p>
            <a:endParaRPr lang="tr-TR" dirty="0"/>
          </a:p>
        </p:txBody>
      </p:sp>
    </p:spTree>
  </p:cSld>
  <p:clrMapOvr>
    <a:masterClrMapping/>
  </p:clrMapOvr>
  <p:transition spd="med">
    <p:randomBar dir="vert"/>
    <p:sndAc>
      <p:stSnd>
        <p:snd r:embed="rId2" name="chimes.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2636912"/>
            <a:ext cx="8229600" cy="3687688"/>
          </a:xfrm>
        </p:spPr>
        <p:txBody>
          <a:bodyPr>
            <a:normAutofit/>
          </a:bodyPr>
          <a:lstStyle/>
          <a:p>
            <a:r>
              <a:rPr lang="en-US" b="1" i="1" dirty="0" smtClean="0">
                <a:solidFill>
                  <a:srgbClr val="FF0000"/>
                </a:solidFill>
              </a:rPr>
              <a:t>As </a:t>
            </a:r>
            <a:r>
              <a:rPr lang="en-US" i="1" dirty="0" smtClean="0"/>
              <a:t>Samson blew out the birthday candles atop the cake</a:t>
            </a:r>
            <a:r>
              <a:rPr lang="en-US" dirty="0" smtClean="0"/>
              <a:t>, he burned the tip of his </a:t>
            </a:r>
            <a:r>
              <a:rPr lang="en-US" dirty="0" smtClean="0"/>
              <a:t>nose </a:t>
            </a:r>
            <a:r>
              <a:rPr lang="en-US" dirty="0" smtClean="0"/>
              <a:t>on a stubborn flame</a:t>
            </a:r>
            <a:r>
              <a:rPr lang="en-US" dirty="0" smtClean="0"/>
              <a:t>.</a:t>
            </a:r>
            <a:endParaRPr lang="tr-TR" dirty="0" smtClean="0"/>
          </a:p>
          <a:p>
            <a:endParaRPr lang="tr-TR" dirty="0" smtClean="0"/>
          </a:p>
          <a:p>
            <a:r>
              <a:rPr lang="en-US" b="1" i="1" dirty="0" smtClean="0">
                <a:solidFill>
                  <a:srgbClr val="FF0000"/>
                </a:solidFill>
              </a:rPr>
              <a:t>Even though </a:t>
            </a:r>
            <a:r>
              <a:rPr lang="tr-TR" b="1" i="1" dirty="0" smtClean="0">
                <a:solidFill>
                  <a:srgbClr val="FF0000"/>
                </a:solidFill>
              </a:rPr>
              <a:t>/</a:t>
            </a:r>
            <a:r>
              <a:rPr lang="tr-TR" b="1" i="1" dirty="0" err="1" smtClean="0">
                <a:solidFill>
                  <a:srgbClr val="FF0000"/>
                </a:solidFill>
              </a:rPr>
              <a:t>although</a:t>
            </a:r>
            <a:r>
              <a:rPr lang="tr-TR" b="1" i="1" dirty="0" smtClean="0">
                <a:solidFill>
                  <a:srgbClr val="FF0000"/>
                </a:solidFill>
              </a:rPr>
              <a:t> </a:t>
            </a:r>
            <a:r>
              <a:rPr lang="en-US" i="1" dirty="0" smtClean="0"/>
              <a:t>Dana </a:t>
            </a:r>
            <a:r>
              <a:rPr lang="en-US" i="1" dirty="0" smtClean="0"/>
              <a:t>persevered at the calculus exam</a:t>
            </a:r>
            <a:r>
              <a:rPr lang="en-US" dirty="0" smtClean="0"/>
              <a:t>, she was only adding another </a:t>
            </a:r>
            <a:r>
              <a:rPr lang="en-US" i="1" dirty="0" smtClean="0"/>
              <a:t>F</a:t>
            </a:r>
            <a:r>
              <a:rPr lang="en-US" dirty="0" smtClean="0"/>
              <a:t> beside her name in Dr. </a:t>
            </a:r>
            <a:r>
              <a:rPr lang="en-US" dirty="0" err="1" smtClean="0"/>
              <a:t>Armour's</a:t>
            </a:r>
            <a:r>
              <a:rPr lang="en-US" dirty="0" smtClean="0"/>
              <a:t> </a:t>
            </a:r>
            <a:r>
              <a:rPr lang="en-US" dirty="0" smtClean="0"/>
              <a:t>grade </a:t>
            </a:r>
            <a:r>
              <a:rPr lang="en-US" dirty="0" smtClean="0"/>
              <a:t>book</a:t>
            </a:r>
            <a:r>
              <a:rPr lang="en-US" dirty="0" smtClean="0"/>
              <a:t>.</a:t>
            </a:r>
            <a:endParaRPr lang="tr-TR" dirty="0" smtClean="0"/>
          </a:p>
          <a:p>
            <a:pPr>
              <a:buNone/>
            </a:pPr>
            <a:endParaRPr lang="tr-TR" dirty="0" smtClean="0"/>
          </a:p>
          <a:p>
            <a:pPr>
              <a:buNone/>
            </a:pPr>
            <a:r>
              <a:rPr lang="tr-TR" dirty="0" smtClean="0"/>
              <a:t>    </a:t>
            </a:r>
            <a:r>
              <a:rPr lang="tr-TR" dirty="0" err="1" smtClean="0"/>
              <a:t>You</a:t>
            </a:r>
            <a:r>
              <a:rPr lang="tr-TR" dirty="0" smtClean="0"/>
              <a:t> </a:t>
            </a:r>
            <a:r>
              <a:rPr lang="tr-TR" dirty="0" err="1" smtClean="0"/>
              <a:t>should</a:t>
            </a:r>
            <a:r>
              <a:rPr lang="tr-TR" dirty="0" smtClean="0"/>
              <a:t> be </a:t>
            </a:r>
            <a:r>
              <a:rPr lang="tr-TR" dirty="0" err="1" smtClean="0"/>
              <a:t>quiet</a:t>
            </a:r>
            <a:r>
              <a:rPr lang="tr-TR" dirty="0" smtClean="0"/>
              <a:t> </a:t>
            </a:r>
            <a:r>
              <a:rPr lang="tr-TR" dirty="0" err="1" smtClean="0">
                <a:solidFill>
                  <a:srgbClr val="FF0000"/>
                </a:solidFill>
              </a:rPr>
              <a:t>while</a:t>
            </a:r>
            <a:r>
              <a:rPr lang="tr-TR" dirty="0" smtClean="0"/>
              <a:t> </a:t>
            </a:r>
            <a:r>
              <a:rPr lang="tr-TR" dirty="0" err="1" smtClean="0"/>
              <a:t>the</a:t>
            </a:r>
            <a:r>
              <a:rPr lang="tr-TR" dirty="0" smtClean="0"/>
              <a:t> </a:t>
            </a:r>
            <a:r>
              <a:rPr lang="tr-TR" dirty="0" err="1" smtClean="0"/>
              <a:t>teacher</a:t>
            </a:r>
            <a:r>
              <a:rPr lang="tr-TR" dirty="0" smtClean="0"/>
              <a:t> is </a:t>
            </a:r>
            <a:r>
              <a:rPr lang="tr-TR" dirty="0" err="1" smtClean="0"/>
              <a:t>speaking</a:t>
            </a:r>
            <a:r>
              <a:rPr lang="tr-TR" dirty="0" smtClean="0"/>
              <a:t>.</a:t>
            </a:r>
            <a:endParaRPr lang="en-US" dirty="0" smtClean="0"/>
          </a:p>
          <a:p>
            <a:pPr>
              <a:buNone/>
            </a:pPr>
            <a:endParaRPr lang="tr-TR" dirty="0"/>
          </a:p>
        </p:txBody>
      </p:sp>
    </p:spTree>
  </p:cSld>
  <p:clrMapOvr>
    <a:masterClrMapping/>
  </p:clrMapOvr>
  <p:transition spd="med">
    <p:randomBar dir="vert"/>
    <p:sndAc>
      <p:stSnd>
        <p:snd r:embed="rId2" name="chimes.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Başlık"/>
          <p:cNvSpPr>
            <a:spLocks noGrp="1"/>
          </p:cNvSpPr>
          <p:nvPr>
            <p:ph type="title"/>
          </p:nvPr>
        </p:nvSpPr>
        <p:spPr>
          <a:xfrm>
            <a:off x="323528" y="1988840"/>
            <a:ext cx="8640960" cy="2736304"/>
          </a:xfrm>
        </p:spPr>
        <p:txBody>
          <a:bodyPr>
            <a:noAutofit/>
          </a:bodyPr>
          <a:lstStyle/>
          <a:p>
            <a:r>
              <a:rPr lang="en-US" sz="2800" i="1" dirty="0" smtClean="0">
                <a:solidFill>
                  <a:srgbClr val="FF0000"/>
                </a:solidFill>
              </a:rPr>
              <a:t>If</a:t>
            </a:r>
            <a:r>
              <a:rPr lang="en-US" sz="2800" dirty="0" smtClean="0">
                <a:solidFill>
                  <a:schemeClr val="tx1"/>
                </a:solidFill>
              </a:rPr>
              <a:t> everyone demanded peace instead of another television set, then there would be peace."</a:t>
            </a:r>
            <a:br>
              <a:rPr lang="en-US" sz="2800" dirty="0" smtClean="0">
                <a:solidFill>
                  <a:schemeClr val="tx1"/>
                </a:solidFill>
              </a:rPr>
            </a:br>
            <a:r>
              <a:rPr lang="en-US" sz="2800" dirty="0" smtClean="0">
                <a:solidFill>
                  <a:schemeClr val="tx1"/>
                </a:solidFill>
              </a:rPr>
              <a:t/>
            </a:r>
            <a:br>
              <a:rPr lang="en-US" sz="2800" dirty="0" smtClean="0">
                <a:solidFill>
                  <a:schemeClr val="tx1"/>
                </a:solidFill>
              </a:rPr>
            </a:br>
            <a:r>
              <a:rPr lang="en-US" sz="2800" dirty="0" smtClean="0">
                <a:solidFill>
                  <a:schemeClr val="tx1"/>
                </a:solidFill>
              </a:rPr>
              <a:t>"I can believe anything, </a:t>
            </a:r>
            <a:r>
              <a:rPr lang="en-US" sz="2800" i="1" dirty="0" smtClean="0">
                <a:solidFill>
                  <a:srgbClr val="FF0000"/>
                </a:solidFill>
              </a:rPr>
              <a:t>provided that</a:t>
            </a:r>
            <a:r>
              <a:rPr lang="en-US" sz="2800" dirty="0" smtClean="0">
                <a:solidFill>
                  <a:schemeClr val="tx1"/>
                </a:solidFill>
              </a:rPr>
              <a:t> it is quite incredible."</a:t>
            </a:r>
            <a:r>
              <a:rPr lang="tr-TR" sz="2800" dirty="0" smtClean="0"/>
              <a:t/>
            </a:r>
            <a:br>
              <a:rPr lang="tr-TR" sz="2800" dirty="0" smtClean="0"/>
            </a:br>
            <a:endParaRPr lang="tr-TR" sz="2800" dirty="0"/>
          </a:p>
        </p:txBody>
      </p:sp>
    </p:spTree>
  </p:cSld>
  <p:clrMapOvr>
    <a:masterClrMapping/>
  </p:clrMapOvr>
  <p:transition spd="med">
    <p:randomBar dir="vert"/>
    <p:sndAc>
      <p:stSnd>
        <p:snd r:embed="rId2" name="chimes.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sz="half" idx="1"/>
          </p:nvPr>
        </p:nvSpPr>
        <p:spPr>
          <a:xfrm>
            <a:off x="457200" y="2132855"/>
            <a:ext cx="4038600" cy="4222069"/>
          </a:xfrm>
        </p:spPr>
        <p:txBody>
          <a:bodyPr>
            <a:normAutofit fontScale="92500" lnSpcReduction="10000"/>
          </a:bodyPr>
          <a:lstStyle/>
          <a:p>
            <a:r>
              <a:rPr lang="en-US" dirty="0" smtClean="0"/>
              <a:t>"Every man, </a:t>
            </a:r>
            <a:r>
              <a:rPr lang="en-US" i="1" dirty="0" smtClean="0">
                <a:solidFill>
                  <a:srgbClr val="FF0000"/>
                </a:solidFill>
              </a:rPr>
              <a:t>wherever</a:t>
            </a:r>
            <a:r>
              <a:rPr lang="en-US" dirty="0" smtClean="0"/>
              <a:t> he goes, is encompassed by a cloud of comforting convictions, which move with him like flies on a summer day."</a:t>
            </a:r>
            <a:br>
              <a:rPr lang="en-US" dirty="0" smtClean="0"/>
            </a:br>
            <a:endParaRPr lang="en-US" dirty="0" smtClean="0"/>
          </a:p>
          <a:p>
            <a:endParaRPr lang="tr-TR" dirty="0" smtClean="0"/>
          </a:p>
          <a:p>
            <a:r>
              <a:rPr lang="en-US" dirty="0" smtClean="0"/>
              <a:t>"</a:t>
            </a:r>
            <a:r>
              <a:rPr lang="en-US" dirty="0" smtClean="0"/>
              <a:t>A platitude is simply a truth repeated </a:t>
            </a:r>
            <a:r>
              <a:rPr lang="en-US" i="1" dirty="0" smtClean="0">
                <a:solidFill>
                  <a:srgbClr val="FF0000"/>
                </a:solidFill>
              </a:rPr>
              <a:t>until</a:t>
            </a:r>
            <a:r>
              <a:rPr lang="en-US" dirty="0" smtClean="0"/>
              <a:t> people get tired of hearing it."</a:t>
            </a:r>
            <a:br>
              <a:rPr lang="en-US" dirty="0" smtClean="0"/>
            </a:br>
            <a:endParaRPr lang="en-US" dirty="0" smtClean="0"/>
          </a:p>
          <a:p>
            <a:endParaRPr lang="tr-TR" dirty="0"/>
          </a:p>
        </p:txBody>
      </p:sp>
      <p:sp>
        <p:nvSpPr>
          <p:cNvPr id="5" name="4 İçerik Yer Tutucusu"/>
          <p:cNvSpPr>
            <a:spLocks noGrp="1"/>
          </p:cNvSpPr>
          <p:nvPr>
            <p:ph sz="half" idx="2"/>
          </p:nvPr>
        </p:nvSpPr>
        <p:spPr>
          <a:xfrm>
            <a:off x="4648200" y="2132855"/>
            <a:ext cx="4038600" cy="4222069"/>
          </a:xfrm>
        </p:spPr>
        <p:txBody>
          <a:bodyPr>
            <a:normAutofit fontScale="92500" lnSpcReduction="10000"/>
          </a:bodyPr>
          <a:lstStyle/>
          <a:p>
            <a:r>
              <a:rPr lang="en-US" dirty="0" smtClean="0"/>
              <a:t>"I had a funny feeling </a:t>
            </a:r>
            <a:r>
              <a:rPr lang="en-US" i="1" dirty="0" smtClean="0"/>
              <a:t>as</a:t>
            </a:r>
            <a:r>
              <a:rPr lang="en-US" dirty="0" smtClean="0"/>
              <a:t> I saw the house disappear, </a:t>
            </a:r>
            <a:r>
              <a:rPr lang="en-US" i="1" dirty="0" smtClean="0">
                <a:solidFill>
                  <a:srgbClr val="FF0000"/>
                </a:solidFill>
              </a:rPr>
              <a:t>as though</a:t>
            </a:r>
            <a:r>
              <a:rPr lang="en-US" dirty="0" smtClean="0"/>
              <a:t> I had written a poem and it was very good and I had lost it and would never remember it again."</a:t>
            </a:r>
            <a:br>
              <a:rPr lang="en-US" dirty="0" smtClean="0"/>
            </a:br>
            <a:endParaRPr lang="en-US" dirty="0" smtClean="0"/>
          </a:p>
          <a:p>
            <a:endParaRPr lang="tr-TR" dirty="0"/>
          </a:p>
        </p:txBody>
      </p:sp>
    </p:spTree>
  </p:cSld>
  <p:clrMapOvr>
    <a:masterClrMapping/>
  </p:clrMapOvr>
  <p:transition spd="med">
    <p:randomBar dir="vert"/>
    <p:sndAc>
      <p:stSnd>
        <p:snd r:embed="rId2" name="chimes.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sz="half" idx="1"/>
          </p:nvPr>
        </p:nvSpPr>
        <p:spPr/>
        <p:txBody>
          <a:bodyPr>
            <a:normAutofit lnSpcReduction="10000"/>
          </a:bodyPr>
          <a:lstStyle/>
          <a:p>
            <a:r>
              <a:rPr lang="en-US" dirty="0" smtClean="0"/>
              <a:t>"I am always doing that which I can not do, </a:t>
            </a:r>
            <a:r>
              <a:rPr lang="en-US" i="1" dirty="0" smtClean="0">
                <a:solidFill>
                  <a:srgbClr val="FF0000"/>
                </a:solidFill>
              </a:rPr>
              <a:t>in order that</a:t>
            </a:r>
            <a:r>
              <a:rPr lang="en-US" dirty="0" smtClean="0"/>
              <a:t> I may learn how to do it."</a:t>
            </a:r>
            <a:br>
              <a:rPr lang="en-US" dirty="0" smtClean="0"/>
            </a:br>
            <a:endParaRPr lang="en-US" dirty="0" smtClean="0"/>
          </a:p>
          <a:p>
            <a:r>
              <a:rPr lang="en-US" dirty="0" smtClean="0"/>
              <a:t/>
            </a:r>
            <a:br>
              <a:rPr lang="en-US" dirty="0" smtClean="0"/>
            </a:br>
            <a:r>
              <a:rPr lang="en-US" dirty="0" smtClean="0"/>
              <a:t/>
            </a:r>
            <a:br>
              <a:rPr lang="en-US" dirty="0" smtClean="0"/>
            </a:br>
            <a:r>
              <a:rPr lang="en-US" dirty="0" smtClean="0"/>
              <a:t>"</a:t>
            </a:r>
            <a:r>
              <a:rPr lang="en-US" i="1" dirty="0" smtClean="0">
                <a:solidFill>
                  <a:srgbClr val="FF0000"/>
                </a:solidFill>
              </a:rPr>
              <a:t>If</a:t>
            </a:r>
            <a:r>
              <a:rPr lang="en-US" dirty="0" smtClean="0"/>
              <a:t> I had to live my life again, I'd make the same mistakes, only sooner."</a:t>
            </a:r>
            <a:br>
              <a:rPr lang="en-US" dirty="0" smtClean="0"/>
            </a:br>
            <a:endParaRPr lang="en-US" dirty="0" smtClean="0"/>
          </a:p>
          <a:p>
            <a:endParaRPr lang="tr-TR" dirty="0"/>
          </a:p>
        </p:txBody>
      </p:sp>
      <p:sp>
        <p:nvSpPr>
          <p:cNvPr id="7" name="6 İçerik Yer Tutucusu"/>
          <p:cNvSpPr>
            <a:spLocks noGrp="1"/>
          </p:cNvSpPr>
          <p:nvPr>
            <p:ph sz="half" idx="2"/>
          </p:nvPr>
        </p:nvSpPr>
        <p:spPr/>
        <p:txBody>
          <a:bodyPr>
            <a:normAutofit lnSpcReduction="10000"/>
          </a:bodyPr>
          <a:lstStyle/>
          <a:p>
            <a:r>
              <a:rPr lang="en-US" dirty="0" smtClean="0"/>
              <a:t/>
            </a:r>
            <a:br>
              <a:rPr lang="en-US" dirty="0" smtClean="0"/>
            </a:br>
            <a:r>
              <a:rPr lang="en-US" dirty="0" smtClean="0"/>
              <a:t/>
            </a:r>
            <a:br>
              <a:rPr lang="en-US" dirty="0" smtClean="0"/>
            </a:br>
            <a:r>
              <a:rPr lang="en-US" dirty="0" smtClean="0"/>
              <a:t>"These are white-looking figures, </a:t>
            </a:r>
            <a:r>
              <a:rPr lang="en-US" i="1" dirty="0" smtClean="0">
                <a:solidFill>
                  <a:srgbClr val="FF0000"/>
                </a:solidFill>
              </a:rPr>
              <a:t>whereas</a:t>
            </a:r>
            <a:r>
              <a:rPr lang="en-US" dirty="0" smtClean="0"/>
              <a:t> the men who are about to spar have on dark </a:t>
            </a:r>
            <a:r>
              <a:rPr lang="en-US" dirty="0" err="1" smtClean="0"/>
              <a:t>headguards</a:t>
            </a:r>
            <a:r>
              <a:rPr lang="en-US" dirty="0" smtClean="0"/>
              <a:t> that close grimly around the face like an executioner's hood."</a:t>
            </a:r>
            <a:br>
              <a:rPr lang="en-US" dirty="0" smtClean="0"/>
            </a:br>
            <a:endParaRPr lang="tr-TR" dirty="0"/>
          </a:p>
        </p:txBody>
      </p:sp>
    </p:spTree>
  </p:cSld>
  <p:clrMapOvr>
    <a:masterClrMapping/>
  </p:clrMapOvr>
  <p:transition spd="med">
    <p:randomBar dir="vert"/>
    <p:sndAc>
      <p:stSnd>
        <p:snd r:embed="rId2" name="chimes.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sz="half" idx="1"/>
          </p:nvPr>
        </p:nvSpPr>
        <p:spPr/>
        <p:txBody>
          <a:bodyPr>
            <a:normAutofit/>
          </a:bodyPr>
          <a:lstStyle/>
          <a:p>
            <a:r>
              <a:rPr lang="en-GB" dirty="0" smtClean="0">
                <a:solidFill>
                  <a:srgbClr val="FF0000"/>
                </a:solidFill>
              </a:rPr>
              <a:t>After </a:t>
            </a:r>
            <a:r>
              <a:rPr lang="en-GB" dirty="0" smtClean="0"/>
              <a:t>he saw the headline in the newspaper he called the police.</a:t>
            </a:r>
          </a:p>
          <a:p>
            <a:r>
              <a:rPr lang="en-GB" dirty="0" smtClean="0"/>
              <a:t>He behaves </a:t>
            </a:r>
            <a:r>
              <a:rPr lang="en-GB" dirty="0" smtClean="0">
                <a:solidFill>
                  <a:srgbClr val="FF0000"/>
                </a:solidFill>
              </a:rPr>
              <a:t>as if </a:t>
            </a:r>
            <a:r>
              <a:rPr lang="en-GB" dirty="0" smtClean="0"/>
              <a:t>he were a king.</a:t>
            </a:r>
          </a:p>
          <a:p>
            <a:r>
              <a:rPr lang="en-GB" dirty="0" smtClean="0">
                <a:solidFill>
                  <a:srgbClr val="FF0000"/>
                </a:solidFill>
              </a:rPr>
              <a:t>As soon a</a:t>
            </a:r>
            <a:r>
              <a:rPr lang="tr-TR" dirty="0" smtClean="0">
                <a:solidFill>
                  <a:srgbClr val="FF0000"/>
                </a:solidFill>
              </a:rPr>
              <a:t>s</a:t>
            </a:r>
            <a:r>
              <a:rPr lang="en-GB" dirty="0" smtClean="0">
                <a:solidFill>
                  <a:srgbClr val="FF0000"/>
                </a:solidFill>
              </a:rPr>
              <a:t> </a:t>
            </a:r>
            <a:r>
              <a:rPr lang="en-GB" dirty="0" smtClean="0"/>
              <a:t>the rain stops the children are going to go outside and play.</a:t>
            </a:r>
          </a:p>
        </p:txBody>
      </p:sp>
      <p:sp>
        <p:nvSpPr>
          <p:cNvPr id="5" name="4 İçerik Yer Tutucusu"/>
          <p:cNvSpPr>
            <a:spLocks noGrp="1"/>
          </p:cNvSpPr>
          <p:nvPr>
            <p:ph sz="half" idx="2"/>
          </p:nvPr>
        </p:nvSpPr>
        <p:spPr/>
        <p:txBody>
          <a:bodyPr>
            <a:normAutofit/>
          </a:bodyPr>
          <a:lstStyle/>
          <a:p>
            <a:r>
              <a:rPr lang="en-GB" dirty="0" smtClean="0"/>
              <a:t>Do never leave the house </a:t>
            </a:r>
            <a:r>
              <a:rPr lang="en-GB" dirty="0" smtClean="0">
                <a:solidFill>
                  <a:srgbClr val="FF0000"/>
                </a:solidFill>
              </a:rPr>
              <a:t>before</a:t>
            </a:r>
            <a:r>
              <a:rPr lang="en-GB" dirty="0" smtClean="0"/>
              <a:t> your brother gets home from work.</a:t>
            </a:r>
          </a:p>
          <a:p>
            <a:r>
              <a:rPr lang="en-GB" dirty="0" smtClean="0"/>
              <a:t>He is </a:t>
            </a:r>
            <a:r>
              <a:rPr lang="en-GB" dirty="0" smtClean="0">
                <a:solidFill>
                  <a:srgbClr val="FF0000"/>
                </a:solidFill>
              </a:rPr>
              <a:t>such</a:t>
            </a:r>
            <a:r>
              <a:rPr lang="en-GB" dirty="0" smtClean="0"/>
              <a:t> a clever man </a:t>
            </a:r>
            <a:r>
              <a:rPr lang="en-GB" dirty="0" smtClean="0">
                <a:solidFill>
                  <a:srgbClr val="FF0000"/>
                </a:solidFill>
              </a:rPr>
              <a:t>that</a:t>
            </a:r>
            <a:r>
              <a:rPr lang="en-GB" dirty="0" smtClean="0"/>
              <a:t> he can find a very good job in any company.</a:t>
            </a:r>
          </a:p>
          <a:p>
            <a:endParaRPr lang="tr-TR" dirty="0"/>
          </a:p>
        </p:txBody>
      </p:sp>
    </p:spTree>
  </p:cSld>
  <p:clrMapOvr>
    <a:masterClrMapping/>
  </p:clrMapOvr>
  <p:transition spd="med">
    <p:randomBar dir="vert"/>
    <p:sndAc>
      <p:stSnd>
        <p:snd r:embed="rId2" name="chimes.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sz="half" idx="1"/>
          </p:nvPr>
        </p:nvSpPr>
        <p:spPr/>
        <p:txBody>
          <a:bodyPr>
            <a:normAutofit/>
          </a:bodyPr>
          <a:lstStyle/>
          <a:p>
            <a:r>
              <a:rPr lang="en-GB" dirty="0" smtClean="0"/>
              <a:t>You can choose </a:t>
            </a:r>
            <a:r>
              <a:rPr lang="en-GB" dirty="0" smtClean="0">
                <a:solidFill>
                  <a:srgbClr val="FF0000"/>
                </a:solidFill>
              </a:rPr>
              <a:t>whichever</a:t>
            </a:r>
            <a:r>
              <a:rPr lang="en-GB" dirty="0" smtClean="0"/>
              <a:t> person you want to interview for your questionnaire.</a:t>
            </a:r>
          </a:p>
          <a:p>
            <a:r>
              <a:rPr lang="en-GB" dirty="0" smtClean="0"/>
              <a:t>We had to cancel the trip, </a:t>
            </a:r>
            <a:r>
              <a:rPr lang="en-GB" dirty="0" smtClean="0">
                <a:solidFill>
                  <a:srgbClr val="FF0000"/>
                </a:solidFill>
              </a:rPr>
              <a:t>due to/owing to </a:t>
            </a:r>
            <a:r>
              <a:rPr lang="en-GB" dirty="0" smtClean="0"/>
              <a:t>the fact that we had a lot of work to do.</a:t>
            </a:r>
          </a:p>
          <a:p>
            <a:r>
              <a:rPr lang="en-GB" dirty="0" smtClean="0">
                <a:solidFill>
                  <a:srgbClr val="FF0000"/>
                </a:solidFill>
              </a:rPr>
              <a:t>Seeing that </a:t>
            </a:r>
            <a:r>
              <a:rPr lang="en-GB" dirty="0" smtClean="0"/>
              <a:t>you are tired, you can rest for a while.</a:t>
            </a:r>
          </a:p>
        </p:txBody>
      </p:sp>
      <p:sp>
        <p:nvSpPr>
          <p:cNvPr id="5" name="4 İçerik Yer Tutucusu"/>
          <p:cNvSpPr>
            <a:spLocks noGrp="1"/>
          </p:cNvSpPr>
          <p:nvPr>
            <p:ph sz="half" idx="2"/>
          </p:nvPr>
        </p:nvSpPr>
        <p:spPr/>
        <p:txBody>
          <a:bodyPr>
            <a:normAutofit/>
          </a:bodyPr>
          <a:lstStyle/>
          <a:p>
            <a:r>
              <a:rPr lang="en-GB" dirty="0" smtClean="0"/>
              <a:t>He has been smoking </a:t>
            </a:r>
            <a:r>
              <a:rPr lang="en-GB" dirty="0" smtClean="0">
                <a:solidFill>
                  <a:srgbClr val="FF0000"/>
                </a:solidFill>
              </a:rPr>
              <a:t>since</a:t>
            </a:r>
            <a:r>
              <a:rPr lang="en-GB" dirty="0" smtClean="0"/>
              <a:t> he left school.</a:t>
            </a:r>
          </a:p>
          <a:p>
            <a:r>
              <a:rPr lang="en-GB" dirty="0" smtClean="0"/>
              <a:t>They are planning to invest in construction inasmuch as may people are in need of apartment.</a:t>
            </a:r>
          </a:p>
          <a:p>
            <a:r>
              <a:rPr lang="en-GB" dirty="0" smtClean="0"/>
              <a:t>I can lend you my book </a:t>
            </a:r>
            <a:r>
              <a:rPr lang="en-GB" dirty="0" smtClean="0">
                <a:solidFill>
                  <a:srgbClr val="FF0000"/>
                </a:solidFill>
              </a:rPr>
              <a:t>on condition that </a:t>
            </a:r>
            <a:r>
              <a:rPr lang="en-GB" dirty="0" smtClean="0"/>
              <a:t>you bring it by Sunday.</a:t>
            </a:r>
          </a:p>
          <a:p>
            <a:endParaRPr lang="tr-TR" dirty="0"/>
          </a:p>
        </p:txBody>
      </p:sp>
    </p:spTree>
  </p:cSld>
  <p:clrMapOvr>
    <a:masterClrMapping/>
  </p:clrMapOvr>
  <p:transition spd="med">
    <p:randomBar dir="vert"/>
    <p:sndAc>
      <p:stSnd>
        <p:snd r:embed="rId2" name="chimes.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836713"/>
            <a:ext cx="8229600" cy="2304256"/>
          </a:xfrm>
          <a:solidFill>
            <a:schemeClr val="bg1"/>
          </a:solidFill>
        </p:spPr>
        <p:txBody>
          <a:bodyPr>
            <a:normAutofit/>
          </a:bodyPr>
          <a:lstStyle/>
          <a:p>
            <a:r>
              <a:rPr lang="en-US" b="1" dirty="0" smtClean="0"/>
              <a:t>Conjunctions</a:t>
            </a:r>
            <a:r>
              <a:rPr lang="en-US" dirty="0" smtClean="0"/>
              <a:t> are connecting words. They join words, phrases, and sentences in writing and speech. Conjunctions come in three forms: coordinating, correlative, and subordinating. </a:t>
            </a:r>
            <a:endParaRPr lang="tr-TR" dirty="0"/>
          </a:p>
        </p:txBody>
      </p:sp>
      <p:pic>
        <p:nvPicPr>
          <p:cNvPr id="6" name="5 Resim" descr="012511 F&amp;E conjunction - Kopya.png"/>
          <p:cNvPicPr>
            <a:picLocks noChangeAspect="1"/>
          </p:cNvPicPr>
          <p:nvPr/>
        </p:nvPicPr>
        <p:blipFill>
          <a:blip r:embed="rId3" cstate="print"/>
          <a:stretch>
            <a:fillRect/>
          </a:stretch>
        </p:blipFill>
        <p:spPr>
          <a:xfrm>
            <a:off x="611560" y="3645024"/>
            <a:ext cx="8064896" cy="2952328"/>
          </a:xfrm>
          <a:prstGeom prst="rect">
            <a:avLst/>
          </a:prstGeom>
        </p:spPr>
      </p:pic>
    </p:spTree>
  </p:cSld>
  <p:clrMapOvr>
    <a:masterClrMapping/>
  </p:clrMapOvr>
  <p:transition spd="med">
    <p:randomBar dir="vert"/>
    <p:sndAc>
      <p:stSnd>
        <p:snd r:embed="rId2" name="chimes.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sz="half" idx="1"/>
          </p:nvPr>
        </p:nvSpPr>
        <p:spPr/>
        <p:txBody>
          <a:bodyPr>
            <a:normAutofit/>
          </a:bodyPr>
          <a:lstStyle/>
          <a:p>
            <a:r>
              <a:rPr lang="en-GB" dirty="0" smtClean="0"/>
              <a:t>I won’t be able to give my decision</a:t>
            </a:r>
            <a:r>
              <a:rPr lang="en-GB" dirty="0" smtClean="0">
                <a:solidFill>
                  <a:srgbClr val="FF0000"/>
                </a:solidFill>
              </a:rPr>
              <a:t> unless </a:t>
            </a:r>
            <a:r>
              <a:rPr lang="en-GB" dirty="0" smtClean="0"/>
              <a:t>you provide me with some information. </a:t>
            </a:r>
          </a:p>
          <a:p>
            <a:r>
              <a:rPr lang="en-GB" dirty="0" smtClean="0"/>
              <a:t>I will help you </a:t>
            </a:r>
            <a:r>
              <a:rPr lang="en-GB" dirty="0" smtClean="0">
                <a:solidFill>
                  <a:srgbClr val="FF0000"/>
                </a:solidFill>
              </a:rPr>
              <a:t>as long as </a:t>
            </a:r>
            <a:r>
              <a:rPr lang="en-GB" dirty="0" smtClean="0"/>
              <a:t>I am in this city.</a:t>
            </a:r>
          </a:p>
          <a:p>
            <a:r>
              <a:rPr lang="en-GB" dirty="0" smtClean="0"/>
              <a:t>I am not sure </a:t>
            </a:r>
            <a:r>
              <a:rPr lang="en-GB" dirty="0" smtClean="0">
                <a:solidFill>
                  <a:srgbClr val="FF0000"/>
                </a:solidFill>
              </a:rPr>
              <a:t>whether </a:t>
            </a:r>
            <a:r>
              <a:rPr lang="en-GB" dirty="0" smtClean="0"/>
              <a:t>I’m going to the wedding tonight </a:t>
            </a:r>
            <a:r>
              <a:rPr lang="en-GB" dirty="0" smtClean="0">
                <a:solidFill>
                  <a:srgbClr val="FF0000"/>
                </a:solidFill>
              </a:rPr>
              <a:t>or </a:t>
            </a:r>
            <a:r>
              <a:rPr lang="en-GB" dirty="0" smtClean="0"/>
              <a:t>not.</a:t>
            </a:r>
          </a:p>
        </p:txBody>
      </p:sp>
      <p:sp>
        <p:nvSpPr>
          <p:cNvPr id="5" name="4 İçerik Yer Tutucusu"/>
          <p:cNvSpPr>
            <a:spLocks noGrp="1"/>
          </p:cNvSpPr>
          <p:nvPr>
            <p:ph sz="half" idx="2"/>
          </p:nvPr>
        </p:nvSpPr>
        <p:spPr/>
        <p:txBody>
          <a:bodyPr>
            <a:normAutofit/>
          </a:bodyPr>
          <a:lstStyle/>
          <a:p>
            <a:r>
              <a:rPr lang="en-GB" dirty="0" smtClean="0"/>
              <a:t>Hard </a:t>
            </a:r>
            <a:r>
              <a:rPr lang="en-GB" dirty="0" smtClean="0">
                <a:solidFill>
                  <a:srgbClr val="FF0000"/>
                </a:solidFill>
              </a:rPr>
              <a:t>though</a:t>
            </a:r>
            <a:r>
              <a:rPr lang="en-GB" dirty="0" smtClean="0"/>
              <a:t> he tired, he couldn’t succeed.</a:t>
            </a:r>
          </a:p>
          <a:p>
            <a:r>
              <a:rPr lang="en-GB" dirty="0" err="1" smtClean="0">
                <a:solidFill>
                  <a:srgbClr val="FF0000"/>
                </a:solidFill>
              </a:rPr>
              <a:t>Despide</a:t>
            </a:r>
            <a:r>
              <a:rPr lang="en-GB" dirty="0" smtClean="0">
                <a:solidFill>
                  <a:srgbClr val="FF0000"/>
                </a:solidFill>
              </a:rPr>
              <a:t>( in </a:t>
            </a:r>
            <a:r>
              <a:rPr lang="en-GB" dirty="0" err="1" smtClean="0">
                <a:solidFill>
                  <a:srgbClr val="FF0000"/>
                </a:solidFill>
              </a:rPr>
              <a:t>spide</a:t>
            </a:r>
            <a:r>
              <a:rPr lang="en-GB" dirty="0" smtClean="0">
                <a:solidFill>
                  <a:srgbClr val="FF0000"/>
                </a:solidFill>
              </a:rPr>
              <a:t> of) </a:t>
            </a:r>
            <a:r>
              <a:rPr lang="en-GB" dirty="0" smtClean="0"/>
              <a:t>the rain, he went for a walk.</a:t>
            </a:r>
          </a:p>
          <a:p>
            <a:r>
              <a:rPr lang="en-GB" dirty="0" smtClean="0">
                <a:solidFill>
                  <a:srgbClr val="FF0000"/>
                </a:solidFill>
              </a:rPr>
              <a:t>Much as </a:t>
            </a:r>
            <a:r>
              <a:rPr lang="en-GB" dirty="0" smtClean="0"/>
              <a:t>I appreciate his work, I wouldn’t do such a thing.</a:t>
            </a:r>
          </a:p>
          <a:p>
            <a:endParaRPr lang="tr-TR" dirty="0"/>
          </a:p>
        </p:txBody>
      </p:sp>
    </p:spTree>
  </p:cSld>
  <p:clrMapOvr>
    <a:masterClrMapping/>
  </p:clrMapOvr>
  <p:transition spd="med">
    <p:randomBar dir="vert"/>
    <p:sndAc>
      <p:stSnd>
        <p:snd r:embed="rId2" name="chimes.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sz="half" idx="1"/>
          </p:nvPr>
        </p:nvSpPr>
        <p:spPr/>
        <p:txBody>
          <a:bodyPr>
            <a:normAutofit/>
          </a:bodyPr>
          <a:lstStyle/>
          <a:p>
            <a:r>
              <a:rPr lang="en-GB" dirty="0" smtClean="0">
                <a:solidFill>
                  <a:srgbClr val="FF0000"/>
                </a:solidFill>
              </a:rPr>
              <a:t>When</a:t>
            </a:r>
            <a:r>
              <a:rPr lang="en-GB" dirty="0" smtClean="0"/>
              <a:t> we lived in </a:t>
            </a:r>
            <a:r>
              <a:rPr lang="en-GB" dirty="0" err="1" smtClean="0"/>
              <a:t>İstanbul</a:t>
            </a:r>
            <a:r>
              <a:rPr lang="en-GB" dirty="0" smtClean="0"/>
              <a:t> we used to go to the cinema every week.</a:t>
            </a:r>
            <a:endParaRPr lang="tr-TR" dirty="0" smtClean="0"/>
          </a:p>
          <a:p>
            <a:endParaRPr lang="en-GB" dirty="0" smtClean="0"/>
          </a:p>
          <a:p>
            <a:r>
              <a:rPr lang="en-GB" dirty="0" smtClean="0"/>
              <a:t>I wore my watch </a:t>
            </a:r>
            <a:r>
              <a:rPr lang="en-GB" dirty="0" smtClean="0">
                <a:solidFill>
                  <a:srgbClr val="FF0000"/>
                </a:solidFill>
              </a:rPr>
              <a:t>in order to/ so as to </a:t>
            </a:r>
            <a:r>
              <a:rPr lang="en-GB" dirty="0" smtClean="0"/>
              <a:t>use my time efficiently in the exam.</a:t>
            </a:r>
          </a:p>
        </p:txBody>
      </p:sp>
      <p:sp>
        <p:nvSpPr>
          <p:cNvPr id="5" name="4 İçerik Yer Tutucusu"/>
          <p:cNvSpPr>
            <a:spLocks noGrp="1"/>
          </p:cNvSpPr>
          <p:nvPr>
            <p:ph sz="half" idx="2"/>
          </p:nvPr>
        </p:nvSpPr>
        <p:spPr/>
        <p:txBody>
          <a:bodyPr>
            <a:normAutofit/>
          </a:bodyPr>
          <a:lstStyle/>
          <a:p>
            <a:r>
              <a:rPr lang="en-GB" dirty="0" smtClean="0">
                <a:solidFill>
                  <a:srgbClr val="FF0000"/>
                </a:solidFill>
              </a:rPr>
              <a:t>Even if </a:t>
            </a:r>
            <a:r>
              <a:rPr lang="en-GB" dirty="0" smtClean="0"/>
              <a:t>she reads that story three times she can’t understand it because of the complex sentences.</a:t>
            </a:r>
          </a:p>
          <a:p>
            <a:r>
              <a:rPr lang="en-GB" dirty="0" smtClean="0"/>
              <a:t>You should arrive at the station before 10 </a:t>
            </a:r>
            <a:r>
              <a:rPr lang="en-GB" dirty="0" smtClean="0">
                <a:solidFill>
                  <a:srgbClr val="FF0000"/>
                </a:solidFill>
              </a:rPr>
              <a:t>in case </a:t>
            </a:r>
            <a:r>
              <a:rPr lang="en-GB" dirty="0" smtClean="0"/>
              <a:t>the train arrives earlier than the scheduled time.</a:t>
            </a:r>
          </a:p>
          <a:p>
            <a:endParaRPr lang="tr-TR" dirty="0"/>
          </a:p>
        </p:txBody>
      </p:sp>
    </p:spTree>
  </p:cSld>
  <p:clrMapOvr>
    <a:masterClrMapping/>
  </p:clrMapOvr>
  <p:transition spd="med">
    <p:randomBar dir="vert"/>
    <p:sndAc>
      <p:stSnd>
        <p:snd r:embed="rId2" name="chimes.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sz="half" idx="1"/>
          </p:nvPr>
        </p:nvSpPr>
        <p:spPr/>
        <p:txBody>
          <a:bodyPr>
            <a:normAutofit/>
          </a:bodyPr>
          <a:lstStyle/>
          <a:p>
            <a:r>
              <a:rPr lang="en-GB" dirty="0" smtClean="0"/>
              <a:t>Here is my library. You can borrow </a:t>
            </a:r>
            <a:r>
              <a:rPr lang="en-GB" dirty="0" smtClean="0">
                <a:solidFill>
                  <a:srgbClr val="FF0000"/>
                </a:solidFill>
              </a:rPr>
              <a:t>whatever </a:t>
            </a:r>
            <a:r>
              <a:rPr lang="en-GB" dirty="0" smtClean="0"/>
              <a:t>book you want.</a:t>
            </a:r>
            <a:endParaRPr lang="tr-TR" dirty="0" smtClean="0"/>
          </a:p>
          <a:p>
            <a:endParaRPr lang="en-GB" dirty="0" smtClean="0"/>
          </a:p>
          <a:p>
            <a:r>
              <a:rPr lang="en-GB" dirty="0" smtClean="0">
                <a:solidFill>
                  <a:srgbClr val="FF0000"/>
                </a:solidFill>
              </a:rPr>
              <a:t>None but </a:t>
            </a:r>
            <a:r>
              <a:rPr lang="en-GB" dirty="0" smtClean="0"/>
              <a:t>God will ever know how much I suffered during that year.</a:t>
            </a:r>
          </a:p>
          <a:p>
            <a:pPr>
              <a:buNone/>
            </a:pPr>
            <a:endParaRPr lang="tr-TR" dirty="0"/>
          </a:p>
        </p:txBody>
      </p:sp>
      <p:sp>
        <p:nvSpPr>
          <p:cNvPr id="5" name="4 İçerik Yer Tutucusu"/>
          <p:cNvSpPr>
            <a:spLocks noGrp="1"/>
          </p:cNvSpPr>
          <p:nvPr>
            <p:ph sz="half" idx="2"/>
          </p:nvPr>
        </p:nvSpPr>
        <p:spPr/>
        <p:txBody>
          <a:bodyPr>
            <a:normAutofit/>
          </a:bodyPr>
          <a:lstStyle/>
          <a:p>
            <a:r>
              <a:rPr lang="en-GB" dirty="0" smtClean="0"/>
              <a:t>In developed countries people waste a lot of food that they do not eat, </a:t>
            </a:r>
            <a:r>
              <a:rPr lang="en-GB" dirty="0" smtClean="0">
                <a:solidFill>
                  <a:srgbClr val="FF0000"/>
                </a:solidFill>
              </a:rPr>
              <a:t>whereas</a:t>
            </a:r>
            <a:r>
              <a:rPr lang="en-GB" dirty="0" smtClean="0"/>
              <a:t> in some parts of world people are suffering from hunger.</a:t>
            </a:r>
          </a:p>
          <a:p>
            <a:endParaRPr lang="tr-TR" dirty="0"/>
          </a:p>
        </p:txBody>
      </p:sp>
    </p:spTree>
  </p:cSld>
  <p:clrMapOvr>
    <a:masterClrMapping/>
  </p:clrMapOvr>
  <p:transition spd="med">
    <p:randomBar dir="vert"/>
    <p:sndAc>
      <p:stSnd>
        <p:snd r:embed="rId2" name="chimes.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Resim" descr="trans2.png"/>
          <p:cNvPicPr>
            <a:picLocks noChangeAspect="1"/>
          </p:cNvPicPr>
          <p:nvPr/>
        </p:nvPicPr>
        <p:blipFill>
          <a:blip r:embed="rId3" cstate="print"/>
          <a:stretch>
            <a:fillRect/>
          </a:stretch>
        </p:blipFill>
        <p:spPr>
          <a:xfrm>
            <a:off x="611561" y="404664"/>
            <a:ext cx="7920880" cy="5976664"/>
          </a:xfrm>
          <a:prstGeom prst="rect">
            <a:avLst/>
          </a:prstGeom>
          <a:ln>
            <a:noFill/>
          </a:ln>
          <a:effectLst>
            <a:softEdge rad="112500"/>
          </a:effectLst>
        </p:spPr>
      </p:pic>
    </p:spTree>
  </p:cSld>
  <p:clrMapOvr>
    <a:masterClrMapping/>
  </p:clrMapOvr>
  <p:transition spd="med">
    <p:randomBar dir="vert"/>
    <p:sndAc>
      <p:stSnd>
        <p:snd r:embed="rId2" name="chimes.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İçerik Yer Tutucusu"/>
          <p:cNvSpPr>
            <a:spLocks noGrp="1"/>
          </p:cNvSpPr>
          <p:nvPr>
            <p:ph sz="half" idx="1"/>
          </p:nvPr>
        </p:nvSpPr>
        <p:spPr>
          <a:xfrm>
            <a:off x="457200" y="1484784"/>
            <a:ext cx="4038600" cy="4870141"/>
          </a:xfrm>
        </p:spPr>
        <p:txBody>
          <a:bodyPr>
            <a:normAutofit fontScale="92500"/>
          </a:bodyPr>
          <a:lstStyle/>
          <a:p>
            <a:r>
              <a:rPr lang="en-GB" dirty="0" smtClean="0">
                <a:solidFill>
                  <a:srgbClr val="FF0000"/>
                </a:solidFill>
              </a:rPr>
              <a:t>First</a:t>
            </a:r>
            <a:r>
              <a:rPr lang="en-GB" dirty="0" smtClean="0"/>
              <a:t>, I think that she is studying hard.</a:t>
            </a:r>
          </a:p>
          <a:p>
            <a:r>
              <a:rPr lang="en-GB" dirty="0" smtClean="0">
                <a:solidFill>
                  <a:srgbClr val="FF0000"/>
                </a:solidFill>
              </a:rPr>
              <a:t>Second</a:t>
            </a:r>
            <a:r>
              <a:rPr lang="en-GB" dirty="0" smtClean="0"/>
              <a:t>, I believe that she is a bright student.</a:t>
            </a:r>
          </a:p>
          <a:p>
            <a:r>
              <a:rPr lang="en-GB" dirty="0" smtClean="0"/>
              <a:t>Janet passed her exam, so she is very happy.</a:t>
            </a:r>
            <a:endParaRPr lang="tr-TR" dirty="0" smtClean="0"/>
          </a:p>
          <a:p>
            <a:endParaRPr lang="en-GB" dirty="0" smtClean="0"/>
          </a:p>
          <a:p>
            <a:r>
              <a:rPr lang="en-US" dirty="0" smtClean="0"/>
              <a:t>I live too far away to visit you often; </a:t>
            </a:r>
            <a:r>
              <a:rPr lang="en-US" dirty="0" smtClean="0">
                <a:solidFill>
                  <a:srgbClr val="FF0000"/>
                </a:solidFill>
              </a:rPr>
              <a:t>besides</a:t>
            </a:r>
            <a:r>
              <a:rPr lang="en-US" dirty="0" smtClean="0"/>
              <a:t>, you are never home. </a:t>
            </a:r>
          </a:p>
          <a:p>
            <a:endParaRPr lang="tr-TR" dirty="0" smtClean="0"/>
          </a:p>
          <a:p>
            <a:endParaRPr lang="tr-TR" dirty="0" smtClean="0"/>
          </a:p>
          <a:p>
            <a:endParaRPr lang="tr-TR" dirty="0"/>
          </a:p>
        </p:txBody>
      </p:sp>
      <p:sp>
        <p:nvSpPr>
          <p:cNvPr id="7" name="6 İçerik Yer Tutucusu"/>
          <p:cNvSpPr>
            <a:spLocks noGrp="1"/>
          </p:cNvSpPr>
          <p:nvPr>
            <p:ph sz="half" idx="2"/>
          </p:nvPr>
        </p:nvSpPr>
        <p:spPr>
          <a:xfrm>
            <a:off x="4648200" y="1268760"/>
            <a:ext cx="4038600" cy="5086165"/>
          </a:xfrm>
        </p:spPr>
        <p:txBody>
          <a:bodyPr>
            <a:normAutofit fontScale="92500"/>
          </a:bodyPr>
          <a:lstStyle/>
          <a:p>
            <a:r>
              <a:rPr lang="en-US" dirty="0" smtClean="0"/>
              <a:t>Mr. Adams was an invalid all his life; </a:t>
            </a:r>
            <a:r>
              <a:rPr lang="en-US" dirty="0" smtClean="0">
                <a:solidFill>
                  <a:srgbClr val="FF0000"/>
                </a:solidFill>
              </a:rPr>
              <a:t>nevertheless</a:t>
            </a:r>
            <a:r>
              <a:rPr lang="en-US" dirty="0" smtClean="0"/>
              <a:t>, he had an active career. </a:t>
            </a:r>
          </a:p>
          <a:p>
            <a:r>
              <a:rPr lang="en-US" dirty="0" smtClean="0"/>
              <a:t>We must meet the deadline; </a:t>
            </a:r>
            <a:r>
              <a:rPr lang="en-US" dirty="0" smtClean="0">
                <a:solidFill>
                  <a:srgbClr val="FF0000"/>
                </a:solidFill>
              </a:rPr>
              <a:t>hence, </a:t>
            </a:r>
            <a:r>
              <a:rPr lang="en-US" dirty="0" smtClean="0"/>
              <a:t>a decision is needed now. </a:t>
            </a:r>
          </a:p>
          <a:p>
            <a:r>
              <a:rPr lang="en-US" dirty="0" smtClean="0"/>
              <a:t>I will study medicine for six years; </a:t>
            </a:r>
            <a:r>
              <a:rPr lang="en-US" dirty="0" smtClean="0">
                <a:solidFill>
                  <a:srgbClr val="FF0000"/>
                </a:solidFill>
              </a:rPr>
              <a:t>then</a:t>
            </a:r>
            <a:r>
              <a:rPr lang="en-US" dirty="0" smtClean="0"/>
              <a:t> I will be a doctor. </a:t>
            </a:r>
          </a:p>
          <a:p>
            <a:r>
              <a:rPr lang="en-US" dirty="0" smtClean="0"/>
              <a:t>He requested an opportunity to make up his absences; </a:t>
            </a:r>
            <a:r>
              <a:rPr lang="en-US" dirty="0" smtClean="0">
                <a:solidFill>
                  <a:srgbClr val="FF0000"/>
                </a:solidFill>
              </a:rPr>
              <a:t>accordingly</a:t>
            </a:r>
            <a:r>
              <a:rPr lang="en-US" dirty="0" smtClean="0"/>
              <a:t>, his teacher gave him special</a:t>
            </a:r>
            <a:endParaRPr lang="tr-TR" dirty="0" smtClean="0"/>
          </a:p>
          <a:p>
            <a:endParaRPr lang="tr-TR" dirty="0"/>
          </a:p>
        </p:txBody>
      </p:sp>
    </p:spTree>
  </p:cSld>
  <p:clrMapOvr>
    <a:masterClrMapping/>
  </p:clrMapOvr>
  <p:transition spd="med">
    <p:randomBar dir="vert"/>
    <p:sndAc>
      <p:stSnd>
        <p:snd r:embed="rId2" name="chimes.wav"/>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sz="half" idx="1"/>
          </p:nvPr>
        </p:nvSpPr>
        <p:spPr>
          <a:xfrm>
            <a:off x="457200" y="1052736"/>
            <a:ext cx="4038600" cy="5302189"/>
          </a:xfrm>
        </p:spPr>
        <p:txBody>
          <a:bodyPr>
            <a:normAutofit fontScale="92500"/>
          </a:bodyPr>
          <a:lstStyle/>
          <a:p>
            <a:r>
              <a:rPr lang="en-US" dirty="0" smtClean="0"/>
              <a:t>Alice moved to New York; </a:t>
            </a:r>
            <a:r>
              <a:rPr lang="en-US" dirty="0" smtClean="0">
                <a:solidFill>
                  <a:srgbClr val="FF0000"/>
                </a:solidFill>
              </a:rPr>
              <a:t>however, </a:t>
            </a:r>
            <a:r>
              <a:rPr lang="en-US" dirty="0" smtClean="0"/>
              <a:t>her mother stayed in Boston. </a:t>
            </a:r>
          </a:p>
          <a:p>
            <a:r>
              <a:rPr lang="en-US" dirty="0" smtClean="0"/>
              <a:t>You have disobeyed me; </a:t>
            </a:r>
            <a:r>
              <a:rPr lang="en-US" dirty="0" smtClean="0">
                <a:solidFill>
                  <a:srgbClr val="FF0000"/>
                </a:solidFill>
              </a:rPr>
              <a:t>therefore</a:t>
            </a:r>
            <a:r>
              <a:rPr lang="en-US" dirty="0" smtClean="0"/>
              <a:t>, I will not help you again. </a:t>
            </a:r>
          </a:p>
          <a:p>
            <a:r>
              <a:rPr lang="en-US" dirty="0" smtClean="0"/>
              <a:t>Harrison is kind; </a:t>
            </a:r>
            <a:r>
              <a:rPr lang="en-US" dirty="0" smtClean="0">
                <a:solidFill>
                  <a:srgbClr val="FF0000"/>
                </a:solidFill>
              </a:rPr>
              <a:t>moreover, </a:t>
            </a:r>
            <a:r>
              <a:rPr lang="en-US" dirty="0" smtClean="0"/>
              <a:t>he is generous. </a:t>
            </a:r>
          </a:p>
          <a:p>
            <a:r>
              <a:rPr lang="en-US" dirty="0" smtClean="0"/>
              <a:t>Television is entertaining; </a:t>
            </a:r>
            <a:r>
              <a:rPr lang="en-US" dirty="0" smtClean="0">
                <a:solidFill>
                  <a:srgbClr val="FF0000"/>
                </a:solidFill>
              </a:rPr>
              <a:t>furthermore</a:t>
            </a:r>
            <a:r>
              <a:rPr lang="en-US" dirty="0" smtClean="0"/>
              <a:t>, it is instructive. </a:t>
            </a:r>
          </a:p>
        </p:txBody>
      </p:sp>
      <p:sp>
        <p:nvSpPr>
          <p:cNvPr id="4" name="3 İçerik Yer Tutucusu"/>
          <p:cNvSpPr>
            <a:spLocks noGrp="1"/>
          </p:cNvSpPr>
          <p:nvPr>
            <p:ph sz="half" idx="2"/>
          </p:nvPr>
        </p:nvSpPr>
        <p:spPr>
          <a:xfrm>
            <a:off x="4648200" y="1124744"/>
            <a:ext cx="4038600" cy="5230181"/>
          </a:xfrm>
        </p:spPr>
        <p:txBody>
          <a:bodyPr>
            <a:normAutofit fontScale="92500"/>
          </a:bodyPr>
          <a:lstStyle/>
          <a:p>
            <a:r>
              <a:rPr lang="en-US" dirty="0" smtClean="0"/>
              <a:t>The road was wet and slippery; </a:t>
            </a:r>
            <a:r>
              <a:rPr lang="en-US" dirty="0" smtClean="0">
                <a:solidFill>
                  <a:srgbClr val="FF0000"/>
                </a:solidFill>
              </a:rPr>
              <a:t>consequently, </a:t>
            </a:r>
            <a:r>
              <a:rPr lang="en-US" dirty="0" smtClean="0"/>
              <a:t>there were many accidents. </a:t>
            </a:r>
          </a:p>
          <a:p>
            <a:r>
              <a:rPr lang="en-US" dirty="0" smtClean="0"/>
              <a:t>You must study hard; </a:t>
            </a:r>
            <a:r>
              <a:rPr lang="en-US" dirty="0" smtClean="0">
                <a:solidFill>
                  <a:srgbClr val="FF0000"/>
                </a:solidFill>
              </a:rPr>
              <a:t>else</a:t>
            </a:r>
            <a:r>
              <a:rPr lang="en-US" dirty="0" smtClean="0"/>
              <a:t> you will fail. </a:t>
            </a:r>
            <a:endParaRPr lang="tr-TR" dirty="0" smtClean="0"/>
          </a:p>
          <a:p>
            <a:endParaRPr lang="en-US" dirty="0" smtClean="0"/>
          </a:p>
          <a:p>
            <a:r>
              <a:rPr lang="en-US" dirty="0" smtClean="0"/>
              <a:t>The leaders settled the argument; </a:t>
            </a:r>
            <a:r>
              <a:rPr lang="en-US" dirty="0" smtClean="0">
                <a:solidFill>
                  <a:srgbClr val="FF0000"/>
                </a:solidFill>
              </a:rPr>
              <a:t>otherwise</a:t>
            </a:r>
            <a:r>
              <a:rPr lang="en-US" dirty="0" smtClean="0"/>
              <a:t>, there would have been war. I prepared my English lesson; also, I wrote my French composition. </a:t>
            </a:r>
          </a:p>
          <a:p>
            <a:endParaRPr lang="en-US" dirty="0" smtClean="0"/>
          </a:p>
          <a:p>
            <a:endParaRPr lang="tr-TR" dirty="0"/>
          </a:p>
        </p:txBody>
      </p:sp>
    </p:spTree>
  </p:cSld>
  <p:clrMapOvr>
    <a:masterClrMapping/>
  </p:clrMapOvr>
  <p:transition spd="med">
    <p:randomBar dir="vert"/>
    <p:sndAc>
      <p:stSnd>
        <p:snd r:embed="rId2" name="chimes.wav"/>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sz="half" idx="1"/>
          </p:nvPr>
        </p:nvSpPr>
        <p:spPr>
          <a:xfrm>
            <a:off x="0" y="908720"/>
            <a:ext cx="4211960" cy="5446205"/>
          </a:xfrm>
        </p:spPr>
        <p:txBody>
          <a:bodyPr>
            <a:normAutofit fontScale="77500" lnSpcReduction="20000"/>
          </a:bodyPr>
          <a:lstStyle/>
          <a:p>
            <a:r>
              <a:rPr lang="en-US" sz="3100" b="1" dirty="0" smtClean="0">
                <a:solidFill>
                  <a:srgbClr val="FF0000"/>
                </a:solidFill>
              </a:rPr>
              <a:t>Coordinating Conjunctions</a:t>
            </a:r>
            <a:endParaRPr lang="en-US" sz="3100" dirty="0" smtClean="0">
              <a:solidFill>
                <a:srgbClr val="FF0000"/>
              </a:solidFill>
            </a:endParaRPr>
          </a:p>
          <a:p>
            <a:r>
              <a:rPr lang="en-US" sz="3100" dirty="0" smtClean="0"/>
              <a:t>When most people think of conjunctions, they are usually thinking of the coordinating variety. The most common ones include </a:t>
            </a:r>
            <a:r>
              <a:rPr lang="en-US" sz="3100" i="1" dirty="0" smtClean="0"/>
              <a:t>and</a:t>
            </a:r>
            <a:r>
              <a:rPr lang="en-US" sz="3100" dirty="0" smtClean="0"/>
              <a:t>, </a:t>
            </a:r>
            <a:r>
              <a:rPr lang="en-US" sz="3100" i="1" dirty="0" smtClean="0"/>
              <a:t>but</a:t>
            </a:r>
            <a:r>
              <a:rPr lang="en-US" sz="3100" dirty="0" smtClean="0"/>
              <a:t>, </a:t>
            </a:r>
            <a:r>
              <a:rPr lang="en-US" sz="3100" i="1" dirty="0" smtClean="0"/>
              <a:t>or</a:t>
            </a:r>
            <a:r>
              <a:rPr lang="en-US" sz="3100" dirty="0" smtClean="0"/>
              <a:t>, and </a:t>
            </a:r>
            <a:r>
              <a:rPr lang="en-US" sz="3100" i="1" dirty="0" smtClean="0"/>
              <a:t>so</a:t>
            </a:r>
            <a:r>
              <a:rPr lang="en-US" sz="3100" dirty="0" smtClean="0"/>
              <a:t>. Coordinating conjunctions join words or groups of words that are equal in rank grammatically. For instance, in the following sentence the two nouns are separated with a coordinating conjunction.</a:t>
            </a:r>
          </a:p>
          <a:p>
            <a:endParaRPr lang="tr-TR" dirty="0"/>
          </a:p>
        </p:txBody>
      </p:sp>
      <p:sp>
        <p:nvSpPr>
          <p:cNvPr id="4" name="3 İçerik Yer Tutucusu"/>
          <p:cNvSpPr>
            <a:spLocks noGrp="1"/>
          </p:cNvSpPr>
          <p:nvPr>
            <p:ph sz="half" idx="2"/>
          </p:nvPr>
        </p:nvSpPr>
        <p:spPr>
          <a:xfrm>
            <a:off x="4139952" y="260648"/>
            <a:ext cx="5004048" cy="6597352"/>
          </a:xfrm>
        </p:spPr>
        <p:txBody>
          <a:bodyPr>
            <a:noAutofit/>
          </a:bodyPr>
          <a:lstStyle/>
          <a:p>
            <a:r>
              <a:rPr lang="en-US" sz="2400" b="1" dirty="0" smtClean="0">
                <a:solidFill>
                  <a:srgbClr val="FF0000"/>
                </a:solidFill>
              </a:rPr>
              <a:t>Subordinating Conjunctions</a:t>
            </a:r>
            <a:endParaRPr lang="en-US" sz="2400" dirty="0" smtClean="0">
              <a:solidFill>
                <a:srgbClr val="FF0000"/>
              </a:solidFill>
            </a:endParaRPr>
          </a:p>
          <a:p>
            <a:r>
              <a:rPr lang="en-US" sz="2400" dirty="0" smtClean="0"/>
              <a:t>Subordinating conjunctions, on the other hand, connect grammatical structures (usually clauses) of unequal rank. A subordinating conjunction introduces a clause that is dependent on the main clause. The dependent clause can be introduced preceding the main clause in an introductory role, or it may follow the main clause to add meaning to the sentence. Some common subordinating conjunctions include </a:t>
            </a:r>
            <a:r>
              <a:rPr lang="en-US" sz="2400" i="1" dirty="0" smtClean="0"/>
              <a:t>although</a:t>
            </a:r>
            <a:r>
              <a:rPr lang="en-US" sz="2400" dirty="0" smtClean="0"/>
              <a:t>, </a:t>
            </a:r>
            <a:r>
              <a:rPr lang="en-US" sz="2400" i="1" dirty="0" smtClean="0"/>
              <a:t>as</a:t>
            </a:r>
            <a:r>
              <a:rPr lang="en-US" sz="2400" dirty="0" smtClean="0"/>
              <a:t>, </a:t>
            </a:r>
            <a:r>
              <a:rPr lang="en-US" sz="2400" i="1" dirty="0" smtClean="0"/>
              <a:t>before, until</a:t>
            </a:r>
            <a:r>
              <a:rPr lang="en-US" sz="2400" dirty="0" smtClean="0"/>
              <a:t>,</a:t>
            </a:r>
            <a:r>
              <a:rPr lang="en-US" sz="2400" dirty="0" smtClean="0"/>
              <a:t> </a:t>
            </a:r>
            <a:r>
              <a:rPr lang="en-US" sz="2400" i="1" dirty="0" smtClean="0"/>
              <a:t>when</a:t>
            </a:r>
            <a:r>
              <a:rPr lang="en-US" sz="2400" dirty="0" smtClean="0"/>
              <a:t>, and </a:t>
            </a:r>
            <a:r>
              <a:rPr lang="en-US" sz="2400" i="1" dirty="0" smtClean="0"/>
              <a:t>while</a:t>
            </a:r>
            <a:r>
              <a:rPr lang="en-US" sz="2400" dirty="0" smtClean="0"/>
              <a:t>.</a:t>
            </a:r>
          </a:p>
          <a:p>
            <a:endParaRPr lang="tr-TR" sz="2400" dirty="0"/>
          </a:p>
        </p:txBody>
      </p:sp>
    </p:spTree>
  </p:cSld>
  <p:clrMapOvr>
    <a:masterClrMapping/>
  </p:clrMapOvr>
  <p:transition spd="med">
    <p:randomBar dir="vert"/>
    <p:sndAc>
      <p:stSnd>
        <p:snd r:embed="rId2" name="chimes.wav"/>
      </p:stSnd>
    </p:sndAc>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COORDINATING </a:t>
            </a:r>
            <a:r>
              <a:rPr lang="tr-TR" dirty="0" smtClean="0"/>
              <a:t>CONJUNCTIONS</a:t>
            </a:r>
            <a:endParaRPr lang="tr-TR" dirty="0"/>
          </a:p>
        </p:txBody>
      </p:sp>
      <p:pic>
        <p:nvPicPr>
          <p:cNvPr id="4" name="3 İçerik Yer Tutucusu" descr="Conjunctions-main_Full.jpg"/>
          <p:cNvPicPr>
            <a:picLocks noGrp="1" noChangeAspect="1"/>
          </p:cNvPicPr>
          <p:nvPr>
            <p:ph idx="1"/>
          </p:nvPr>
        </p:nvPicPr>
        <p:blipFill>
          <a:blip r:embed="rId3" cstate="print"/>
          <a:stretch>
            <a:fillRect/>
          </a:stretch>
        </p:blipFill>
        <p:spPr>
          <a:xfrm>
            <a:off x="683568" y="1772816"/>
            <a:ext cx="7920880" cy="4104456"/>
          </a:xfrm>
        </p:spPr>
      </p:pic>
    </p:spTree>
  </p:cSld>
  <p:clrMapOvr>
    <a:masterClrMapping/>
  </p:clrMapOvr>
  <p:transition spd="med">
    <p:randomBar dir="vert"/>
    <p:sndAc>
      <p:stSnd>
        <p:snd r:embed="rId2" name="chimes.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11 Metin kutusu"/>
          <p:cNvSpPr txBox="1"/>
          <p:nvPr/>
        </p:nvSpPr>
        <p:spPr>
          <a:xfrm>
            <a:off x="0" y="1268760"/>
            <a:ext cx="9144000" cy="5232202"/>
          </a:xfrm>
          <a:prstGeom prst="rect">
            <a:avLst/>
          </a:prstGeom>
          <a:noFill/>
        </p:spPr>
        <p:txBody>
          <a:bodyPr wrap="square" rtlCol="0">
            <a:spAutoFit/>
          </a:bodyPr>
          <a:lstStyle/>
          <a:p>
            <a:r>
              <a:rPr lang="tr-TR" sz="2800" dirty="0" smtClean="0"/>
              <a:t>       </a:t>
            </a:r>
            <a:r>
              <a:rPr lang="en-US" sz="2800" dirty="0" smtClean="0"/>
              <a:t>For is almost like because  or since; it introduces, in formal tone, a reason</a:t>
            </a:r>
            <a:endParaRPr lang="tr-TR" sz="2800" dirty="0" smtClean="0"/>
          </a:p>
          <a:p>
            <a:r>
              <a:rPr lang="tr-TR" sz="2800" dirty="0" smtClean="0"/>
              <a:t> </a:t>
            </a:r>
            <a:r>
              <a:rPr lang="en-US" sz="2800" dirty="0" smtClean="0">
                <a:solidFill>
                  <a:srgbClr val="FF0000"/>
                </a:solidFill>
              </a:rPr>
              <a:t>examples;</a:t>
            </a:r>
            <a:r>
              <a:rPr lang="en-US" sz="2800" dirty="0" smtClean="0"/>
              <a:t> </a:t>
            </a:r>
          </a:p>
          <a:p>
            <a:r>
              <a:rPr lang="tr-TR" sz="2800" dirty="0" smtClean="0"/>
              <a:t>         </a:t>
            </a:r>
            <a:r>
              <a:rPr lang="en-US" sz="2400" dirty="0" smtClean="0"/>
              <a:t>John </a:t>
            </a:r>
            <a:r>
              <a:rPr lang="en-US" sz="2400" dirty="0" smtClean="0"/>
              <a:t>thought he had a good chance to get the job, </a:t>
            </a:r>
            <a:r>
              <a:rPr lang="en-US" sz="2400" u="sng" dirty="0" smtClean="0"/>
              <a:t>for</a:t>
            </a:r>
            <a:r>
              <a:rPr lang="en-US" sz="2400" dirty="0" smtClean="0"/>
              <a:t> his father was on the company's board of trustees</a:t>
            </a:r>
            <a:r>
              <a:rPr lang="en-US" sz="2400" dirty="0" smtClean="0"/>
              <a:t>.</a:t>
            </a:r>
            <a:endParaRPr lang="tr-TR" sz="2400" dirty="0" smtClean="0"/>
          </a:p>
          <a:p>
            <a:endParaRPr lang="tr-TR" sz="2400" dirty="0" smtClean="0"/>
          </a:p>
          <a:p>
            <a:endParaRPr lang="en-US" sz="2400" dirty="0" smtClean="0"/>
          </a:p>
          <a:p>
            <a:r>
              <a:rPr lang="tr-TR" sz="2400" dirty="0" smtClean="0"/>
              <a:t>         </a:t>
            </a:r>
            <a:r>
              <a:rPr lang="en-US" sz="2400" dirty="0" smtClean="0"/>
              <a:t>Most </a:t>
            </a:r>
            <a:r>
              <a:rPr lang="en-US" sz="2400" dirty="0" smtClean="0"/>
              <a:t>of the visitors were happy just sitting around in the shade, </a:t>
            </a:r>
            <a:r>
              <a:rPr lang="en-US" sz="2400" u="sng" dirty="0" smtClean="0"/>
              <a:t>for</a:t>
            </a:r>
            <a:r>
              <a:rPr lang="en-US" sz="2400" dirty="0" smtClean="0"/>
              <a:t> it had been a long, dusty journey on the train</a:t>
            </a:r>
            <a:r>
              <a:rPr lang="en-US" sz="2400" dirty="0" smtClean="0"/>
              <a:t>.</a:t>
            </a:r>
            <a:endParaRPr lang="en-US" sz="2400" dirty="0" smtClean="0"/>
          </a:p>
          <a:p>
            <a:endParaRPr lang="tr-TR" sz="2800" dirty="0" smtClean="0">
              <a:solidFill>
                <a:srgbClr val="FF0000"/>
              </a:solidFill>
            </a:endParaRPr>
          </a:p>
          <a:p>
            <a:endParaRPr lang="tr-TR" sz="2800" dirty="0" smtClean="0">
              <a:solidFill>
                <a:srgbClr val="FF0000"/>
              </a:solidFill>
            </a:endParaRPr>
          </a:p>
          <a:p>
            <a:endParaRPr lang="en-US" sz="2800" dirty="0" smtClean="0"/>
          </a:p>
          <a:p>
            <a:endParaRPr lang="tr-TR" dirty="0"/>
          </a:p>
        </p:txBody>
      </p:sp>
    </p:spTree>
  </p:cSld>
  <p:clrMapOvr>
    <a:masterClrMapping/>
  </p:clrMapOvr>
  <p:transition spd="med">
    <p:randomBar dir="vert"/>
    <p:sndAc>
      <p:stSnd>
        <p:snd r:embed="rId2" name="chimes.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etin kutusu"/>
          <p:cNvSpPr txBox="1"/>
          <p:nvPr/>
        </p:nvSpPr>
        <p:spPr>
          <a:xfrm>
            <a:off x="467544" y="1556792"/>
            <a:ext cx="8280920" cy="3416320"/>
          </a:xfrm>
          <a:prstGeom prst="rect">
            <a:avLst/>
          </a:prstGeom>
          <a:noFill/>
        </p:spPr>
        <p:txBody>
          <a:bodyPr wrap="square" rtlCol="0">
            <a:spAutoFit/>
          </a:bodyPr>
          <a:lstStyle/>
          <a:p>
            <a:r>
              <a:rPr lang="tr-TR" sz="2400" dirty="0" smtClean="0"/>
              <a:t>    </a:t>
            </a:r>
            <a:r>
              <a:rPr lang="en-US" sz="2400" dirty="0" smtClean="0"/>
              <a:t>And joins elements that are sequential and equal in importance</a:t>
            </a:r>
          </a:p>
          <a:p>
            <a:endParaRPr lang="en-US" sz="2400" dirty="0" smtClean="0"/>
          </a:p>
          <a:p>
            <a:r>
              <a:rPr lang="en-US" sz="2400" dirty="0" smtClean="0"/>
              <a:t>   </a:t>
            </a:r>
            <a:r>
              <a:rPr lang="en-US" sz="2400" dirty="0" smtClean="0">
                <a:solidFill>
                  <a:srgbClr val="FF0000"/>
                </a:solidFill>
              </a:rPr>
              <a:t>examples:</a:t>
            </a:r>
          </a:p>
          <a:p>
            <a:r>
              <a:rPr lang="en-US" sz="2400" dirty="0" smtClean="0">
                <a:solidFill>
                  <a:srgbClr val="FF0000"/>
                </a:solidFill>
              </a:rPr>
              <a:t>   </a:t>
            </a:r>
          </a:p>
          <a:p>
            <a:r>
              <a:rPr lang="en-US" sz="2400" dirty="0" smtClean="0"/>
              <a:t>The bowl of squid eyeball stew is hot and delicious.</a:t>
            </a:r>
          </a:p>
          <a:p>
            <a:endParaRPr lang="en-US" sz="2400" dirty="0" smtClean="0"/>
          </a:p>
          <a:p>
            <a:r>
              <a:rPr lang="en-US" sz="2400" dirty="0" smtClean="0"/>
              <a:t>The barn was up the road   and by the river</a:t>
            </a:r>
            <a:r>
              <a:rPr lang="tr-TR" sz="2400" dirty="0" smtClean="0"/>
              <a:t>.</a:t>
            </a:r>
          </a:p>
          <a:p>
            <a:r>
              <a:rPr lang="tr-TR" sz="2400" dirty="0" smtClean="0"/>
              <a:t>    </a:t>
            </a:r>
            <a:endParaRPr lang="tr-TR" sz="2400" dirty="0"/>
          </a:p>
        </p:txBody>
      </p:sp>
    </p:spTree>
  </p:cSld>
  <p:clrMapOvr>
    <a:masterClrMapping/>
  </p:clrMapOvr>
  <p:transition spd="med">
    <p:randomBar dir="vert"/>
    <p:sndAc>
      <p:stSnd>
        <p:snd r:embed="rId2" name="chimes.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etin kutusu"/>
          <p:cNvSpPr txBox="1"/>
          <p:nvPr/>
        </p:nvSpPr>
        <p:spPr>
          <a:xfrm>
            <a:off x="539552" y="1052736"/>
            <a:ext cx="8424936" cy="1200329"/>
          </a:xfrm>
          <a:prstGeom prst="rect">
            <a:avLst/>
          </a:prstGeom>
          <a:noFill/>
        </p:spPr>
        <p:txBody>
          <a:bodyPr wrap="square" rtlCol="0">
            <a:spAutoFit/>
          </a:bodyPr>
          <a:lstStyle/>
          <a:p>
            <a:r>
              <a:rPr lang="tr-TR" sz="3600" dirty="0" smtClean="0"/>
              <a:t>   </a:t>
            </a:r>
            <a:r>
              <a:rPr lang="en-US" sz="3600" dirty="0" smtClean="0"/>
              <a:t>Nor presents an alternate negative idea or thought </a:t>
            </a:r>
            <a:endParaRPr lang="en-US" sz="3600" dirty="0"/>
          </a:p>
        </p:txBody>
      </p:sp>
      <p:sp>
        <p:nvSpPr>
          <p:cNvPr id="7" name="6 Metin kutusu"/>
          <p:cNvSpPr txBox="1"/>
          <p:nvPr/>
        </p:nvSpPr>
        <p:spPr>
          <a:xfrm>
            <a:off x="251520" y="2780928"/>
            <a:ext cx="8640960" cy="2308324"/>
          </a:xfrm>
          <a:prstGeom prst="rect">
            <a:avLst/>
          </a:prstGeom>
          <a:noFill/>
        </p:spPr>
        <p:txBody>
          <a:bodyPr wrap="square" rtlCol="0">
            <a:spAutoFit/>
          </a:bodyPr>
          <a:lstStyle/>
          <a:p>
            <a:r>
              <a:rPr lang="en-US" sz="2400" dirty="0" smtClean="0">
                <a:solidFill>
                  <a:srgbClr val="FF0000"/>
                </a:solidFill>
              </a:rPr>
              <a:t>Examples: </a:t>
            </a:r>
          </a:p>
          <a:p>
            <a:r>
              <a:rPr lang="tr-TR" sz="2400" dirty="0" smtClean="0"/>
              <a:t>      </a:t>
            </a:r>
            <a:r>
              <a:rPr lang="en-US" sz="2400" dirty="0" smtClean="0"/>
              <a:t>That </a:t>
            </a:r>
            <a:r>
              <a:rPr lang="en-US" sz="2400" dirty="0" smtClean="0"/>
              <a:t>is not what I meant to say, </a:t>
            </a:r>
            <a:r>
              <a:rPr lang="en-US" sz="2400" u="sng" dirty="0" smtClean="0"/>
              <a:t>nor</a:t>
            </a:r>
            <a:r>
              <a:rPr lang="en-US" sz="2400" dirty="0" smtClean="0"/>
              <a:t> should you interpret my statement as an admission of guilt</a:t>
            </a:r>
            <a:r>
              <a:rPr lang="en-US" sz="2400" dirty="0" smtClean="0"/>
              <a:t>.</a:t>
            </a:r>
          </a:p>
          <a:p>
            <a:endParaRPr lang="tr-TR" sz="2400" dirty="0" smtClean="0"/>
          </a:p>
          <a:p>
            <a:endParaRPr lang="en-US" sz="2400" dirty="0" smtClean="0"/>
          </a:p>
          <a:p>
            <a:r>
              <a:rPr lang="tr-TR" sz="2400" dirty="0" smtClean="0"/>
              <a:t>      </a:t>
            </a:r>
            <a:r>
              <a:rPr lang="en-US" sz="2400" dirty="0" smtClean="0"/>
              <a:t>George did not like singing, nor did he like dancing.</a:t>
            </a:r>
            <a:endParaRPr lang="en-US" sz="2400" dirty="0"/>
          </a:p>
        </p:txBody>
      </p:sp>
    </p:spTree>
  </p:cSld>
  <p:clrMapOvr>
    <a:masterClrMapping/>
  </p:clrMapOvr>
  <p:transition spd="med">
    <p:randomBar dir="vert"/>
    <p:sndAc>
      <p:stSnd>
        <p:snd r:embed="rId2" name="chimes.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etin kutusu"/>
          <p:cNvSpPr txBox="1"/>
          <p:nvPr/>
        </p:nvSpPr>
        <p:spPr>
          <a:xfrm>
            <a:off x="0" y="836712"/>
            <a:ext cx="9144000" cy="1323439"/>
          </a:xfrm>
          <a:prstGeom prst="rect">
            <a:avLst/>
          </a:prstGeom>
          <a:noFill/>
        </p:spPr>
        <p:txBody>
          <a:bodyPr wrap="square" rtlCol="0">
            <a:spAutoFit/>
          </a:bodyPr>
          <a:lstStyle/>
          <a:p>
            <a:r>
              <a:rPr lang="tr-TR" sz="4000" dirty="0" smtClean="0"/>
              <a:t>   </a:t>
            </a:r>
            <a:r>
              <a:rPr lang="en-GB" sz="4000" dirty="0" smtClean="0"/>
              <a:t>Or implies that an alternative or option will follow</a:t>
            </a:r>
            <a:endParaRPr lang="en-GB" sz="4000" dirty="0"/>
          </a:p>
        </p:txBody>
      </p:sp>
      <p:sp>
        <p:nvSpPr>
          <p:cNvPr id="7" name="6 Metin kutusu"/>
          <p:cNvSpPr txBox="1"/>
          <p:nvPr/>
        </p:nvSpPr>
        <p:spPr>
          <a:xfrm>
            <a:off x="251520" y="2708920"/>
            <a:ext cx="8568952" cy="3108543"/>
          </a:xfrm>
          <a:prstGeom prst="rect">
            <a:avLst/>
          </a:prstGeom>
          <a:noFill/>
        </p:spPr>
        <p:txBody>
          <a:bodyPr wrap="square" rtlCol="0">
            <a:spAutoFit/>
          </a:bodyPr>
          <a:lstStyle/>
          <a:p>
            <a:r>
              <a:rPr lang="en-US" sz="2800" dirty="0" smtClean="0">
                <a:solidFill>
                  <a:srgbClr val="FF0000"/>
                </a:solidFill>
              </a:rPr>
              <a:t>Examples:,</a:t>
            </a:r>
          </a:p>
          <a:p>
            <a:endParaRPr lang="en-US" sz="2800" dirty="0" smtClean="0"/>
          </a:p>
          <a:p>
            <a:r>
              <a:rPr lang="en-US" sz="2800" dirty="0" smtClean="0"/>
              <a:t>I can’t decide if  I want an apple or a banana with my yogurt.</a:t>
            </a:r>
            <a:endParaRPr lang="tr-TR" sz="2800" dirty="0" smtClean="0"/>
          </a:p>
          <a:p>
            <a:endParaRPr lang="en-US" sz="2800" dirty="0" smtClean="0"/>
          </a:p>
          <a:p>
            <a:endParaRPr lang="en-US" sz="2800" dirty="0" smtClean="0"/>
          </a:p>
          <a:p>
            <a:r>
              <a:rPr lang="en-US" sz="2800" dirty="0" smtClean="0"/>
              <a:t> I could cook some supper, or we could order a pizza. </a:t>
            </a:r>
          </a:p>
        </p:txBody>
      </p:sp>
    </p:spTree>
  </p:cSld>
  <p:clrMapOvr>
    <a:masterClrMapping/>
  </p:clrMapOvr>
  <p:transition spd="med">
    <p:randomBar dir="vert"/>
    <p:sndAc>
      <p:stSnd>
        <p:snd r:embed="rId2" name="chimes.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etin kutusu"/>
          <p:cNvSpPr txBox="1"/>
          <p:nvPr/>
        </p:nvSpPr>
        <p:spPr>
          <a:xfrm>
            <a:off x="179512" y="980728"/>
            <a:ext cx="8712968" cy="1323439"/>
          </a:xfrm>
          <a:prstGeom prst="rect">
            <a:avLst/>
          </a:prstGeom>
          <a:noFill/>
        </p:spPr>
        <p:txBody>
          <a:bodyPr wrap="square" rtlCol="0">
            <a:spAutoFit/>
          </a:bodyPr>
          <a:lstStyle/>
          <a:p>
            <a:r>
              <a:rPr lang="en-US" sz="4000" dirty="0" smtClean="0"/>
              <a:t>But implies </a:t>
            </a:r>
            <a:r>
              <a:rPr lang="en-GB" sz="4000" dirty="0" smtClean="0"/>
              <a:t>difference</a:t>
            </a:r>
            <a:r>
              <a:rPr lang="en-US" sz="4000" dirty="0" smtClean="0"/>
              <a:t>, contrasts and exceptions.</a:t>
            </a:r>
            <a:endParaRPr lang="en-US" sz="4000" dirty="0"/>
          </a:p>
        </p:txBody>
      </p:sp>
      <p:sp>
        <p:nvSpPr>
          <p:cNvPr id="6" name="5 Metin kutusu"/>
          <p:cNvSpPr txBox="1"/>
          <p:nvPr/>
        </p:nvSpPr>
        <p:spPr>
          <a:xfrm>
            <a:off x="251520" y="2924944"/>
            <a:ext cx="8424936" cy="1323439"/>
          </a:xfrm>
          <a:prstGeom prst="rect">
            <a:avLst/>
          </a:prstGeom>
          <a:noFill/>
        </p:spPr>
        <p:txBody>
          <a:bodyPr wrap="square" rtlCol="0">
            <a:spAutoFit/>
          </a:bodyPr>
          <a:lstStyle/>
          <a:p>
            <a:r>
              <a:rPr lang="en-US" sz="2000" dirty="0" smtClean="0">
                <a:solidFill>
                  <a:srgbClr val="FF0000"/>
                </a:solidFill>
                <a:latin typeface="Verdana"/>
              </a:rPr>
              <a:t>Examples: </a:t>
            </a:r>
          </a:p>
          <a:p>
            <a:r>
              <a:rPr lang="tr-TR" sz="2000" dirty="0" smtClean="0">
                <a:solidFill>
                  <a:srgbClr val="000000"/>
                </a:solidFill>
                <a:latin typeface="Verdana"/>
              </a:rPr>
              <a:t>   </a:t>
            </a:r>
          </a:p>
          <a:p>
            <a:r>
              <a:rPr lang="tr-TR" sz="2000" dirty="0" smtClean="0">
                <a:solidFill>
                  <a:srgbClr val="000000"/>
                </a:solidFill>
                <a:latin typeface="Verdana"/>
              </a:rPr>
              <a:t> </a:t>
            </a:r>
            <a:r>
              <a:rPr lang="tr-TR" sz="2000" dirty="0" smtClean="0">
                <a:solidFill>
                  <a:srgbClr val="000000"/>
                </a:solidFill>
                <a:latin typeface="Verdana"/>
              </a:rPr>
              <a:t>  </a:t>
            </a:r>
            <a:r>
              <a:rPr lang="en-US" sz="2000" dirty="0" smtClean="0">
                <a:solidFill>
                  <a:srgbClr val="000000"/>
                </a:solidFill>
                <a:latin typeface="Verdana"/>
              </a:rPr>
              <a:t>Rocky</a:t>
            </a:r>
            <a:r>
              <a:rPr lang="en-US" sz="2000" dirty="0" smtClean="0">
                <a:solidFill>
                  <a:srgbClr val="000000"/>
                </a:solidFill>
                <a:latin typeface="Verdana"/>
              </a:rPr>
              <a:t>, my orange tomcat, loves having his head scratched </a:t>
            </a:r>
            <a:r>
              <a:rPr lang="en-US" sz="2000" b="1" i="1" dirty="0" smtClean="0">
                <a:solidFill>
                  <a:srgbClr val="1D4F92"/>
                </a:solidFill>
                <a:latin typeface="Verdana"/>
              </a:rPr>
              <a:t>but</a:t>
            </a:r>
            <a:r>
              <a:rPr lang="en-US" sz="2000" dirty="0" smtClean="0">
                <a:solidFill>
                  <a:srgbClr val="000000"/>
                </a:solidFill>
                <a:latin typeface="Verdana"/>
              </a:rPr>
              <a:t> hates getting his claws trimmed.</a:t>
            </a:r>
            <a:endParaRPr lang="tr-TR" sz="2000" dirty="0"/>
          </a:p>
        </p:txBody>
      </p:sp>
      <p:sp>
        <p:nvSpPr>
          <p:cNvPr id="7" name="6 Metin kutusu"/>
          <p:cNvSpPr txBox="1"/>
          <p:nvPr/>
        </p:nvSpPr>
        <p:spPr>
          <a:xfrm>
            <a:off x="251520" y="4869160"/>
            <a:ext cx="8424936" cy="830997"/>
          </a:xfrm>
          <a:prstGeom prst="rect">
            <a:avLst/>
          </a:prstGeom>
          <a:noFill/>
        </p:spPr>
        <p:txBody>
          <a:bodyPr wrap="square" rtlCol="0">
            <a:spAutoFit/>
          </a:bodyPr>
          <a:lstStyle/>
          <a:p>
            <a:r>
              <a:rPr lang="tr-TR" dirty="0" smtClean="0"/>
              <a:t>    </a:t>
            </a:r>
            <a:r>
              <a:rPr lang="en-US" sz="2400" dirty="0" smtClean="0"/>
              <a:t>Joey </a:t>
            </a:r>
            <a:r>
              <a:rPr lang="en-US" sz="2400" dirty="0" smtClean="0"/>
              <a:t>lost a fortune in the stock market, </a:t>
            </a:r>
            <a:r>
              <a:rPr lang="en-US" sz="2400" b="1" dirty="0" smtClean="0">
                <a:solidFill>
                  <a:schemeClr val="accent1">
                    <a:lumMod val="75000"/>
                  </a:schemeClr>
                </a:solidFill>
              </a:rPr>
              <a:t>but </a:t>
            </a:r>
            <a:r>
              <a:rPr lang="en-US" sz="2400" dirty="0" smtClean="0"/>
              <a:t>he still seems able to live quite comfortably."</a:t>
            </a:r>
            <a:endParaRPr lang="tr-TR" sz="2400" dirty="0"/>
          </a:p>
        </p:txBody>
      </p:sp>
    </p:spTree>
  </p:cSld>
  <p:clrMapOvr>
    <a:masterClrMapping/>
  </p:clrMapOvr>
  <p:transition spd="med">
    <p:randomBar dir="vert"/>
    <p:sndAc>
      <p:stSnd>
        <p:snd r:embed="rId2" name="chimes.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etin kutusu"/>
          <p:cNvSpPr txBox="1"/>
          <p:nvPr/>
        </p:nvSpPr>
        <p:spPr>
          <a:xfrm>
            <a:off x="0" y="1124744"/>
            <a:ext cx="8568952" cy="1077218"/>
          </a:xfrm>
          <a:prstGeom prst="rect">
            <a:avLst/>
          </a:prstGeom>
          <a:noFill/>
        </p:spPr>
        <p:txBody>
          <a:bodyPr wrap="square" rtlCol="0">
            <a:spAutoFit/>
          </a:bodyPr>
          <a:lstStyle/>
          <a:p>
            <a:r>
              <a:rPr lang="tr-TR" sz="3200" dirty="0" smtClean="0"/>
              <a:t>     </a:t>
            </a:r>
            <a:r>
              <a:rPr lang="en-US" sz="3200" dirty="0" smtClean="0"/>
              <a:t>Yet implies that a  contrary but logical idea will follow.</a:t>
            </a:r>
            <a:endParaRPr lang="en-US" sz="3200" dirty="0"/>
          </a:p>
        </p:txBody>
      </p:sp>
      <p:sp>
        <p:nvSpPr>
          <p:cNvPr id="7" name="6 Metin kutusu"/>
          <p:cNvSpPr txBox="1"/>
          <p:nvPr/>
        </p:nvSpPr>
        <p:spPr>
          <a:xfrm>
            <a:off x="251520" y="2780928"/>
            <a:ext cx="8424936" cy="3108543"/>
          </a:xfrm>
          <a:prstGeom prst="rect">
            <a:avLst/>
          </a:prstGeom>
          <a:noFill/>
        </p:spPr>
        <p:txBody>
          <a:bodyPr wrap="square" rtlCol="0">
            <a:spAutoFit/>
          </a:bodyPr>
          <a:lstStyle/>
          <a:p>
            <a:r>
              <a:rPr lang="en-US" sz="2800" dirty="0" smtClean="0">
                <a:solidFill>
                  <a:srgbClr val="FF0000"/>
                </a:solidFill>
              </a:rPr>
              <a:t>examples;</a:t>
            </a:r>
          </a:p>
          <a:p>
            <a:endParaRPr lang="tr-TR" sz="2800" dirty="0" smtClean="0"/>
          </a:p>
          <a:p>
            <a:r>
              <a:rPr lang="en-US" sz="2800" dirty="0" smtClean="0"/>
              <a:t>John </a:t>
            </a:r>
            <a:r>
              <a:rPr lang="en-US" sz="2800" dirty="0" smtClean="0"/>
              <a:t>plays basketball well, </a:t>
            </a:r>
            <a:r>
              <a:rPr lang="en-US" sz="2800" u="sng" dirty="0" smtClean="0"/>
              <a:t>yet</a:t>
            </a:r>
            <a:r>
              <a:rPr lang="en-US" sz="2800" dirty="0" smtClean="0"/>
              <a:t> his favorite sport is badminton.</a:t>
            </a:r>
          </a:p>
          <a:p>
            <a:endParaRPr lang="tr-TR" sz="2800" dirty="0" smtClean="0"/>
          </a:p>
          <a:p>
            <a:r>
              <a:rPr lang="en-US" sz="2800" dirty="0" smtClean="0"/>
              <a:t>The </a:t>
            </a:r>
            <a:r>
              <a:rPr lang="en-US" sz="2800" dirty="0" smtClean="0"/>
              <a:t>visitors complained loudly about the heat, </a:t>
            </a:r>
            <a:r>
              <a:rPr lang="en-US" sz="2800" u="sng" dirty="0" smtClean="0"/>
              <a:t>yet</a:t>
            </a:r>
            <a:r>
              <a:rPr lang="en-US" sz="2800" dirty="0" smtClean="0"/>
              <a:t> they continued to play golf every day.</a:t>
            </a:r>
            <a:endParaRPr lang="en-US" sz="2800" dirty="0"/>
          </a:p>
        </p:txBody>
      </p:sp>
    </p:spTree>
  </p:cSld>
  <p:clrMapOvr>
    <a:masterClrMapping/>
  </p:clrMapOvr>
  <p:transition spd="med">
    <p:randomBar dir="vert"/>
    <p:sndAc>
      <p:stSnd>
        <p:snd r:embed="rId2" name="chimes.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kış">
  <a:themeElements>
    <a:clrScheme name="Akış">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kış">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kış">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592</TotalTime>
  <Words>979</Words>
  <Application>Microsoft Office PowerPoint</Application>
  <PresentationFormat>Ekran Gösterisi (4:3)</PresentationFormat>
  <Paragraphs>114</Paragraphs>
  <Slides>26</Slides>
  <Notes>0</Notes>
  <HiddenSlides>0</HiddenSlides>
  <MMClips>0</MMClips>
  <ScaleCrop>false</ScaleCrop>
  <HeadingPairs>
    <vt:vector size="4" baseType="variant">
      <vt:variant>
        <vt:lpstr>Tema</vt:lpstr>
      </vt:variant>
      <vt:variant>
        <vt:i4>1</vt:i4>
      </vt:variant>
      <vt:variant>
        <vt:lpstr>Slayt Başlıkları</vt:lpstr>
      </vt:variant>
      <vt:variant>
        <vt:i4>26</vt:i4>
      </vt:variant>
    </vt:vector>
  </HeadingPairs>
  <TitlesOfParts>
    <vt:vector size="27" baseType="lpstr">
      <vt:lpstr>Akış</vt:lpstr>
      <vt:lpstr>Slayt 1</vt:lpstr>
      <vt:lpstr>Slayt 2</vt:lpstr>
      <vt:lpstr>COORDINATING CONJUNCTIONS</vt:lpstr>
      <vt:lpstr>Slayt 4</vt:lpstr>
      <vt:lpstr>Slayt 5</vt:lpstr>
      <vt:lpstr>Slayt 6</vt:lpstr>
      <vt:lpstr>Slayt 7</vt:lpstr>
      <vt:lpstr>Slayt 8</vt:lpstr>
      <vt:lpstr>Slayt 9</vt:lpstr>
      <vt:lpstr>Slayt 10</vt:lpstr>
      <vt:lpstr>Slayt 11</vt:lpstr>
      <vt:lpstr>Slayt 12</vt:lpstr>
      <vt:lpstr>Slayt 13</vt:lpstr>
      <vt:lpstr>Slayt 14</vt:lpstr>
      <vt:lpstr>If everyone demanded peace instead of another television set, then there would be peace."  "I can believe anything, provided that it is quite incredible." </vt:lpstr>
      <vt:lpstr>Slayt 16</vt:lpstr>
      <vt:lpstr>Slayt 17</vt:lpstr>
      <vt:lpstr>Slayt 18</vt:lpstr>
      <vt:lpstr>Slayt 19</vt:lpstr>
      <vt:lpstr>Slayt 20</vt:lpstr>
      <vt:lpstr>Slayt 21</vt:lpstr>
      <vt:lpstr>Slayt 22</vt:lpstr>
      <vt:lpstr>Slayt 23</vt:lpstr>
      <vt:lpstr>Slayt 24</vt:lpstr>
      <vt:lpstr>Slayt 25</vt:lpstr>
      <vt:lpstr>Slayt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HASRET</dc:creator>
  <cp:lastModifiedBy>HASRET</cp:lastModifiedBy>
  <cp:revision>80</cp:revision>
  <dcterms:created xsi:type="dcterms:W3CDTF">2012-10-13T19:26:48Z</dcterms:created>
  <dcterms:modified xsi:type="dcterms:W3CDTF">2012-10-14T17:11:44Z</dcterms:modified>
</cp:coreProperties>
</file>