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2" r:id="rId6"/>
    <p:sldId id="273" r:id="rId7"/>
    <p:sldId id="274" r:id="rId8"/>
    <p:sldId id="275" r:id="rId9"/>
    <p:sldId id="262" r:id="rId10"/>
    <p:sldId id="260" r:id="rId11"/>
    <p:sldId id="270" r:id="rId12"/>
    <p:sldId id="261" r:id="rId13"/>
    <p:sldId id="264" r:id="rId14"/>
    <p:sldId id="265" r:id="rId15"/>
    <p:sldId id="294" r:id="rId16"/>
    <p:sldId id="266" r:id="rId17"/>
    <p:sldId id="267" r:id="rId18"/>
    <p:sldId id="276" r:id="rId19"/>
    <p:sldId id="268" r:id="rId20"/>
    <p:sldId id="327" r:id="rId21"/>
    <p:sldId id="325" r:id="rId22"/>
    <p:sldId id="326" r:id="rId23"/>
    <p:sldId id="284" r:id="rId24"/>
    <p:sldId id="285" r:id="rId25"/>
    <p:sldId id="286" r:id="rId26"/>
    <p:sldId id="287" r:id="rId27"/>
    <p:sldId id="290" r:id="rId28"/>
    <p:sldId id="288" r:id="rId29"/>
    <p:sldId id="301" r:id="rId30"/>
    <p:sldId id="291" r:id="rId31"/>
    <p:sldId id="292" r:id="rId32"/>
    <p:sldId id="283" r:id="rId33"/>
    <p:sldId id="280" r:id="rId34"/>
    <p:sldId id="281" r:id="rId35"/>
    <p:sldId id="282" r:id="rId36"/>
    <p:sldId id="269" r:id="rId37"/>
    <p:sldId id="277" r:id="rId38"/>
    <p:sldId id="278" r:id="rId39"/>
    <p:sldId id="279" r:id="rId40"/>
    <p:sldId id="295" r:id="rId41"/>
    <p:sldId id="296" r:id="rId42"/>
    <p:sldId id="297" r:id="rId43"/>
    <p:sldId id="298" r:id="rId44"/>
    <p:sldId id="299" r:id="rId45"/>
    <p:sldId id="300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02" r:id="rId61"/>
    <p:sldId id="303" r:id="rId62"/>
    <p:sldId id="304" r:id="rId63"/>
    <p:sldId id="305" r:id="rId64"/>
    <p:sldId id="322" r:id="rId65"/>
    <p:sldId id="323" r:id="rId66"/>
    <p:sldId id="320" r:id="rId67"/>
    <p:sldId id="321" r:id="rId68"/>
    <p:sldId id="324" r:id="rId6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58D8F2-11A6-449B-BDBD-1259761EE3D5}" type="datetimeFigureOut">
              <a:rPr lang="tr-TR" smtClean="0"/>
              <a:pPr/>
              <a:t>12.03.2015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035A23F-183A-4233-8B77-B9E0F9855888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KÜTÜPHANE BİLGİ HİZMETLERİ/VERİTABANI KULLANICI EĞİTİMİ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İNGİLİZ DİLİ ve EDEBİYATI BÖLÜMÜ</a:t>
            </a:r>
          </a:p>
          <a:p>
            <a:r>
              <a:rPr lang="tr-TR" dirty="0" smtClean="0"/>
              <a:t>12 MART 2015</a:t>
            </a:r>
          </a:p>
          <a:p>
            <a:r>
              <a:rPr lang="tr-TR" dirty="0" smtClean="0"/>
              <a:t>BEYHAN KARPUZ, UZMAN KÜTÜPHANECİ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tr-TR" dirty="0" smtClean="0"/>
              <a:t>VERİTABANLARI SAYFASI</a:t>
            </a:r>
            <a:endParaRPr lang="tr-T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602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Oval"/>
          <p:cNvSpPr/>
          <p:nvPr/>
        </p:nvSpPr>
        <p:spPr>
          <a:xfrm>
            <a:off x="3419872" y="1700808"/>
            <a:ext cx="936104" cy="1656184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ABONE VERİTABANLARI(YABANCI  DİLLER 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8820472" cy="5661248"/>
          </a:xfrm>
        </p:spPr>
        <p:txBody>
          <a:bodyPr>
            <a:normAutofit fontScale="70000" lnSpcReduction="20000"/>
          </a:bodyPr>
          <a:lstStyle/>
          <a:p>
            <a:r>
              <a:rPr lang="tr-TR" dirty="0" err="1" smtClean="0"/>
              <a:t>Academic</a:t>
            </a:r>
            <a:r>
              <a:rPr lang="tr-TR" dirty="0" smtClean="0"/>
              <a:t> </a:t>
            </a:r>
            <a:r>
              <a:rPr lang="tr-TR" dirty="0" err="1" smtClean="0"/>
              <a:t>Search</a:t>
            </a:r>
            <a:r>
              <a:rPr lang="tr-TR" dirty="0" smtClean="0"/>
              <a:t> </a:t>
            </a:r>
            <a:r>
              <a:rPr lang="tr-TR" dirty="0" err="1" smtClean="0"/>
              <a:t>Complete</a:t>
            </a:r>
            <a:endParaRPr lang="tr-TR" dirty="0" smtClean="0"/>
          </a:p>
          <a:p>
            <a:r>
              <a:rPr lang="tr-TR" dirty="0" err="1" smtClean="0"/>
              <a:t>Education</a:t>
            </a:r>
            <a:r>
              <a:rPr lang="tr-TR" dirty="0" smtClean="0"/>
              <a:t> </a:t>
            </a:r>
            <a:r>
              <a:rPr lang="tr-TR" dirty="0" err="1" smtClean="0"/>
              <a:t>Research</a:t>
            </a:r>
            <a:r>
              <a:rPr lang="tr-TR" dirty="0" smtClean="0"/>
              <a:t> </a:t>
            </a:r>
            <a:r>
              <a:rPr lang="tr-TR" dirty="0" err="1" smtClean="0"/>
              <a:t>Complete</a:t>
            </a:r>
            <a:endParaRPr lang="tr-TR" dirty="0" smtClean="0"/>
          </a:p>
          <a:p>
            <a:r>
              <a:rPr lang="tr-TR" dirty="0" err="1" smtClean="0"/>
              <a:t>History</a:t>
            </a:r>
            <a:r>
              <a:rPr lang="tr-TR" dirty="0" smtClean="0"/>
              <a:t> Reference </a:t>
            </a:r>
            <a:r>
              <a:rPr lang="tr-TR" dirty="0" err="1" smtClean="0"/>
              <a:t>Center</a:t>
            </a:r>
            <a:endParaRPr lang="tr-TR" dirty="0" smtClean="0"/>
          </a:p>
          <a:p>
            <a:r>
              <a:rPr lang="tr-TR" dirty="0" err="1" smtClean="0"/>
              <a:t>Literary</a:t>
            </a:r>
            <a:r>
              <a:rPr lang="tr-TR" dirty="0" smtClean="0"/>
              <a:t> Reference </a:t>
            </a:r>
            <a:r>
              <a:rPr lang="tr-TR" dirty="0" err="1" smtClean="0"/>
              <a:t>Center</a:t>
            </a:r>
            <a:endParaRPr lang="tr-TR" dirty="0" smtClean="0"/>
          </a:p>
          <a:p>
            <a:r>
              <a:rPr lang="tr-TR" dirty="0" err="1" smtClean="0"/>
              <a:t>Teacher</a:t>
            </a:r>
            <a:r>
              <a:rPr lang="tr-TR" dirty="0" smtClean="0"/>
              <a:t> Reference </a:t>
            </a:r>
            <a:r>
              <a:rPr lang="tr-TR" dirty="0" err="1" smtClean="0"/>
              <a:t>Center</a:t>
            </a:r>
            <a:endParaRPr lang="tr-TR" dirty="0" smtClean="0"/>
          </a:p>
          <a:p>
            <a:r>
              <a:rPr lang="tr-TR" dirty="0" err="1" smtClean="0"/>
              <a:t>Ebrary</a:t>
            </a:r>
            <a:r>
              <a:rPr lang="tr-TR" dirty="0" smtClean="0"/>
              <a:t> </a:t>
            </a:r>
            <a:r>
              <a:rPr lang="tr-TR" dirty="0" err="1" smtClean="0"/>
              <a:t>Academic</a:t>
            </a:r>
            <a:r>
              <a:rPr lang="tr-TR" dirty="0" smtClean="0"/>
              <a:t> </a:t>
            </a:r>
            <a:r>
              <a:rPr lang="tr-TR" dirty="0" err="1" smtClean="0"/>
              <a:t>Complete</a:t>
            </a:r>
            <a:endParaRPr lang="tr-TR" dirty="0" smtClean="0"/>
          </a:p>
          <a:p>
            <a:r>
              <a:rPr lang="tr-TR" dirty="0" err="1" smtClean="0"/>
              <a:t>eBook</a:t>
            </a:r>
            <a:r>
              <a:rPr lang="tr-TR" dirty="0" smtClean="0"/>
              <a:t> </a:t>
            </a:r>
            <a:r>
              <a:rPr lang="tr-TR" dirty="0" err="1" smtClean="0"/>
              <a:t>Academic</a:t>
            </a:r>
            <a:r>
              <a:rPr lang="tr-TR" dirty="0" smtClean="0"/>
              <a:t> </a:t>
            </a:r>
            <a:r>
              <a:rPr lang="tr-TR" dirty="0" err="1" smtClean="0"/>
              <a:t>Collection</a:t>
            </a:r>
            <a:endParaRPr lang="tr-TR" dirty="0" smtClean="0"/>
          </a:p>
          <a:p>
            <a:r>
              <a:rPr lang="tr-TR" dirty="0" err="1" smtClean="0"/>
              <a:t>Communication</a:t>
            </a:r>
            <a:r>
              <a:rPr lang="tr-TR" dirty="0" smtClean="0"/>
              <a:t> </a:t>
            </a:r>
            <a:r>
              <a:rPr lang="tr-TR" dirty="0" err="1" smtClean="0"/>
              <a:t>Mass</a:t>
            </a:r>
            <a:r>
              <a:rPr lang="tr-TR" dirty="0" smtClean="0"/>
              <a:t>&amp;</a:t>
            </a:r>
            <a:r>
              <a:rPr lang="tr-TR" dirty="0" err="1" smtClean="0"/>
              <a:t>Media</a:t>
            </a:r>
            <a:r>
              <a:rPr lang="tr-TR" dirty="0" smtClean="0"/>
              <a:t> </a:t>
            </a:r>
            <a:r>
              <a:rPr lang="tr-TR" dirty="0" err="1" smtClean="0"/>
              <a:t>Complete</a:t>
            </a:r>
            <a:endParaRPr lang="tr-TR" dirty="0" smtClean="0"/>
          </a:p>
          <a:p>
            <a:r>
              <a:rPr lang="tr-TR" dirty="0" smtClean="0"/>
              <a:t>Safari </a:t>
            </a:r>
            <a:r>
              <a:rPr lang="tr-TR" dirty="0" err="1" smtClean="0"/>
              <a:t>Business</a:t>
            </a:r>
            <a:r>
              <a:rPr lang="tr-TR" dirty="0" smtClean="0"/>
              <a:t> </a:t>
            </a:r>
            <a:r>
              <a:rPr lang="tr-TR" dirty="0" err="1" smtClean="0"/>
              <a:t>Book</a:t>
            </a:r>
            <a:r>
              <a:rPr lang="tr-TR" dirty="0" smtClean="0"/>
              <a:t> Online</a:t>
            </a:r>
          </a:p>
          <a:p>
            <a:r>
              <a:rPr lang="tr-TR" dirty="0" smtClean="0"/>
              <a:t>Taylor&amp;Francis</a:t>
            </a:r>
          </a:p>
          <a:p>
            <a:r>
              <a:rPr lang="tr-TR" dirty="0" err="1" smtClean="0"/>
              <a:t>Humanities</a:t>
            </a:r>
            <a:r>
              <a:rPr lang="tr-TR" dirty="0" smtClean="0"/>
              <a:t> </a:t>
            </a:r>
            <a:r>
              <a:rPr lang="tr-TR" dirty="0" err="1" smtClean="0"/>
              <a:t>International</a:t>
            </a:r>
            <a:r>
              <a:rPr lang="tr-TR" dirty="0" smtClean="0"/>
              <a:t> </a:t>
            </a:r>
            <a:r>
              <a:rPr lang="tr-TR" dirty="0" err="1" smtClean="0"/>
              <a:t>Complete</a:t>
            </a:r>
            <a:endParaRPr lang="tr-TR" dirty="0" smtClean="0"/>
          </a:p>
          <a:p>
            <a:r>
              <a:rPr lang="tr-TR" dirty="0" err="1" smtClean="0"/>
              <a:t>Religion</a:t>
            </a:r>
            <a:r>
              <a:rPr lang="tr-TR" dirty="0" smtClean="0"/>
              <a:t> &amp; </a:t>
            </a:r>
            <a:r>
              <a:rPr lang="tr-TR" dirty="0" err="1" smtClean="0"/>
              <a:t>Philosophy</a:t>
            </a:r>
            <a:r>
              <a:rPr lang="tr-TR" dirty="0" smtClean="0"/>
              <a:t> </a:t>
            </a:r>
            <a:r>
              <a:rPr lang="tr-TR" dirty="0" err="1" smtClean="0"/>
              <a:t>Collection</a:t>
            </a:r>
            <a:endParaRPr lang="tr-TR" dirty="0" smtClean="0"/>
          </a:p>
          <a:p>
            <a:r>
              <a:rPr lang="tr-TR" dirty="0" smtClean="0"/>
              <a:t>JSTOR </a:t>
            </a:r>
            <a:r>
              <a:rPr lang="tr-TR" dirty="0" err="1" smtClean="0"/>
              <a:t>Arts</a:t>
            </a:r>
            <a:r>
              <a:rPr lang="tr-TR" dirty="0" smtClean="0"/>
              <a:t> &amp; </a:t>
            </a:r>
            <a:r>
              <a:rPr lang="tr-TR" dirty="0" err="1" smtClean="0"/>
              <a:t>Sciences</a:t>
            </a:r>
            <a:r>
              <a:rPr lang="tr-TR" dirty="0" smtClean="0"/>
              <a:t> I </a:t>
            </a:r>
            <a:r>
              <a:rPr lang="tr-TR" dirty="0" err="1" smtClean="0"/>
              <a:t>Archive</a:t>
            </a:r>
            <a:r>
              <a:rPr lang="tr-TR" dirty="0" smtClean="0"/>
              <a:t> </a:t>
            </a:r>
            <a:r>
              <a:rPr lang="tr-TR" dirty="0" err="1" smtClean="0"/>
              <a:t>Collection</a:t>
            </a:r>
            <a:endParaRPr lang="tr-TR" dirty="0" smtClean="0"/>
          </a:p>
          <a:p>
            <a:r>
              <a:rPr lang="tr-TR" dirty="0" err="1" smtClean="0"/>
              <a:t>MasterFILE</a:t>
            </a:r>
            <a:r>
              <a:rPr lang="tr-TR" dirty="0" smtClean="0"/>
              <a:t> </a:t>
            </a:r>
            <a:r>
              <a:rPr lang="tr-TR" dirty="0" err="1" smtClean="0"/>
              <a:t>Complete</a:t>
            </a:r>
            <a:endParaRPr lang="tr-TR" dirty="0" smtClean="0"/>
          </a:p>
          <a:p>
            <a:r>
              <a:rPr lang="tr-TR" dirty="0" smtClean="0"/>
              <a:t>Professional </a:t>
            </a:r>
            <a:r>
              <a:rPr lang="tr-TR" dirty="0" err="1" smtClean="0"/>
              <a:t>Development</a:t>
            </a:r>
            <a:r>
              <a:rPr lang="tr-TR" dirty="0" smtClean="0"/>
              <a:t> </a:t>
            </a:r>
            <a:r>
              <a:rPr lang="tr-TR" dirty="0" err="1" smtClean="0"/>
              <a:t>Collection</a:t>
            </a:r>
            <a:endParaRPr lang="tr-TR" dirty="0" smtClean="0"/>
          </a:p>
          <a:p>
            <a:r>
              <a:rPr lang="tr-TR" dirty="0" err="1" smtClean="0"/>
              <a:t>Proquest</a:t>
            </a:r>
            <a:r>
              <a:rPr lang="tr-TR" dirty="0" smtClean="0"/>
              <a:t> </a:t>
            </a:r>
            <a:r>
              <a:rPr lang="tr-TR" dirty="0" err="1" smtClean="0"/>
              <a:t>Dissertations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Theses</a:t>
            </a:r>
            <a:r>
              <a:rPr lang="tr-TR" dirty="0" smtClean="0"/>
              <a:t> Global</a:t>
            </a:r>
          </a:p>
          <a:p>
            <a:r>
              <a:rPr lang="tr-TR" dirty="0" err="1" smtClean="0"/>
              <a:t>ScienceDirect</a:t>
            </a:r>
            <a:endParaRPr lang="tr-TR" dirty="0" smtClean="0"/>
          </a:p>
          <a:p>
            <a:r>
              <a:rPr lang="tr-TR" dirty="0" err="1" smtClean="0"/>
              <a:t>Scopus</a:t>
            </a:r>
            <a:endParaRPr lang="tr-TR" dirty="0" smtClean="0"/>
          </a:p>
          <a:p>
            <a:r>
              <a:rPr lang="tr-TR" dirty="0" smtClean="0"/>
              <a:t>Web of </a:t>
            </a:r>
            <a:r>
              <a:rPr lang="tr-TR" dirty="0" err="1" smtClean="0"/>
              <a:t>Science</a:t>
            </a: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Anahtar kelime seçimi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Konuyla ilgili kısa bilgilendirmeler</a:t>
            </a:r>
          </a:p>
          <a:p>
            <a:r>
              <a:rPr lang="tr-TR" dirty="0" smtClean="0"/>
              <a:t>Katalog kayıtları konu başlıkları</a:t>
            </a:r>
          </a:p>
          <a:p>
            <a:r>
              <a:rPr lang="tr-TR" dirty="0" smtClean="0"/>
              <a:t>Makale konu başlıkları/anahtar kelime alanları</a:t>
            </a:r>
          </a:p>
          <a:p>
            <a:r>
              <a:rPr lang="tr-TR" dirty="0" smtClean="0"/>
              <a:t>Eş ve zıt anlamlı kelimeler</a:t>
            </a:r>
          </a:p>
          <a:p>
            <a:r>
              <a:rPr lang="tr-TR" dirty="0" smtClean="0"/>
              <a:t>Kısaltmalar ve açık yazılımları</a:t>
            </a:r>
          </a:p>
          <a:p>
            <a:r>
              <a:rPr lang="tr-TR" dirty="0" err="1" smtClean="0"/>
              <a:t>Article</a:t>
            </a:r>
            <a:r>
              <a:rPr lang="tr-TR" dirty="0" smtClean="0"/>
              <a:t> </a:t>
            </a:r>
            <a:r>
              <a:rPr lang="tr-TR" dirty="0" err="1" smtClean="0"/>
              <a:t>kullnımı</a:t>
            </a:r>
            <a:r>
              <a:rPr lang="tr-TR" dirty="0" smtClean="0"/>
              <a:t>(a/an/</a:t>
            </a:r>
            <a:r>
              <a:rPr lang="tr-TR" dirty="0" err="1" smtClean="0"/>
              <a:t>the</a:t>
            </a:r>
            <a:r>
              <a:rPr lang="tr-TR" dirty="0" smtClean="0"/>
              <a:t>/of/in/on)</a:t>
            </a:r>
          </a:p>
          <a:p>
            <a:r>
              <a:rPr lang="tr-TR" dirty="0" smtClean="0"/>
              <a:t>Bir üst ve bir alt konu başlıkları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547664" y="3573016"/>
            <a:ext cx="4752528" cy="13681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411760" y="1268760"/>
            <a:ext cx="1008112" cy="165618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3491880" y="1124744"/>
            <a:ext cx="720080" cy="18002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2483768" y="2996952"/>
            <a:ext cx="1872208" cy="72008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411760" y="3861048"/>
            <a:ext cx="1944216" cy="288032"/>
          </a:xfrm>
          <a:prstGeom prst="rect">
            <a:avLst/>
          </a:prstGeom>
          <a:noFill/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Anahtar kelimeler/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Literary</a:t>
            </a:r>
            <a:r>
              <a:rPr lang="tr-TR" dirty="0" smtClean="0"/>
              <a:t> </a:t>
            </a:r>
            <a:r>
              <a:rPr lang="tr-TR" dirty="0" err="1" smtClean="0"/>
              <a:t>Criticism</a:t>
            </a:r>
            <a:r>
              <a:rPr lang="tr-TR" dirty="0" smtClean="0"/>
              <a:t> </a:t>
            </a:r>
            <a:endParaRPr lang="tr-TR" dirty="0" smtClean="0"/>
          </a:p>
          <a:p>
            <a:r>
              <a:rPr lang="tr-TR" b="1" dirty="0" err="1" smtClean="0"/>
              <a:t>Shakespeare</a:t>
            </a:r>
            <a:endParaRPr lang="tr-TR" b="1" dirty="0" smtClean="0"/>
          </a:p>
          <a:p>
            <a:r>
              <a:rPr lang="tr-TR" b="1" dirty="0" smtClean="0"/>
              <a:t>Drama</a:t>
            </a:r>
          </a:p>
          <a:p>
            <a:r>
              <a:rPr lang="en-US" dirty="0" smtClean="0"/>
              <a:t>comparative study between English and </a:t>
            </a:r>
            <a:r>
              <a:rPr lang="en-US" dirty="0" smtClean="0"/>
              <a:t>Chinese</a:t>
            </a:r>
            <a:endParaRPr lang="tr-TR" dirty="0" smtClean="0"/>
          </a:p>
          <a:p>
            <a:r>
              <a:rPr lang="en-US" dirty="0" smtClean="0"/>
              <a:t>text coverage</a:t>
            </a:r>
            <a:endParaRPr lang="tr-TR" dirty="0" smtClean="0"/>
          </a:p>
          <a:p>
            <a:r>
              <a:rPr lang="en-US" b="1" dirty="0" smtClean="0"/>
              <a:t>vocabulary</a:t>
            </a:r>
            <a:r>
              <a:rPr lang="en-US" dirty="0" smtClean="0"/>
              <a:t> acquisition</a:t>
            </a:r>
            <a:endParaRPr lang="tr-TR" dirty="0" smtClean="0"/>
          </a:p>
          <a:p>
            <a:r>
              <a:rPr lang="en-US" dirty="0" smtClean="0"/>
              <a:t>word </a:t>
            </a:r>
            <a:r>
              <a:rPr lang="en-US" dirty="0" smtClean="0"/>
              <a:t>frequency</a:t>
            </a:r>
            <a:endParaRPr lang="tr-TR" b="1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err="1" smtClean="0"/>
              <a:t>Shylock</a:t>
            </a:r>
            <a:r>
              <a:rPr lang="tr-TR" dirty="0" smtClean="0"/>
              <a:t> (</a:t>
            </a:r>
            <a:r>
              <a:rPr lang="tr-TR" dirty="0" err="1" smtClean="0"/>
              <a:t>Fictitious</a:t>
            </a:r>
            <a:r>
              <a:rPr lang="tr-TR" dirty="0" smtClean="0"/>
              <a:t> </a:t>
            </a:r>
            <a:r>
              <a:rPr lang="tr-TR" dirty="0" err="1" smtClean="0"/>
              <a:t>character</a:t>
            </a:r>
            <a:r>
              <a:rPr lang="tr-TR" dirty="0" smtClean="0"/>
              <a:t>)</a:t>
            </a:r>
            <a:endParaRPr lang="tr-TR" b="1" dirty="0" smtClean="0"/>
          </a:p>
          <a:p>
            <a:r>
              <a:rPr lang="tr-TR" dirty="0" smtClean="0"/>
              <a:t>BIOGRAPHY &amp; AUTOBIOGRAPHY / </a:t>
            </a:r>
            <a:r>
              <a:rPr lang="tr-TR" dirty="0" err="1" smtClean="0"/>
              <a:t>Literary</a:t>
            </a:r>
            <a:endParaRPr lang="tr-TR" dirty="0" smtClean="0"/>
          </a:p>
          <a:p>
            <a:r>
              <a:rPr lang="en-US" dirty="0" smtClean="0"/>
              <a:t>Theatrical companies_England_London_History_16th century</a:t>
            </a:r>
            <a:br>
              <a:rPr lang="en-US" dirty="0" smtClean="0"/>
            </a:br>
            <a:r>
              <a:rPr lang="en-US" dirty="0" smtClean="0"/>
              <a:t>Theater_England_London_History_16th century</a:t>
            </a:r>
            <a:br>
              <a:rPr lang="en-US" dirty="0" smtClean="0"/>
            </a:br>
            <a:r>
              <a:rPr lang="en-US" dirty="0" smtClean="0"/>
              <a:t>Electronic books</a:t>
            </a:r>
            <a:br>
              <a:rPr lang="en-US" dirty="0" smtClean="0"/>
            </a:br>
            <a:r>
              <a:rPr lang="en-US" b="1" dirty="0" smtClean="0"/>
              <a:t>Shakespeare</a:t>
            </a:r>
            <a:r>
              <a:rPr lang="en-US" dirty="0" smtClean="0"/>
              <a:t>, </a:t>
            </a:r>
            <a:r>
              <a:rPr lang="en-US" b="1" dirty="0" smtClean="0"/>
              <a:t>William</a:t>
            </a:r>
            <a:r>
              <a:rPr lang="en-US" dirty="0" smtClean="0"/>
              <a:t>, 1564-1616_Stage </a:t>
            </a:r>
            <a:r>
              <a:rPr lang="en-US" dirty="0" err="1" smtClean="0"/>
              <a:t>history_To</a:t>
            </a:r>
            <a:r>
              <a:rPr lang="en-US" dirty="0" smtClean="0"/>
              <a:t> 1625</a:t>
            </a:r>
            <a:br>
              <a:rPr lang="en-US" dirty="0" smtClean="0"/>
            </a:br>
            <a:r>
              <a:rPr lang="en-US" b="1" dirty="0" smtClean="0"/>
              <a:t>Shakespeare</a:t>
            </a:r>
            <a:r>
              <a:rPr lang="en-US" dirty="0" smtClean="0"/>
              <a:t>, </a:t>
            </a:r>
            <a:r>
              <a:rPr lang="en-US" b="1" dirty="0" smtClean="0"/>
              <a:t>William</a:t>
            </a:r>
            <a:r>
              <a:rPr lang="en-US" dirty="0" smtClean="0"/>
              <a:t>, 1564-1616_Stage </a:t>
            </a:r>
            <a:r>
              <a:rPr lang="en-US" dirty="0" err="1" smtClean="0"/>
              <a:t>history_England_London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Shakespeare</a:t>
            </a:r>
            <a:r>
              <a:rPr lang="en-US" dirty="0" smtClean="0"/>
              <a:t>, </a:t>
            </a:r>
            <a:r>
              <a:rPr lang="en-US" b="1" dirty="0" smtClean="0"/>
              <a:t>William</a:t>
            </a:r>
            <a:r>
              <a:rPr lang="en-US" dirty="0" smtClean="0"/>
              <a:t>, 1564-1616_Relations with </a:t>
            </a:r>
            <a:r>
              <a:rPr lang="en-US" dirty="0" smtClean="0"/>
              <a:t>actors</a:t>
            </a:r>
            <a:endParaRPr lang="tr-TR" dirty="0" smtClean="0"/>
          </a:p>
          <a:p>
            <a:r>
              <a:rPr lang="en-US" b="1" dirty="0" smtClean="0"/>
              <a:t>Language</a:t>
            </a:r>
            <a:r>
              <a:rPr lang="en-US" dirty="0" smtClean="0"/>
              <a:t> &amp; </a:t>
            </a:r>
            <a:r>
              <a:rPr lang="en-US" b="1" dirty="0" smtClean="0"/>
              <a:t>languages</a:t>
            </a:r>
            <a:r>
              <a:rPr lang="en-US" dirty="0" smtClean="0"/>
              <a:t> -- Word frequency</a:t>
            </a:r>
            <a:br>
              <a:rPr lang="en-US" dirty="0" smtClean="0"/>
            </a:br>
            <a:r>
              <a:rPr lang="en-US" dirty="0" smtClean="0"/>
              <a:t>Chinese </a:t>
            </a:r>
            <a:r>
              <a:rPr lang="en-US" b="1" dirty="0" smtClean="0"/>
              <a:t>language</a:t>
            </a:r>
            <a:r>
              <a:rPr lang="en-US" dirty="0" smtClean="0"/>
              <a:t> -- Study &amp; teaching</a:t>
            </a:r>
            <a:br>
              <a:rPr lang="en-US" dirty="0" smtClean="0"/>
            </a:br>
            <a:r>
              <a:rPr lang="en-US" b="1" dirty="0" smtClean="0"/>
              <a:t>Vocabulary</a:t>
            </a:r>
            <a:r>
              <a:rPr lang="en-US" dirty="0" smtClean="0"/>
              <a:t> -- Study &amp; teaching</a:t>
            </a:r>
            <a:br>
              <a:rPr lang="en-US" dirty="0" smtClean="0"/>
            </a:br>
            <a:r>
              <a:rPr lang="en-US" dirty="0" smtClean="0"/>
              <a:t>Reading comprehension</a:t>
            </a:r>
            <a:br>
              <a:rPr lang="en-US" dirty="0" smtClean="0"/>
            </a:br>
            <a:r>
              <a:rPr lang="en-US" dirty="0" smtClean="0"/>
              <a:t>Comparative studies</a:t>
            </a:r>
            <a:br>
              <a:rPr lang="en-US" dirty="0" smtClean="0"/>
            </a:br>
            <a:r>
              <a:rPr lang="en-US" dirty="0" smtClean="0"/>
              <a:t>English </a:t>
            </a:r>
            <a:r>
              <a:rPr lang="en-US" b="1" dirty="0" smtClean="0"/>
              <a:t>language</a:t>
            </a:r>
            <a:r>
              <a:rPr lang="en-US" dirty="0" smtClean="0"/>
              <a:t> -- Universities &amp; colleges</a:t>
            </a:r>
            <a:br>
              <a:rPr lang="en-US" dirty="0" smtClean="0"/>
            </a:br>
            <a:r>
              <a:rPr lang="en-US" b="1" dirty="0" smtClean="0"/>
              <a:t>Language</a:t>
            </a:r>
            <a:r>
              <a:rPr lang="en-US" dirty="0" smtClean="0"/>
              <a:t> &amp; </a:t>
            </a:r>
            <a:r>
              <a:rPr lang="en-US" b="1" dirty="0" smtClean="0"/>
              <a:t>languages</a:t>
            </a:r>
            <a:r>
              <a:rPr lang="en-US" dirty="0" smtClean="0"/>
              <a:t> -- Foreign words &amp; phrases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508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6" name="5 Oval"/>
          <p:cNvSpPr/>
          <p:nvPr/>
        </p:nvSpPr>
        <p:spPr>
          <a:xfrm>
            <a:off x="2123728" y="1772816"/>
            <a:ext cx="1728192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5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755576" y="5229200"/>
            <a:ext cx="1584176" cy="28803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179512" y="2420888"/>
            <a:ext cx="2016224" cy="432048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Oval"/>
          <p:cNvSpPr/>
          <p:nvPr/>
        </p:nvSpPr>
        <p:spPr>
          <a:xfrm>
            <a:off x="2051720" y="3645024"/>
            <a:ext cx="4392488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2411760" y="4293096"/>
            <a:ext cx="4320480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51520" y="2564904"/>
            <a:ext cx="1728192" cy="38884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Yuvarlatılmış Dikdörtgen"/>
          <p:cNvSpPr/>
          <p:nvPr/>
        </p:nvSpPr>
        <p:spPr>
          <a:xfrm>
            <a:off x="2411760" y="4365104"/>
            <a:ext cx="3240360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695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tr-TR" dirty="0" smtClean="0"/>
              <a:t>KATALOG TARAMA</a:t>
            </a:r>
            <a:endParaRPr lang="tr-T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64097"/>
            <a:ext cx="9144000" cy="602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0" y="2060848"/>
            <a:ext cx="1115616" cy="3600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>
            <a:off x="467544" y="5013176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Kitap ayırtma işlemlerini yapabilmek için “oturum aç” seçeneğini kullanmalısınız!</a:t>
            </a:r>
            <a:endParaRPr lang="tr-TR" dirty="0"/>
          </a:p>
        </p:txBody>
      </p:sp>
      <p:sp>
        <p:nvSpPr>
          <p:cNvPr id="11" name="10 Dikdörtgen"/>
          <p:cNvSpPr/>
          <p:nvPr/>
        </p:nvSpPr>
        <p:spPr>
          <a:xfrm>
            <a:off x="467544" y="5013176"/>
            <a:ext cx="3384376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12 Düz Ok Bağlayıcısı"/>
          <p:cNvCxnSpPr>
            <a:stCxn id="11" idx="0"/>
          </p:cNvCxnSpPr>
          <p:nvPr/>
        </p:nvCxnSpPr>
        <p:spPr>
          <a:xfrm flipH="1" flipV="1">
            <a:off x="899592" y="2348880"/>
            <a:ext cx="1260140" cy="26642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179512" y="3140968"/>
            <a:ext cx="1872208" cy="29523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251520" y="3861048"/>
            <a:ext cx="1512168" cy="20882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5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1403648" y="1988840"/>
            <a:ext cx="1368152" cy="432048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5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4644008" y="1916832"/>
            <a:ext cx="864096" cy="576064"/>
          </a:xfrm>
          <a:prstGeom prst="rect">
            <a:avLst/>
          </a:prstGeom>
          <a:noFill/>
          <a:ln w="635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5364088" y="1916832"/>
            <a:ext cx="1296144" cy="64807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6516216" y="1916832"/>
            <a:ext cx="1368152" cy="64807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Oval"/>
          <p:cNvSpPr/>
          <p:nvPr/>
        </p:nvSpPr>
        <p:spPr>
          <a:xfrm>
            <a:off x="6372200" y="1340768"/>
            <a:ext cx="1728192" cy="18722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107504" y="5373216"/>
            <a:ext cx="3384376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539552" y="4077072"/>
            <a:ext cx="7272808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539552" y="4077072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Kullanıcı adı: o45564556(“</a:t>
            </a:r>
            <a:r>
              <a:rPr lang="tr-TR" dirty="0" err="1" smtClean="0"/>
              <a:t>o”harfinden</a:t>
            </a:r>
            <a:r>
              <a:rPr lang="tr-TR" dirty="0" smtClean="0"/>
              <a:t> sonra öğrenci numarası)</a:t>
            </a:r>
          </a:p>
          <a:p>
            <a:r>
              <a:rPr lang="tr-TR" dirty="0" smtClean="0"/>
              <a:t>Şifre:1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Yuvarlatılmış Dikdörtgen"/>
          <p:cNvSpPr/>
          <p:nvPr/>
        </p:nvSpPr>
        <p:spPr>
          <a:xfrm>
            <a:off x="179512" y="2492896"/>
            <a:ext cx="1296144" cy="288032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907704" y="1556792"/>
            <a:ext cx="720080" cy="36004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0" y="2348880"/>
            <a:ext cx="1691680" cy="41764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7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5796136" y="5949280"/>
            <a:ext cx="1800200" cy="36004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79512" y="3140968"/>
            <a:ext cx="1656184" cy="36004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763688" y="3573016"/>
            <a:ext cx="2520280" cy="5760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5004048" y="5229201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“Oturum aç” menüsünü kullanarak e-kitabın tamamını 14 gün süreyle ödünç alabilirsiniz.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5004048" y="5229200"/>
            <a:ext cx="3024336" cy="1224136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9 Düz Ok Bağlayıcısı"/>
          <p:cNvCxnSpPr/>
          <p:nvPr/>
        </p:nvCxnSpPr>
        <p:spPr>
          <a:xfrm flipH="1" flipV="1">
            <a:off x="4283968" y="4149080"/>
            <a:ext cx="1440160" cy="108012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1619672" y="386104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203849" y="3789040"/>
            <a:ext cx="4104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“şahsi bilgilerim” alanında e-postanızı yazarak “güncelle” seçeneğine tıklayın. Böylece “Ayırttığınız kitapların kütüphane ödünç verme birimine iade edildiği bilgisi ve ödünç aldığınız kitapların iade süresi uyarı bilgileri e-postanıza gelir. 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3203848" y="3789040"/>
            <a:ext cx="4104456" cy="20162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9 Düz Ok Bağlayıcısı"/>
          <p:cNvCxnSpPr>
            <a:stCxn id="8" idx="0"/>
          </p:cNvCxnSpPr>
          <p:nvPr/>
        </p:nvCxnSpPr>
        <p:spPr>
          <a:xfrm flipH="1" flipV="1">
            <a:off x="1043608" y="2348880"/>
            <a:ext cx="4212468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4139952" y="1268760"/>
            <a:ext cx="504056" cy="64807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5724128" y="3212976"/>
            <a:ext cx="2304256" cy="36004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763688" y="3861048"/>
            <a:ext cx="1512168" cy="360040"/>
          </a:xfrm>
          <a:prstGeom prst="rect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1691680" y="6165304"/>
            <a:ext cx="936104" cy="432048"/>
          </a:xfrm>
          <a:prstGeom prst="ellipse">
            <a:avLst/>
          </a:prstGeom>
          <a:noFill/>
          <a:ln w="889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3419872" y="2060848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107504" y="2492896"/>
            <a:ext cx="1224136" cy="288032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8066" b="22546"/>
          <a:stretch>
            <a:fillRect/>
          </a:stretch>
        </p:blipFill>
        <p:spPr bwMode="auto">
          <a:xfrm>
            <a:off x="0" y="476672"/>
            <a:ext cx="914400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15356" t="33758" r="10720" b="51477"/>
          <a:stretch>
            <a:fillRect/>
          </a:stretch>
        </p:blipFill>
        <p:spPr bwMode="auto">
          <a:xfrm>
            <a:off x="-324544" y="2996952"/>
            <a:ext cx="901283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6300192" y="1124744"/>
            <a:ext cx="1872208" cy="72008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732240" y="2852936"/>
            <a:ext cx="2016224" cy="720080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Tek Yazarlı Basılı Kitap(APA)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Formül: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Yazarın Soyadı, Adının ilk harfi. (Yayın tarihi). </a:t>
            </a:r>
            <a:r>
              <a:rPr lang="tr-TR" i="1" dirty="0" smtClean="0"/>
              <a:t>Kitabın     Adı.</a:t>
            </a:r>
            <a:r>
              <a:rPr lang="tr-TR" dirty="0" smtClean="0"/>
              <a:t> Yayın yeri: Yayınevi.</a:t>
            </a:r>
          </a:p>
          <a:p>
            <a:pPr>
              <a:buNone/>
            </a:pPr>
            <a:r>
              <a:rPr lang="tr-TR" b="1" dirty="0" smtClean="0"/>
              <a:t>Örnek: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John, P. (2001). </a:t>
            </a:r>
            <a:r>
              <a:rPr lang="tr-TR" i="1" dirty="0" err="1" smtClean="0"/>
              <a:t>Local</a:t>
            </a:r>
            <a:r>
              <a:rPr lang="tr-TR" i="1" dirty="0" smtClean="0"/>
              <a:t> </a:t>
            </a:r>
            <a:r>
              <a:rPr lang="tr-TR" i="1" dirty="0" err="1" smtClean="0"/>
              <a:t>governance</a:t>
            </a:r>
            <a:r>
              <a:rPr lang="tr-TR" i="1" dirty="0" smtClean="0"/>
              <a:t> in Western </a:t>
            </a:r>
            <a:r>
              <a:rPr lang="tr-TR" i="1" dirty="0" err="1" smtClean="0"/>
              <a:t>Europe</a:t>
            </a:r>
            <a:r>
              <a:rPr lang="tr-TR" i="1" dirty="0" smtClean="0"/>
              <a:t>.</a:t>
            </a:r>
            <a:r>
              <a:rPr lang="tr-TR" dirty="0" smtClean="0"/>
              <a:t> </a:t>
            </a:r>
            <a:r>
              <a:rPr lang="tr-TR" dirty="0" err="1" smtClean="0"/>
              <a:t>London</a:t>
            </a:r>
            <a:r>
              <a:rPr lang="tr-TR" dirty="0" smtClean="0"/>
              <a:t>: </a:t>
            </a:r>
            <a:r>
              <a:rPr lang="tr-TR" dirty="0" err="1" smtClean="0"/>
              <a:t>Sage</a:t>
            </a:r>
            <a:r>
              <a:rPr lang="tr-TR" dirty="0" smtClean="0"/>
              <a:t> </a:t>
            </a:r>
            <a:r>
              <a:rPr lang="tr-TR" dirty="0" err="1" smtClean="0"/>
              <a:t>Publications</a:t>
            </a:r>
            <a:r>
              <a:rPr lang="tr-TR" dirty="0" smtClean="0"/>
              <a:t>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86636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Elektronik Kitap(APA)</a:t>
            </a:r>
            <a:br>
              <a:rPr lang="tr-TR" b="1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Elektronik Kitap</a:t>
            </a:r>
          </a:p>
          <a:p>
            <a:pPr>
              <a:buNone/>
            </a:pPr>
            <a:r>
              <a:rPr lang="tr-TR" b="1" dirty="0" smtClean="0"/>
              <a:t>Formül: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Yazarın Soyadı, Adının ilk harfi. (Yayın tarihi). </a:t>
            </a:r>
            <a:r>
              <a:rPr lang="tr-TR" i="1" dirty="0" smtClean="0"/>
              <a:t>Eserin Adı</a:t>
            </a:r>
            <a:r>
              <a:rPr lang="tr-TR" dirty="0" smtClean="0"/>
              <a:t> [Elektronik versiyon]. Yayın yeri: Yayınevi. Sayfanın adresi Elektronik kitaba erişim günü, ayı ve tarihi.</a:t>
            </a:r>
          </a:p>
          <a:p>
            <a:pPr>
              <a:buNone/>
            </a:pPr>
            <a:r>
              <a:rPr lang="tr-TR" dirty="0" err="1" smtClean="0"/>
              <a:t>Kassow</a:t>
            </a:r>
            <a:r>
              <a:rPr lang="tr-TR" dirty="0" smtClean="0"/>
              <a:t>, S. D. (1989). </a:t>
            </a:r>
            <a:r>
              <a:rPr lang="tr-TR" i="1" dirty="0" err="1" smtClean="0"/>
              <a:t>Students</a:t>
            </a:r>
            <a:r>
              <a:rPr lang="tr-TR" i="1" dirty="0" smtClean="0"/>
              <a:t>, </a:t>
            </a:r>
            <a:r>
              <a:rPr lang="tr-TR" i="1" dirty="0" err="1" smtClean="0"/>
              <a:t>professors</a:t>
            </a:r>
            <a:r>
              <a:rPr lang="tr-TR" i="1" dirty="0" smtClean="0"/>
              <a:t>, </a:t>
            </a:r>
            <a:r>
              <a:rPr lang="tr-TR" i="1" dirty="0" err="1" smtClean="0"/>
              <a:t>and</a:t>
            </a:r>
            <a:r>
              <a:rPr lang="tr-TR" i="1" dirty="0" smtClean="0"/>
              <a:t> </a:t>
            </a:r>
            <a:r>
              <a:rPr lang="tr-TR" i="1" dirty="0" err="1" smtClean="0"/>
              <a:t>the</a:t>
            </a:r>
            <a:r>
              <a:rPr lang="tr-TR" i="1" dirty="0" smtClean="0"/>
              <a:t> </a:t>
            </a:r>
            <a:r>
              <a:rPr lang="tr-TR" i="1" dirty="0" err="1" smtClean="0"/>
              <a:t>state</a:t>
            </a:r>
            <a:r>
              <a:rPr lang="tr-TR" i="1" dirty="0" smtClean="0"/>
              <a:t> in </a:t>
            </a:r>
            <a:r>
              <a:rPr lang="tr-TR" i="1" dirty="0" err="1" smtClean="0"/>
              <a:t>tsarist</a:t>
            </a:r>
            <a:r>
              <a:rPr lang="tr-TR" i="1" dirty="0" smtClean="0"/>
              <a:t> </a:t>
            </a:r>
            <a:r>
              <a:rPr lang="tr-TR" i="1" dirty="0" err="1" smtClean="0"/>
              <a:t>Russia</a:t>
            </a:r>
            <a:r>
              <a:rPr lang="tr-TR" i="1" dirty="0" smtClean="0"/>
              <a:t>. </a:t>
            </a:r>
            <a:r>
              <a:rPr lang="tr-TR" dirty="0" smtClean="0"/>
              <a:t>[Elektronik versiyon]. Berkeley: </a:t>
            </a:r>
            <a:r>
              <a:rPr lang="tr-TR" dirty="0" err="1" smtClean="0"/>
              <a:t>University</a:t>
            </a:r>
            <a:r>
              <a:rPr lang="tr-TR" dirty="0" smtClean="0"/>
              <a:t> of California </a:t>
            </a:r>
            <a:r>
              <a:rPr lang="tr-TR" dirty="0" err="1" smtClean="0"/>
              <a:t>Press</a:t>
            </a:r>
            <a:r>
              <a:rPr lang="tr-TR" dirty="0" smtClean="0"/>
              <a:t>. 6 Ekim 2005 tarihinde http://texts.cdlib.org/ucpress/ adresinden erişildi.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Dergi Makalesi(APA)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dirty="0" smtClean="0"/>
              <a:t>Basılı Dergi Makalesi Formül: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Yazarın Soyadı, Adının ilk harfi. (Yayımlandığı tarih yıl ve ay olarak) Makalenin adı. </a:t>
            </a:r>
            <a:r>
              <a:rPr lang="tr-TR" i="1" dirty="0" smtClean="0"/>
              <a:t>Derginin Adı,</a:t>
            </a:r>
            <a:r>
              <a:rPr lang="tr-TR" dirty="0" smtClean="0"/>
              <a:t> Cilt (Sayı), Sayfa numaraları.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>
              <a:buNone/>
            </a:pPr>
            <a:r>
              <a:rPr lang="tr-TR" b="1" dirty="0" smtClean="0"/>
              <a:t>Basılı Makale Örnek: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Al, U. (2008, Ekim). Bilimsel yayınların değerlendirilmesi: h-endeksi ve Türkiye’nin performansı. </a:t>
            </a:r>
            <a:r>
              <a:rPr lang="tr-TR" i="1" dirty="0" smtClean="0"/>
              <a:t>Bilgi Dünyası </a:t>
            </a:r>
            <a:r>
              <a:rPr lang="tr-TR" dirty="0" smtClean="0"/>
              <a:t>9, (2), 263-285.</a:t>
            </a:r>
          </a:p>
          <a:p>
            <a:pPr>
              <a:buNone/>
            </a:pPr>
            <a:r>
              <a:rPr lang="tr-TR" b="1" dirty="0" smtClean="0"/>
              <a:t>Elektronik Makale Örnek:</a:t>
            </a:r>
            <a:endParaRPr lang="tr-TR" dirty="0" smtClean="0"/>
          </a:p>
          <a:p>
            <a:pPr>
              <a:buNone/>
            </a:pPr>
            <a:r>
              <a:rPr lang="tr-TR" dirty="0" err="1" smtClean="0"/>
              <a:t>Lipkova</a:t>
            </a:r>
            <a:r>
              <a:rPr lang="tr-TR" dirty="0" smtClean="0"/>
              <a:t>, L., </a:t>
            </a:r>
            <a:r>
              <a:rPr lang="tr-TR" dirty="0" err="1" smtClean="0"/>
              <a:t>Mraz</a:t>
            </a:r>
            <a:r>
              <a:rPr lang="tr-TR" dirty="0" smtClean="0"/>
              <a:t>, S. (2005). Turkey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European</a:t>
            </a:r>
            <a:r>
              <a:rPr lang="tr-TR" dirty="0" smtClean="0"/>
              <a:t> </a:t>
            </a:r>
            <a:r>
              <a:rPr lang="tr-TR" dirty="0" err="1" smtClean="0"/>
              <a:t>Union</a:t>
            </a:r>
            <a:r>
              <a:rPr lang="tr-TR" dirty="0" smtClean="0"/>
              <a:t>. </a:t>
            </a:r>
            <a:r>
              <a:rPr lang="tr-TR" i="1" dirty="0" err="1" smtClean="0"/>
              <a:t>Ekonomicky</a:t>
            </a:r>
            <a:r>
              <a:rPr lang="tr-TR" i="1" dirty="0" smtClean="0"/>
              <a:t> </a:t>
            </a:r>
            <a:r>
              <a:rPr lang="tr-TR" i="1" dirty="0" err="1" smtClean="0"/>
              <a:t>Casopis</a:t>
            </a:r>
            <a:r>
              <a:rPr lang="tr-TR" dirty="0" smtClean="0"/>
              <a:t>, 22  Eylül 2005 tarihinde http://portal. </a:t>
            </a:r>
            <a:r>
              <a:rPr lang="tr-TR" dirty="0" err="1" smtClean="0"/>
              <a:t>isiknowledge</a:t>
            </a:r>
            <a:r>
              <a:rPr lang="tr-TR" dirty="0" smtClean="0"/>
              <a:t>.com/</a:t>
            </a:r>
            <a:r>
              <a:rPr lang="tr-TR" dirty="0" err="1" smtClean="0"/>
              <a:t>portal</a:t>
            </a:r>
            <a:r>
              <a:rPr lang="tr-TR" dirty="0" smtClean="0"/>
              <a:t>.</a:t>
            </a:r>
            <a:r>
              <a:rPr lang="tr-TR" dirty="0" err="1" smtClean="0"/>
              <a:t>cgi</a:t>
            </a:r>
            <a:r>
              <a:rPr lang="tr-TR" dirty="0" smtClean="0"/>
              <a:t>?</a:t>
            </a:r>
            <a:r>
              <a:rPr lang="tr-TR" dirty="0" err="1" smtClean="0"/>
              <a:t>DestApp</a:t>
            </a:r>
            <a:r>
              <a:rPr lang="tr-TR" dirty="0" smtClean="0"/>
              <a:t>=WOS&amp;</a:t>
            </a:r>
            <a:r>
              <a:rPr lang="tr-TR" dirty="0" err="1" smtClean="0"/>
              <a:t>Func</a:t>
            </a:r>
            <a:r>
              <a:rPr lang="tr-TR" dirty="0" smtClean="0"/>
              <a:t>=</a:t>
            </a:r>
            <a:r>
              <a:rPr lang="tr-TR" dirty="0" err="1" smtClean="0"/>
              <a:t>Frame</a:t>
            </a:r>
            <a:r>
              <a:rPr lang="tr-TR" dirty="0" smtClean="0"/>
              <a:t> adresinden erişildi.</a:t>
            </a:r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Tez(APA)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 Basılı Tez Örnek: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Değirmenci, S. (1999). Türk tarih tezinin oluşumu ve Türkiye’de tarih öğretimi. Yayımlanmamış yüksek lisans tezi, Karadeniz Teknik Üniversitesi, Trabzon.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>TEŞEKKÜRLER..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tr-TR" b="1" dirty="0" smtClean="0"/>
          </a:p>
          <a:p>
            <a:pPr algn="ctr">
              <a:buNone/>
            </a:pPr>
            <a:endParaRPr lang="tr-TR" b="1" dirty="0" smtClean="0"/>
          </a:p>
          <a:p>
            <a:pPr algn="ctr">
              <a:buNone/>
            </a:pPr>
            <a:endParaRPr lang="tr-TR" b="1" dirty="0" smtClean="0"/>
          </a:p>
          <a:p>
            <a:pPr algn="ctr">
              <a:buNone/>
            </a:pPr>
            <a:r>
              <a:rPr lang="tr-TR" b="1" dirty="0" smtClean="0"/>
              <a:t>İLETİŞİM</a:t>
            </a:r>
            <a:endParaRPr lang="tr-TR" b="1" dirty="0" smtClean="0"/>
          </a:p>
          <a:p>
            <a:pPr algn="ctr">
              <a:buNone/>
            </a:pPr>
            <a:r>
              <a:rPr lang="tr-TR" dirty="0" smtClean="0"/>
              <a:t>referans@</a:t>
            </a:r>
            <a:r>
              <a:rPr lang="tr-TR" dirty="0" err="1" smtClean="0"/>
              <a:t>ktu</a:t>
            </a:r>
            <a:r>
              <a:rPr lang="tr-TR" dirty="0" smtClean="0"/>
              <a:t>.edu.tr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/>
              <a:t>Ödünç Verme Kuralları </a:t>
            </a:r>
            <a:br>
              <a:rPr lang="tr-TR" b="1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>
            <a:normAutofit fontScale="92500" lnSpcReduction="20000"/>
          </a:bodyPr>
          <a:lstStyle/>
          <a:p>
            <a:pPr fontAlgn="ctr"/>
            <a:r>
              <a:rPr lang="tr-TR" dirty="0" smtClean="0"/>
              <a:t>Ödünç verme işlemleri Üniversite kimlik kartıyla yapılmaktadır. Üniversite kimlik kartı olmayan kullanıcılar ödünç verme hizmetinden yararlanamaz.</a:t>
            </a:r>
          </a:p>
          <a:p>
            <a:pPr fontAlgn="ctr"/>
            <a:r>
              <a:rPr lang="tr-TR" dirty="0" smtClean="0"/>
              <a:t>Referans kaynakları(sözlük, ansiklopedi, atlas, harita, </a:t>
            </a:r>
            <a:r>
              <a:rPr lang="tr-TR" dirty="0" err="1" smtClean="0"/>
              <a:t>index</a:t>
            </a:r>
            <a:r>
              <a:rPr lang="tr-TR" dirty="0" smtClean="0"/>
              <a:t>, </a:t>
            </a:r>
            <a:r>
              <a:rPr lang="tr-TR" dirty="0" err="1" smtClean="0"/>
              <a:t>abstract</a:t>
            </a:r>
            <a:r>
              <a:rPr lang="tr-TR" dirty="0" smtClean="0"/>
              <a:t> vb.), süreli yayınlar, tezler, nadir eserler, rezerv kitaplar ve görsel-işitsel materyaller ödünç verilmez.</a:t>
            </a:r>
          </a:p>
          <a:p>
            <a:pPr fontAlgn="ctr"/>
            <a:r>
              <a:rPr lang="tr-TR" dirty="0" smtClean="0"/>
              <a:t>Üzerinde iade süresi geçmiş yayın ya da para cezası bulunan üyeler ödünç verme hizmetinden yararlanamaz.</a:t>
            </a:r>
          </a:p>
          <a:p>
            <a:pPr fontAlgn="ctr"/>
            <a:r>
              <a:rPr lang="tr-TR" dirty="0" smtClean="0"/>
              <a:t>Kütüphaneden ödünç alınabilecek yayın sayısı ve ödünç alma süreleri aşağıdaki gibidir :</a:t>
            </a:r>
          </a:p>
          <a:p>
            <a:pPr fontAlgn="ctr"/>
            <a:r>
              <a:rPr lang="tr-TR" dirty="0" smtClean="0"/>
              <a:t>Öğretim Üyeleri: 3 ay süre ile en çok 5 kitap</a:t>
            </a:r>
          </a:p>
          <a:p>
            <a:pPr fontAlgn="ctr"/>
            <a:r>
              <a:rPr lang="tr-TR" dirty="0" smtClean="0"/>
              <a:t>Diğer Akademik Personel: 3 ay süre ile en çok 5 kitap</a:t>
            </a:r>
          </a:p>
          <a:p>
            <a:pPr fontAlgn="ctr"/>
            <a:r>
              <a:rPr lang="tr-TR" dirty="0" smtClean="0"/>
              <a:t>Lisansüstü Öğrenciler: 2 ay süre ile en çok 2  kitap</a:t>
            </a:r>
          </a:p>
          <a:p>
            <a:pPr fontAlgn="ctr"/>
            <a:r>
              <a:rPr lang="tr-T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Lisans ve Ön Lisans Öğrencileri: 1 ay süre ile en çok 3 kitap</a:t>
            </a:r>
          </a:p>
          <a:p>
            <a:pPr fontAlgn="ctr"/>
            <a:r>
              <a:rPr lang="tr-TR" dirty="0" smtClean="0"/>
              <a:t>İdari Personel: 3 ay süre ile en çok 2 kitap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/>
          <a:lstStyle/>
          <a:p>
            <a:r>
              <a:rPr lang="tr-TR" dirty="0" smtClean="0"/>
              <a:t>Katalog tarama nasıl yapılır?</a:t>
            </a:r>
            <a:endParaRPr lang="tr-T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376</TotalTime>
  <Words>538</Words>
  <Application>Microsoft Office PowerPoint</Application>
  <PresentationFormat>Ekran Gösterisi (4:3)</PresentationFormat>
  <Paragraphs>92</Paragraphs>
  <Slides>68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68</vt:i4>
      </vt:variant>
    </vt:vector>
  </HeadingPairs>
  <TitlesOfParts>
    <vt:vector size="69" baseType="lpstr">
      <vt:lpstr>Akış</vt:lpstr>
      <vt:lpstr>KÜTÜPHANE BİLGİ HİZMETLERİ/VERİTABANI KULLANICI EĞİTİMİ</vt:lpstr>
      <vt:lpstr>Slayt 2</vt:lpstr>
      <vt:lpstr>KATALOG TARAMA</vt:lpstr>
      <vt:lpstr>Slayt 4</vt:lpstr>
      <vt:lpstr>Slayt 5</vt:lpstr>
      <vt:lpstr>Slayt 6</vt:lpstr>
      <vt:lpstr>Slayt 7</vt:lpstr>
      <vt:lpstr> Ödünç Verme Kuralları  </vt:lpstr>
      <vt:lpstr>Katalog tarama nasıl yapılır?</vt:lpstr>
      <vt:lpstr>Slayt 10</vt:lpstr>
      <vt:lpstr>Slayt 11</vt:lpstr>
      <vt:lpstr>Slayt 12</vt:lpstr>
      <vt:lpstr>Slayt 13</vt:lpstr>
      <vt:lpstr>VERİTABANLARI SAYFASI</vt:lpstr>
      <vt:lpstr>Slayt 15</vt:lpstr>
      <vt:lpstr>Slayt 16</vt:lpstr>
      <vt:lpstr>Slayt 17</vt:lpstr>
      <vt:lpstr>ABONE VERİTABANLARI(YABANCI  DİLLER )</vt:lpstr>
      <vt:lpstr>Anahtar kelime seçimi</vt:lpstr>
      <vt:lpstr>Slayt 20</vt:lpstr>
      <vt:lpstr>Anahtar kelimeler/</vt:lpstr>
      <vt:lpstr>Konular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Tek Yazarlı Basılı Kitap(APA)</vt:lpstr>
      <vt:lpstr>Elektronik Kitap(APA) </vt:lpstr>
      <vt:lpstr>Dergi Makalesi(APA)</vt:lpstr>
      <vt:lpstr>Tez(APA)</vt:lpstr>
      <vt:lpstr>         TEŞEKKÜRLER..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KÜTÜPHANE BİLGİ HİZMETLERİ/VERİTABANI KULLANICI EĞİTİMİ</dc:title>
  <dc:creator>hp</dc:creator>
  <cp:lastModifiedBy>hp</cp:lastModifiedBy>
  <cp:revision>47</cp:revision>
  <dcterms:created xsi:type="dcterms:W3CDTF">2015-03-06T09:46:26Z</dcterms:created>
  <dcterms:modified xsi:type="dcterms:W3CDTF">2015-03-12T08:48:12Z</dcterms:modified>
</cp:coreProperties>
</file>